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8" r:id="rId5"/>
    <p:sldId id="260" r:id="rId6"/>
    <p:sldId id="259" r:id="rId7"/>
    <p:sldId id="261" r:id="rId8"/>
    <p:sldId id="262" r:id="rId9"/>
    <p:sldId id="264" r:id="rId10"/>
    <p:sldId id="265" r:id="rId11"/>
    <p:sldId id="266" r:id="rId12"/>
    <p:sldId id="269" r:id="rId13"/>
    <p:sldId id="267" r:id="rId14"/>
    <p:sldId id="268" r:id="rId15"/>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342A6A-585F-4D22-865C-5C8FEB1BDE39}"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302278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342A6A-585F-4D22-865C-5C8FEB1BDE39}"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271219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342A6A-585F-4D22-865C-5C8FEB1BDE39}"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678484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lumn_text">
    <p:bg>
      <p:bgPr>
        <a:solidFill>
          <a:srgbClr val="EAECEE"/>
        </a:solidFill>
        <a:effectLst/>
      </p:bgPr>
    </p:bg>
    <p:spTree>
      <p:nvGrpSpPr>
        <p:cNvPr id="1" name=""/>
        <p:cNvGrpSpPr/>
        <p:nvPr/>
      </p:nvGrpSpPr>
      <p:grpSpPr>
        <a:xfrm>
          <a:off x="0" y="0"/>
          <a:ext cx="0" cy="0"/>
          <a:chOff x="0" y="0"/>
          <a:chExt cx="0" cy="0"/>
        </a:xfrm>
      </p:grpSpPr>
      <p:pic>
        <p:nvPicPr>
          <p:cNvPr id="4" name="Picture 32"/>
          <p:cNvPicPr>
            <a:picLocks noChangeAspect="1"/>
          </p:cNvPicPr>
          <p:nvPr userDrawn="1"/>
        </p:nvPicPr>
        <p:blipFill>
          <a:blip r:embed="rId2"/>
          <a:srcRect/>
          <a:stretch>
            <a:fillRect/>
          </a:stretch>
        </p:blipFill>
        <p:spPr bwMode="auto">
          <a:xfrm>
            <a:off x="0" y="6237288"/>
            <a:ext cx="9144000" cy="620712"/>
          </a:xfrm>
          <a:prstGeom prst="rect">
            <a:avLst/>
          </a:prstGeom>
          <a:noFill/>
          <a:ln w="9525">
            <a:noFill/>
            <a:miter lim="800000"/>
            <a:headEnd/>
            <a:tailEnd/>
          </a:ln>
        </p:spPr>
      </p:pic>
      <p:pic>
        <p:nvPicPr>
          <p:cNvPr id="32" name="Picture 6"/>
          <p:cNvPicPr>
            <a:picLocks noChangeAspect="1"/>
          </p:cNvPicPr>
          <p:nvPr userDrawn="1"/>
        </p:nvPicPr>
        <p:blipFill>
          <a:blip r:embed="rId3"/>
          <a:srcRect/>
          <a:stretch>
            <a:fillRect/>
          </a:stretch>
        </p:blipFill>
        <p:spPr bwMode="auto">
          <a:xfrm>
            <a:off x="0" y="1133475"/>
            <a:ext cx="9144000" cy="134938"/>
          </a:xfrm>
          <a:prstGeom prst="rect">
            <a:avLst/>
          </a:prstGeom>
          <a:noFill/>
          <a:ln w="9525">
            <a:noFill/>
            <a:miter lim="800000"/>
            <a:headEnd/>
            <a:tailEnd/>
          </a:ln>
        </p:spPr>
      </p:pic>
      <p:pic>
        <p:nvPicPr>
          <p:cNvPr id="33" name="Picture 34"/>
          <p:cNvPicPr>
            <a:picLocks noChangeAspect="1"/>
          </p:cNvPicPr>
          <p:nvPr userDrawn="1"/>
        </p:nvPicPr>
        <p:blipFill>
          <a:blip r:embed="rId4"/>
          <a:srcRect t="25421" b="25421"/>
          <a:stretch>
            <a:fillRect/>
          </a:stretch>
        </p:blipFill>
        <p:spPr bwMode="auto">
          <a:xfrm>
            <a:off x="34925" y="6237288"/>
            <a:ext cx="1258888" cy="620712"/>
          </a:xfrm>
          <a:prstGeom prst="rect">
            <a:avLst/>
          </a:prstGeom>
          <a:noFill/>
          <a:ln w="9525">
            <a:noFill/>
            <a:miter lim="800000"/>
            <a:headEnd/>
            <a:tailEnd/>
          </a:ln>
        </p:spPr>
      </p:pic>
      <p:sp>
        <p:nvSpPr>
          <p:cNvPr id="6" name="Text Placeholder 5"/>
          <p:cNvSpPr>
            <a:spLocks noGrp="1"/>
          </p:cNvSpPr>
          <p:nvPr>
            <p:ph type="body" sz="quarter" idx="14"/>
          </p:nvPr>
        </p:nvSpPr>
        <p:spPr>
          <a:xfrm>
            <a:off x="358775" y="1412776"/>
            <a:ext cx="8389938" cy="4716524"/>
          </a:xfrm>
        </p:spPr>
        <p:txBody>
          <a:bodyPr/>
          <a:lstStyle>
            <a:lvl1pPr marL="0" indent="0">
              <a:buNone/>
              <a:defRPr sz="2000"/>
            </a:lvl1pPr>
            <a:lvl2pPr marL="450850" indent="0">
              <a:buNone/>
              <a:defRPr sz="2400"/>
            </a:lvl2pPr>
            <a:lvl3pPr marL="989012" indent="0">
              <a:buNone/>
              <a:defRPr sz="2400"/>
            </a:lvl3pPr>
            <a:lvl4pPr marL="1436687" indent="0">
              <a:buNone/>
              <a:defRPr sz="2400"/>
            </a:lvl4pPr>
            <a:lvl5pPr marL="1884362" indent="0">
              <a:buNone/>
              <a:defRPr sz="2400"/>
            </a:lvl5pPr>
          </a:lstStyle>
          <a:p>
            <a:pPr lvl="0"/>
            <a:r>
              <a:rPr lang="en-GB" smtClean="0"/>
              <a:t>Click to edit Master text styles</a:t>
            </a:r>
          </a:p>
        </p:txBody>
      </p:sp>
      <p:sp>
        <p:nvSpPr>
          <p:cNvPr id="62" name="Text Placeholder 34"/>
          <p:cNvSpPr>
            <a:spLocks noGrp="1"/>
          </p:cNvSpPr>
          <p:nvPr>
            <p:ph type="body" sz="quarter" idx="13"/>
          </p:nvPr>
        </p:nvSpPr>
        <p:spPr>
          <a:xfrm>
            <a:off x="251520" y="656469"/>
            <a:ext cx="8676964" cy="494162"/>
          </a:xfrm>
        </p:spPr>
        <p:txBody>
          <a:bodyPr/>
          <a:lstStyle>
            <a:lvl1pPr marL="0" indent="0">
              <a:buNone/>
              <a:defRPr>
                <a:solidFill>
                  <a:srgbClr val="005C84"/>
                </a:solidFill>
              </a:defRPr>
            </a:lvl1pPr>
          </a:lstStyle>
          <a:p>
            <a:pPr lvl="0"/>
            <a:r>
              <a:rPr lang="en-GB" smtClean="0"/>
              <a:t>Click to edit Master text styles</a:t>
            </a:r>
          </a:p>
        </p:txBody>
      </p:sp>
      <p:sp>
        <p:nvSpPr>
          <p:cNvPr id="34" name="Rectangle 8"/>
          <p:cNvSpPr>
            <a:spLocks noGrp="1" noChangeArrowheads="1"/>
          </p:cNvSpPr>
          <p:nvPr>
            <p:ph type="sldNum" sz="quarter" idx="15"/>
          </p:nvPr>
        </p:nvSpPr>
        <p:spPr>
          <a:xfrm>
            <a:off x="7019925" y="6451600"/>
            <a:ext cx="1908175" cy="180975"/>
          </a:xfrm>
        </p:spPr>
        <p:txBody>
          <a:bodyPr/>
          <a:lstStyle>
            <a:lvl1pPr>
              <a:defRPr sz="1600" b="1">
                <a:solidFill>
                  <a:srgbClr val="F8F8F8"/>
                </a:solidFill>
              </a:defRPr>
            </a:lvl1pPr>
          </a:lstStyle>
          <a:p>
            <a:pPr>
              <a:defRPr/>
            </a:pPr>
            <a:fld id="{B8EC1FDA-2A08-4380-B02F-5971828A51C7}" type="slidenum">
              <a:rPr lang="en-GB"/>
              <a:pPr>
                <a:defRPr/>
              </a:pPr>
              <a:t>‹#›</a:t>
            </a:fld>
            <a:endParaRPr lang="en-GB"/>
          </a:p>
        </p:txBody>
      </p:sp>
      <p:sp>
        <p:nvSpPr>
          <p:cNvPr id="35" name="TextBox 34"/>
          <p:cNvSpPr txBox="1"/>
          <p:nvPr userDrawn="1"/>
        </p:nvSpPr>
        <p:spPr>
          <a:xfrm>
            <a:off x="4860032" y="152636"/>
            <a:ext cx="4159216" cy="338554"/>
          </a:xfrm>
          <a:prstGeom prst="rect">
            <a:avLst/>
          </a:prstGeom>
          <a:noFill/>
        </p:spPr>
        <p:txBody>
          <a:bodyPr wrap="none" rtlCol="0">
            <a:spAutoFit/>
          </a:bodyPr>
          <a:lstStyle/>
          <a:p>
            <a:r>
              <a:rPr lang="mn-MN" sz="1600" dirty="0" smtClean="0">
                <a:solidFill>
                  <a:srgbClr val="005392"/>
                </a:solidFill>
              </a:rPr>
              <a:t>Монгол</a:t>
            </a:r>
            <a:r>
              <a:rPr lang="mn-MN" sz="1600" baseline="0" dirty="0" smtClean="0">
                <a:solidFill>
                  <a:srgbClr val="005392"/>
                </a:solidFill>
              </a:rPr>
              <a:t> Улсын Боловсролын Их Сургууль</a:t>
            </a:r>
            <a:endParaRPr lang="en-US" sz="1600" dirty="0" err="1" smtClean="0">
              <a:solidFill>
                <a:srgbClr val="005392"/>
              </a:solidFill>
            </a:endParaRPr>
          </a:p>
        </p:txBody>
      </p:sp>
      <p:sp>
        <p:nvSpPr>
          <p:cNvPr id="36" name="Rectangle 7"/>
          <p:cNvSpPr txBox="1">
            <a:spLocks noChangeArrowheads="1"/>
          </p:cNvSpPr>
          <p:nvPr userDrawn="1"/>
        </p:nvSpPr>
        <p:spPr bwMode="auto">
          <a:xfrm>
            <a:off x="1403350" y="6309059"/>
            <a:ext cx="3744714" cy="468313"/>
          </a:xfrm>
          <a:prstGeom prst="rect">
            <a:avLst/>
          </a:prstGeom>
          <a:noFill/>
          <a:ln>
            <a:noFill/>
          </a:ln>
          <a:extLst/>
        </p:spPr>
        <p:txBody>
          <a:bodyPr lIns="0" tIns="0" rIns="0" bIns="0" anchor="b"/>
          <a:lstStyle>
            <a:defPPr>
              <a:defRPr lang="en-GB"/>
            </a:defPPr>
            <a:lvl1pPr algn="l" rtl="0" eaLnBrk="0" fontAlgn="base" hangingPunct="0">
              <a:spcBef>
                <a:spcPct val="0"/>
              </a:spcBef>
              <a:spcAft>
                <a:spcPct val="0"/>
              </a:spcAft>
              <a:defRPr sz="3600" kern="1200" dirty="0" smtClean="0">
                <a:solidFill>
                  <a:srgbClr val="F8F8F8"/>
                </a:solidFill>
                <a:latin typeface="Lucida Sans" pitchFamily="34" charset="0"/>
                <a:ea typeface="ＭＳ Ｐゴシック" pitchFamily="34" charset="-128"/>
                <a:cs typeface="+mn-cs"/>
              </a:defRPr>
            </a:lvl1pPr>
            <a:lvl2pPr marL="457200" algn="ctr" rtl="0" eaLnBrk="0" fontAlgn="base" hangingPunct="0">
              <a:spcBef>
                <a:spcPct val="0"/>
              </a:spcBef>
              <a:spcAft>
                <a:spcPct val="0"/>
              </a:spcAft>
              <a:defRPr sz="1200" kern="1200">
                <a:solidFill>
                  <a:schemeClr val="tx1"/>
                </a:solidFill>
                <a:latin typeface="Lucida Sans" pitchFamily="34" charset="0"/>
                <a:ea typeface="ＭＳ Ｐゴシック" pitchFamily="34" charset="-128"/>
                <a:cs typeface="+mn-cs"/>
              </a:defRPr>
            </a:lvl2pPr>
            <a:lvl3pPr marL="914400" algn="ctr" rtl="0" eaLnBrk="0" fontAlgn="base" hangingPunct="0">
              <a:spcBef>
                <a:spcPct val="0"/>
              </a:spcBef>
              <a:spcAft>
                <a:spcPct val="0"/>
              </a:spcAft>
              <a:defRPr sz="1200" kern="1200">
                <a:solidFill>
                  <a:schemeClr val="tx1"/>
                </a:solidFill>
                <a:latin typeface="Lucida Sans" pitchFamily="34" charset="0"/>
                <a:ea typeface="ＭＳ Ｐゴシック" pitchFamily="34" charset="-128"/>
                <a:cs typeface="+mn-cs"/>
              </a:defRPr>
            </a:lvl3pPr>
            <a:lvl4pPr marL="1371600" algn="ctr" rtl="0" eaLnBrk="0" fontAlgn="base" hangingPunct="0">
              <a:spcBef>
                <a:spcPct val="0"/>
              </a:spcBef>
              <a:spcAft>
                <a:spcPct val="0"/>
              </a:spcAft>
              <a:defRPr sz="1200" kern="1200">
                <a:solidFill>
                  <a:schemeClr val="tx1"/>
                </a:solidFill>
                <a:latin typeface="Lucida Sans" pitchFamily="34" charset="0"/>
                <a:ea typeface="ＭＳ Ｐゴシック" pitchFamily="34" charset="-128"/>
                <a:cs typeface="+mn-cs"/>
              </a:defRPr>
            </a:lvl4pPr>
            <a:lvl5pPr marL="1828800" algn="ctr" rtl="0" eaLnBrk="0" fontAlgn="base" hangingPunct="0">
              <a:spcBef>
                <a:spcPct val="0"/>
              </a:spcBef>
              <a:spcAft>
                <a:spcPct val="0"/>
              </a:spcAft>
              <a:defRPr sz="1200" kern="1200">
                <a:solidFill>
                  <a:schemeClr val="tx1"/>
                </a:solidFill>
                <a:latin typeface="Lucida Sans" pitchFamily="34" charset="0"/>
                <a:ea typeface="ＭＳ Ｐゴシック" pitchFamily="34" charset="-128"/>
                <a:cs typeface="+mn-cs"/>
              </a:defRPr>
            </a:lvl5pPr>
            <a:lvl6pPr marL="2286000" algn="l" defTabSz="914400" rtl="0" eaLnBrk="1" latinLnBrk="0" hangingPunct="1">
              <a:defRPr sz="1200" kern="1200">
                <a:solidFill>
                  <a:schemeClr val="tx1"/>
                </a:solidFill>
                <a:latin typeface="Lucida Sans" pitchFamily="34" charset="0"/>
                <a:ea typeface="ＭＳ Ｐゴシック" pitchFamily="34" charset="-128"/>
                <a:cs typeface="+mn-cs"/>
              </a:defRPr>
            </a:lvl6pPr>
            <a:lvl7pPr marL="2743200" algn="l" defTabSz="914400" rtl="0" eaLnBrk="1" latinLnBrk="0" hangingPunct="1">
              <a:defRPr sz="1200" kern="1200">
                <a:solidFill>
                  <a:schemeClr val="tx1"/>
                </a:solidFill>
                <a:latin typeface="Lucida Sans" pitchFamily="34" charset="0"/>
                <a:ea typeface="ＭＳ Ｐゴシック" pitchFamily="34" charset="-128"/>
                <a:cs typeface="+mn-cs"/>
              </a:defRPr>
            </a:lvl7pPr>
            <a:lvl8pPr marL="3200400" algn="l" defTabSz="914400" rtl="0" eaLnBrk="1" latinLnBrk="0" hangingPunct="1">
              <a:defRPr sz="1200" kern="1200">
                <a:solidFill>
                  <a:schemeClr val="tx1"/>
                </a:solidFill>
                <a:latin typeface="Lucida Sans" pitchFamily="34" charset="0"/>
                <a:ea typeface="ＭＳ Ｐゴシック" pitchFamily="34" charset="-128"/>
                <a:cs typeface="+mn-cs"/>
              </a:defRPr>
            </a:lvl8pPr>
            <a:lvl9pPr marL="3657600" algn="l" defTabSz="914400" rtl="0" eaLnBrk="1" latinLnBrk="0" hangingPunct="1">
              <a:defRPr sz="1200" kern="1200">
                <a:solidFill>
                  <a:schemeClr val="tx1"/>
                </a:solidFill>
                <a:latin typeface="Lucida Sans" pitchFamily="34" charset="0"/>
                <a:ea typeface="ＭＳ Ｐゴシック" pitchFamily="34" charset="-128"/>
                <a:cs typeface="+mn-cs"/>
              </a:defRPr>
            </a:lvl9pPr>
          </a:lstStyle>
          <a:p>
            <a:pPr>
              <a:defRPr/>
            </a:pPr>
            <a:r>
              <a:rPr lang="mn-MN" sz="1535" dirty="0" smtClean="0"/>
              <a:t>Математик Байгалийн Ухааны</a:t>
            </a:r>
            <a:r>
              <a:rPr lang="mn-MN" sz="1535" baseline="0" dirty="0" smtClean="0"/>
              <a:t> Сургууль</a:t>
            </a:r>
          </a:p>
          <a:p>
            <a:pPr>
              <a:defRPr/>
            </a:pPr>
            <a:r>
              <a:rPr lang="mn-MN" sz="1535" baseline="0" dirty="0" smtClean="0"/>
              <a:t>Мэдээлэл зүйн тэнхим</a:t>
            </a:r>
            <a:endParaRPr lang="en-US" sz="1200" dirty="0"/>
          </a:p>
        </p:txBody>
      </p:sp>
    </p:spTree>
    <p:extLst>
      <p:ext uri="{BB962C8B-B14F-4D97-AF65-F5344CB8AC3E}">
        <p14:creationId xmlns:p14="http://schemas.microsoft.com/office/powerpoint/2010/main" val="28907024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342A6A-585F-4D22-865C-5C8FEB1BDE39}"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1722881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342A6A-585F-4D22-865C-5C8FEB1BDE39}" type="datetimeFigureOut">
              <a:rPr lang="en-US" smtClean="0"/>
              <a:t>1/29/2015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27875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342A6A-585F-4D22-865C-5C8FEB1BDE39}" type="datetimeFigureOut">
              <a:rPr lang="en-US" smtClean="0"/>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607265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342A6A-585F-4D22-865C-5C8FEB1BDE39}" type="datetimeFigureOut">
              <a:rPr lang="en-US" smtClean="0"/>
              <a:t>1/29/2015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2453298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342A6A-585F-4D22-865C-5C8FEB1BDE39}" type="datetimeFigureOut">
              <a:rPr lang="en-US" smtClean="0"/>
              <a:t>1/29/2015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3073983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342A6A-585F-4D22-865C-5C8FEB1BDE39}" type="datetimeFigureOut">
              <a:rPr lang="en-US" smtClean="0"/>
              <a:t>1/29/2015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1527804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342A6A-585F-4D22-865C-5C8FEB1BDE39}" type="datetimeFigureOut">
              <a:rPr lang="en-US" smtClean="0"/>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3060543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342A6A-585F-4D22-865C-5C8FEB1BDE39}" type="datetimeFigureOut">
              <a:rPr lang="en-US" smtClean="0"/>
              <a:t>1/29/2015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7DD38E-09D4-4E50-81C2-5DB1F3D25FF5}" type="slidenum">
              <a:rPr lang="en-US" smtClean="0"/>
              <a:t>‹#›</a:t>
            </a:fld>
            <a:endParaRPr lang="en-US"/>
          </a:p>
        </p:txBody>
      </p:sp>
    </p:spTree>
    <p:extLst>
      <p:ext uri="{BB962C8B-B14F-4D97-AF65-F5344CB8AC3E}">
        <p14:creationId xmlns:p14="http://schemas.microsoft.com/office/powerpoint/2010/main" val="649155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342A6A-585F-4D22-865C-5C8FEB1BDE39}" type="datetimeFigureOut">
              <a:rPr lang="en-US" smtClean="0"/>
              <a:t>1/29/2015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7DD38E-09D4-4E50-81C2-5DB1F3D25FF5}" type="slidenum">
              <a:rPr lang="en-US" smtClean="0"/>
              <a:t>‹#›</a:t>
            </a:fld>
            <a:endParaRPr lang="en-US"/>
          </a:p>
        </p:txBody>
      </p:sp>
    </p:spTree>
    <p:extLst>
      <p:ext uri="{BB962C8B-B14F-4D97-AF65-F5344CB8AC3E}">
        <p14:creationId xmlns:p14="http://schemas.microsoft.com/office/powerpoint/2010/main" val="237092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mpsanag@it.uc3m.es" TargetMode="External"/><Relationship Id="rId2" Type="http://schemas.openxmlformats.org/officeDocument/2006/relationships/hyperlink" Target="mailto:calario@it.uc3m.es" TargetMode="External"/><Relationship Id="rId1" Type="http://schemas.openxmlformats.org/officeDocument/2006/relationships/slideLayout" Target="../slideLayouts/slideLayout1.xml"/><Relationship Id="rId5" Type="http://schemas.openxmlformats.org/officeDocument/2006/relationships/hyperlink" Target="mailto:cdk@it.uc3m.es" TargetMode="External"/><Relationship Id="rId4" Type="http://schemas.openxmlformats.org/officeDocument/2006/relationships/hyperlink" Target="mailto:davcormier@upei.c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cijournal.org/impact-factor-of-J-UNIVERS-COMPUT-SCI.shtml"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docs.google.com/drawings/d/11ldMejrMj-RcP7pICYPbiHfIcY5RjKFF63gw4g-ltj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85800"/>
            <a:ext cx="8686800" cy="3962399"/>
          </a:xfrm>
        </p:spPr>
        <p:txBody>
          <a:bodyPr>
            <a:normAutofit fontScale="90000"/>
          </a:bodyPr>
          <a:lstStyle/>
          <a:p>
            <a:r>
              <a:rPr lang="mn-MN" b="1" dirty="0"/>
              <a:t>МООС-г загварчлах ерөнхий бүтцийг</a:t>
            </a:r>
            <a:r>
              <a:rPr lang="en-US" dirty="0"/>
              <a:t/>
            </a:r>
            <a:br>
              <a:rPr lang="en-US" dirty="0"/>
            </a:br>
            <a:r>
              <a:rPr lang="mn-MN" b="1" dirty="0"/>
              <a:t>тодорхойлсон нь</a:t>
            </a:r>
            <a:r>
              <a:rPr lang="en-US" dirty="0"/>
              <a:t/>
            </a:r>
            <a:br>
              <a:rPr lang="en-US" dirty="0"/>
            </a:br>
            <a:r>
              <a:rPr lang="mn-MN" b="1" dirty="0"/>
              <a:t> </a:t>
            </a:r>
            <a:r>
              <a:rPr lang="en-US" b="1" dirty="0" smtClean="0"/>
              <a:t/>
            </a:r>
            <a:br>
              <a:rPr lang="en-US" b="1" dirty="0" smtClean="0"/>
            </a:br>
            <a:r>
              <a:rPr lang="en-US" b="1" dirty="0" smtClean="0"/>
              <a:t>Proposal </a:t>
            </a:r>
            <a:r>
              <a:rPr lang="en-US" b="1" dirty="0"/>
              <a:t>for a Conceptual Framework for Educators </a:t>
            </a:r>
            <a:r>
              <a:rPr lang="en-US" b="1" dirty="0" smtClean="0"/>
              <a:t>to Describe </a:t>
            </a:r>
            <a:r>
              <a:rPr lang="en-US" b="1" dirty="0"/>
              <a:t>and Design MOOCs</a:t>
            </a:r>
            <a:r>
              <a:rPr lang="en-US" dirty="0"/>
              <a:t/>
            </a:r>
            <a:br>
              <a:rPr lang="en-US" dirty="0"/>
            </a:br>
            <a:endParaRPr lang="en-US" dirty="0"/>
          </a:p>
        </p:txBody>
      </p:sp>
      <p:sp>
        <p:nvSpPr>
          <p:cNvPr id="3" name="Subtitle 2"/>
          <p:cNvSpPr>
            <a:spLocks noGrp="1"/>
          </p:cNvSpPr>
          <p:nvPr>
            <p:ph type="subTitle" idx="1"/>
          </p:nvPr>
        </p:nvSpPr>
        <p:spPr>
          <a:xfrm>
            <a:off x="1295400" y="4800600"/>
            <a:ext cx="6400800" cy="1752600"/>
          </a:xfrm>
        </p:spPr>
        <p:txBody>
          <a:bodyPr>
            <a:normAutofit fontScale="47500" lnSpcReduction="20000"/>
          </a:bodyPr>
          <a:lstStyle/>
          <a:p>
            <a:r>
              <a:rPr lang="en-US" b="1" dirty="0">
                <a:solidFill>
                  <a:schemeClr val="tx1"/>
                </a:solidFill>
              </a:rPr>
              <a:t>Carlos </a:t>
            </a:r>
            <a:r>
              <a:rPr lang="en-US" b="1" dirty="0" err="1">
                <a:solidFill>
                  <a:schemeClr val="tx1"/>
                </a:solidFill>
              </a:rPr>
              <a:t>Alario-Hoyos</a:t>
            </a:r>
            <a:r>
              <a:rPr lang="en-US" b="1" dirty="0">
                <a:solidFill>
                  <a:schemeClr val="tx1"/>
                </a:solidFill>
              </a:rPr>
              <a:t> </a:t>
            </a:r>
            <a:r>
              <a:rPr lang="en-US" dirty="0"/>
              <a:t>(Universidad Carlos III de Madrid, Spain</a:t>
            </a:r>
            <a:r>
              <a:rPr lang="en-US" dirty="0">
                <a:hlinkClick r:id="rId2"/>
              </a:rPr>
              <a:t> calario@it.uc3m.es)</a:t>
            </a:r>
            <a:endParaRPr lang="en-US" dirty="0"/>
          </a:p>
          <a:p>
            <a:r>
              <a:rPr lang="en-US" b="1" dirty="0">
                <a:solidFill>
                  <a:schemeClr val="tx1"/>
                </a:solidFill>
              </a:rPr>
              <a:t>Mar Pérez-</a:t>
            </a:r>
            <a:r>
              <a:rPr lang="en-US" b="1" dirty="0" err="1">
                <a:solidFill>
                  <a:schemeClr val="tx1"/>
                </a:solidFill>
              </a:rPr>
              <a:t>Sanagustín</a:t>
            </a:r>
            <a:r>
              <a:rPr lang="en-US" b="1" dirty="0">
                <a:solidFill>
                  <a:schemeClr val="tx1"/>
                </a:solidFill>
              </a:rPr>
              <a:t> </a:t>
            </a:r>
            <a:r>
              <a:rPr lang="en-US" dirty="0"/>
              <a:t>(Universidad Carlos III de Madrid, Spain</a:t>
            </a:r>
            <a:r>
              <a:rPr lang="en-US" dirty="0">
                <a:hlinkClick r:id="rId3"/>
              </a:rPr>
              <a:t> mmpsanag@it.uc3m.es)</a:t>
            </a:r>
            <a:endParaRPr lang="en-US" dirty="0"/>
          </a:p>
          <a:p>
            <a:r>
              <a:rPr lang="en-US" b="1" dirty="0"/>
              <a:t>Dave Cormier</a:t>
            </a:r>
            <a:endParaRPr lang="en-US" dirty="0"/>
          </a:p>
          <a:p>
            <a:r>
              <a:rPr lang="en-US" dirty="0"/>
              <a:t>(University of Prince Edward Island, </a:t>
            </a:r>
            <a:r>
              <a:rPr lang="en-US" dirty="0" err="1"/>
              <a:t>Chartlottetown</a:t>
            </a:r>
            <a:r>
              <a:rPr lang="en-US" dirty="0"/>
              <a:t>, Canada</a:t>
            </a:r>
            <a:r>
              <a:rPr lang="en-US" dirty="0">
                <a:hlinkClick r:id="rId4"/>
              </a:rPr>
              <a:t> davcormier@upei.ca</a:t>
            </a:r>
            <a:r>
              <a:rPr lang="en-US" dirty="0"/>
              <a:t>)</a:t>
            </a:r>
          </a:p>
          <a:p>
            <a:r>
              <a:rPr lang="en-US" b="1" dirty="0"/>
              <a:t>Carlos Delgado-</a:t>
            </a:r>
            <a:r>
              <a:rPr lang="en-US" b="1" dirty="0" err="1"/>
              <a:t>Kloos</a:t>
            </a:r>
            <a:r>
              <a:rPr lang="en-US" b="1" dirty="0"/>
              <a:t> </a:t>
            </a:r>
            <a:r>
              <a:rPr lang="en-US" dirty="0"/>
              <a:t>(Universidad Carlos III de Madrid, Spain</a:t>
            </a:r>
            <a:r>
              <a:rPr lang="en-US" dirty="0">
                <a:hlinkClick r:id="rId5"/>
              </a:rPr>
              <a:t> cdk@it.uc3m.es)</a:t>
            </a:r>
            <a:endParaRPr lang="en-US" dirty="0"/>
          </a:p>
          <a:p>
            <a:endParaRPr lang="en-US" dirty="0"/>
          </a:p>
        </p:txBody>
      </p:sp>
    </p:spTree>
    <p:extLst>
      <p:ext uri="{BB962C8B-B14F-4D97-AF65-F5344CB8AC3E}">
        <p14:creationId xmlns:p14="http://schemas.microsoft.com/office/powerpoint/2010/main" val="2221363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28317207"/>
              </p:ext>
            </p:extLst>
          </p:nvPr>
        </p:nvGraphicFramePr>
        <p:xfrm>
          <a:off x="0" y="2"/>
          <a:ext cx="9144000" cy="6739948"/>
        </p:xfrm>
        <a:graphic>
          <a:graphicData uri="http://schemas.openxmlformats.org/drawingml/2006/table">
            <a:tbl>
              <a:tblPr firstRow="1" firstCol="1" lastRow="1" lastCol="1" bandRow="1" bandCol="1">
                <a:tableStyleId>{5C22544A-7EE6-4342-B048-85BDC9FD1C3A}</a:tableStyleId>
              </a:tblPr>
              <a:tblGrid>
                <a:gridCol w="1600200"/>
                <a:gridCol w="6477000"/>
                <a:gridCol w="1066800"/>
              </a:tblGrid>
              <a:tr h="457198">
                <a:tc>
                  <a:txBody>
                    <a:bodyPr/>
                    <a:lstStyle/>
                    <a:p>
                      <a:pPr marR="21590" algn="l">
                        <a:spcAft>
                          <a:spcPts val="0"/>
                        </a:spcAft>
                      </a:pPr>
                      <a:r>
                        <a:rPr lang="mn-MN" sz="1500" dirty="0">
                          <a:effectLst/>
                        </a:rPr>
                        <a:t>Загварын шийдэл категори дахь асуудлууд</a:t>
                      </a:r>
                      <a:endParaRPr lang="en-US" sz="1500" dirty="0">
                        <a:effectLst/>
                        <a:latin typeface="Times New Roman"/>
                        <a:ea typeface="Times New Roman"/>
                      </a:endParaRPr>
                    </a:p>
                  </a:txBody>
                  <a:tcPr marL="0" marR="0" marT="0" marB="0"/>
                </a:tc>
                <a:tc>
                  <a:txBody>
                    <a:bodyPr/>
                    <a:lstStyle/>
                    <a:p>
                      <a:pPr marR="21590" algn="ctr">
                        <a:spcAft>
                          <a:spcPts val="0"/>
                        </a:spcAft>
                      </a:pPr>
                      <a:r>
                        <a:rPr lang="mn-MN" sz="1500" dirty="0">
                          <a:effectLst/>
                        </a:rPr>
                        <a:t>Түлхүүр асуултууд</a:t>
                      </a:r>
                      <a:endParaRPr lang="en-US" sz="1500" dirty="0">
                        <a:effectLst/>
                        <a:latin typeface="Times New Roman"/>
                        <a:ea typeface="Times New Roman"/>
                      </a:endParaRPr>
                    </a:p>
                  </a:txBody>
                  <a:tcPr marL="0" marR="0" marT="0" marB="0"/>
                </a:tc>
                <a:tc>
                  <a:txBody>
                    <a:bodyPr/>
                    <a:lstStyle/>
                    <a:p>
                      <a:pPr marR="21590" algn="l">
                        <a:spcAft>
                          <a:spcPts val="0"/>
                        </a:spcAft>
                      </a:pPr>
                      <a:r>
                        <a:rPr lang="mn-MN" sz="1500" spc="-5">
                          <a:effectLst/>
                        </a:rPr>
                        <a:t>Нөлөөлөх асуудлууд</a:t>
                      </a:r>
                      <a:endParaRPr lang="en-US" sz="1500">
                        <a:effectLst/>
                        <a:latin typeface="Times New Roman"/>
                        <a:ea typeface="Times New Roman"/>
                      </a:endParaRPr>
                    </a:p>
                  </a:txBody>
                  <a:tcPr marL="0" marR="0" marT="0" marB="0"/>
                </a:tc>
              </a:tr>
              <a:tr h="533400">
                <a:tc>
                  <a:txBody>
                    <a:bodyPr/>
                    <a:lstStyle/>
                    <a:p>
                      <a:pPr marR="21590" algn="l">
                        <a:spcAft>
                          <a:spcPts val="0"/>
                        </a:spcAft>
                      </a:pPr>
                      <a:r>
                        <a:rPr lang="en-US" sz="1500" spc="5">
                          <a:effectLst/>
                        </a:rPr>
                        <a:t>5</a:t>
                      </a:r>
                      <a:r>
                        <a:rPr lang="en-US" sz="1500">
                          <a:effectLst/>
                        </a:rPr>
                        <a:t>.</a:t>
                      </a:r>
                      <a:r>
                        <a:rPr lang="en-US" sz="1500" spc="10">
                          <a:effectLst/>
                        </a:rPr>
                        <a:t> </a:t>
                      </a:r>
                      <a:r>
                        <a:rPr lang="mn-MN" sz="1500" spc="-15">
                          <a:effectLst/>
                        </a:rPr>
                        <a:t>Ерөнхий тодорхойлолт</a:t>
                      </a:r>
                      <a:endParaRPr lang="en-US" sz="1500">
                        <a:effectLst/>
                        <a:latin typeface="Times New Roman"/>
                        <a:ea typeface="Times New Roman"/>
                      </a:endParaRPr>
                    </a:p>
                  </a:txBody>
                  <a:tcPr marL="0" marR="0" marT="0" marB="0"/>
                </a:tc>
                <a:tc>
                  <a:txBody>
                    <a:bodyPr/>
                    <a:lstStyle/>
                    <a:p>
                      <a:pPr marR="21590" algn="l">
                        <a:spcAft>
                          <a:spcPts val="0"/>
                        </a:spcAft>
                      </a:pPr>
                      <a:r>
                        <a:rPr lang="en-US" sz="1500" spc="-5" dirty="0">
                          <a:effectLst/>
                        </a:rPr>
                        <a:t>(</a:t>
                      </a:r>
                      <a:r>
                        <a:rPr lang="en-US" sz="1500" spc="5" dirty="0">
                          <a:effectLst/>
                        </a:rPr>
                        <a:t>5.1</a:t>
                      </a:r>
                      <a:r>
                        <a:rPr lang="en-US" sz="1500" dirty="0">
                          <a:effectLst/>
                        </a:rPr>
                        <a:t>)</a:t>
                      </a:r>
                      <a:r>
                        <a:rPr lang="en-US" sz="1500" spc="-10" dirty="0">
                          <a:effectLst/>
                        </a:rPr>
                        <a:t> </a:t>
                      </a:r>
                      <a:r>
                        <a:rPr lang="en-US" sz="1500" spc="5" dirty="0">
                          <a:effectLst/>
                        </a:rPr>
                        <a:t>M</a:t>
                      </a:r>
                      <a:r>
                        <a:rPr lang="en-US" sz="1500" spc="-5" dirty="0">
                          <a:effectLst/>
                        </a:rPr>
                        <a:t>O</a:t>
                      </a:r>
                      <a:r>
                        <a:rPr lang="en-US" sz="1500" spc="-15" dirty="0">
                          <a:effectLst/>
                        </a:rPr>
                        <a:t>O</a:t>
                      </a:r>
                      <a:r>
                        <a:rPr lang="en-US" sz="1500" spc="5" dirty="0">
                          <a:effectLst/>
                        </a:rPr>
                        <a:t>C</a:t>
                      </a:r>
                      <a:r>
                        <a:rPr lang="mn-MN" sz="1500" spc="5" dirty="0">
                          <a:effectLst/>
                        </a:rPr>
                        <a:t>-н нэр</a:t>
                      </a:r>
                      <a:r>
                        <a:rPr lang="en-US" sz="1500" dirty="0">
                          <a:effectLst/>
                        </a:rPr>
                        <a:t>?</a:t>
                      </a:r>
                    </a:p>
                    <a:p>
                      <a:pPr marR="21590" algn="l">
                        <a:spcAft>
                          <a:spcPts val="0"/>
                        </a:spcAft>
                      </a:pPr>
                      <a:r>
                        <a:rPr lang="en-US" sz="1500" spc="-5" dirty="0">
                          <a:effectLst/>
                        </a:rPr>
                        <a:t>(</a:t>
                      </a:r>
                      <a:r>
                        <a:rPr lang="en-US" sz="1500" spc="5" dirty="0">
                          <a:effectLst/>
                        </a:rPr>
                        <a:t>5.2</a:t>
                      </a:r>
                      <a:r>
                        <a:rPr lang="en-US" sz="1500" dirty="0">
                          <a:effectLst/>
                        </a:rPr>
                        <a:t>)</a:t>
                      </a:r>
                      <a:r>
                        <a:rPr lang="en-US" sz="1500" spc="-10" dirty="0">
                          <a:effectLst/>
                        </a:rPr>
                        <a:t> </a:t>
                      </a:r>
                      <a:r>
                        <a:rPr lang="en-US" sz="1500" spc="5" dirty="0">
                          <a:effectLst/>
                        </a:rPr>
                        <a:t>M</a:t>
                      </a:r>
                      <a:r>
                        <a:rPr lang="en-US" sz="1500" spc="-5" dirty="0">
                          <a:effectLst/>
                        </a:rPr>
                        <a:t>OO</a:t>
                      </a:r>
                      <a:r>
                        <a:rPr lang="en-US" sz="1500" spc="-10" dirty="0">
                          <a:effectLst/>
                        </a:rPr>
                        <a:t>C</a:t>
                      </a:r>
                      <a:r>
                        <a:rPr lang="mn-MN" sz="1500" spc="-10" dirty="0">
                          <a:effectLst/>
                        </a:rPr>
                        <a:t>-ийн үргэлжлэх хугацаа</a:t>
                      </a:r>
                      <a:r>
                        <a:rPr lang="en-US" sz="1500" dirty="0">
                          <a:effectLst/>
                        </a:rPr>
                        <a:t>? </a:t>
                      </a:r>
                      <a:r>
                        <a:rPr lang="en-US" sz="1500" spc="-5" dirty="0">
                          <a:effectLst/>
                        </a:rPr>
                        <a:t>(</a:t>
                      </a:r>
                      <a:r>
                        <a:rPr lang="en-US" sz="1500" spc="5" dirty="0">
                          <a:effectLst/>
                        </a:rPr>
                        <a:t>5.3</a:t>
                      </a:r>
                      <a:r>
                        <a:rPr lang="en-US" sz="1500" dirty="0">
                          <a:effectLst/>
                        </a:rPr>
                        <a:t>)</a:t>
                      </a:r>
                      <a:r>
                        <a:rPr lang="en-US" sz="1500" spc="-10" dirty="0">
                          <a:effectLst/>
                        </a:rPr>
                        <a:t> M</a:t>
                      </a:r>
                      <a:r>
                        <a:rPr lang="en-US" sz="1500" spc="-5" dirty="0">
                          <a:effectLst/>
                        </a:rPr>
                        <a:t>OO</a:t>
                      </a:r>
                      <a:r>
                        <a:rPr lang="en-US" sz="1500" spc="5" dirty="0">
                          <a:effectLst/>
                        </a:rPr>
                        <a:t>C</a:t>
                      </a:r>
                      <a:r>
                        <a:rPr lang="mn-MN" sz="1500" spc="5" dirty="0">
                          <a:effectLst/>
                        </a:rPr>
                        <a:t>-н аль салбарт харъяалагдах</a:t>
                      </a:r>
                      <a:r>
                        <a:rPr lang="en-US" sz="1500" dirty="0">
                          <a:effectLst/>
                        </a:rPr>
                        <a:t>?</a:t>
                      </a:r>
                      <a:endParaRPr lang="en-US" sz="1500" dirty="0">
                        <a:effectLst/>
                        <a:latin typeface="Times New Roman"/>
                        <a:ea typeface="Times New Roman"/>
                      </a:endParaRPr>
                    </a:p>
                  </a:txBody>
                  <a:tcPr marL="0" marR="0" marT="0" marB="0"/>
                </a:tc>
                <a:tc>
                  <a:txBody>
                    <a:bodyPr/>
                    <a:lstStyle/>
                    <a:p>
                      <a:pPr marR="21590" algn="l">
                        <a:spcAft>
                          <a:spcPts val="0"/>
                        </a:spcAft>
                      </a:pPr>
                      <a:r>
                        <a:rPr lang="en-US" sz="1500" spc="5">
                          <a:effectLst/>
                        </a:rPr>
                        <a:t>6</a:t>
                      </a:r>
                      <a:r>
                        <a:rPr lang="en-US" sz="1500">
                          <a:effectLst/>
                        </a:rPr>
                        <a:t>,</a:t>
                      </a:r>
                      <a:r>
                        <a:rPr lang="en-US" sz="1500" spc="-5">
                          <a:effectLst/>
                        </a:rPr>
                        <a:t> </a:t>
                      </a:r>
                      <a:r>
                        <a:rPr lang="en-US" sz="1500">
                          <a:effectLst/>
                        </a:rPr>
                        <a:t>7</a:t>
                      </a:r>
                      <a:r>
                        <a:rPr lang="en-US" sz="1500" spc="-5">
                          <a:effectLst/>
                        </a:rPr>
                        <a:t> </a:t>
                      </a:r>
                      <a:r>
                        <a:rPr lang="en-US" sz="1500" spc="5">
                          <a:effectLst/>
                        </a:rPr>
                        <a:t>a</a:t>
                      </a:r>
                      <a:r>
                        <a:rPr lang="en-US" sz="1500" spc="-5">
                          <a:effectLst/>
                        </a:rPr>
                        <a:t>n</a:t>
                      </a:r>
                      <a:r>
                        <a:rPr lang="en-US" sz="1500">
                          <a:effectLst/>
                        </a:rPr>
                        <a:t>d</a:t>
                      </a:r>
                      <a:r>
                        <a:rPr lang="en-US" sz="1500" spc="-5">
                          <a:effectLst/>
                        </a:rPr>
                        <a:t> </a:t>
                      </a:r>
                      <a:r>
                        <a:rPr lang="en-US" sz="1500">
                          <a:effectLst/>
                        </a:rPr>
                        <a:t>8</a:t>
                      </a:r>
                      <a:endParaRPr lang="en-US" sz="1500">
                        <a:effectLst/>
                        <a:latin typeface="Times New Roman"/>
                        <a:ea typeface="Times New Roman"/>
                      </a:endParaRPr>
                    </a:p>
                  </a:txBody>
                  <a:tcPr marL="0" marR="0" marT="0" marB="0"/>
                </a:tc>
              </a:tr>
              <a:tr h="817274">
                <a:tc>
                  <a:txBody>
                    <a:bodyPr/>
                    <a:lstStyle/>
                    <a:p>
                      <a:pPr marR="21590" algn="l">
                        <a:spcAft>
                          <a:spcPts val="0"/>
                        </a:spcAft>
                      </a:pPr>
                      <a:r>
                        <a:rPr lang="en-US" sz="1500" spc="5">
                          <a:effectLst/>
                        </a:rPr>
                        <a:t>6</a:t>
                      </a:r>
                      <a:r>
                        <a:rPr lang="en-US" sz="1500">
                          <a:effectLst/>
                        </a:rPr>
                        <a:t>.</a:t>
                      </a:r>
                      <a:r>
                        <a:rPr lang="en-US" sz="1500" spc="-5">
                          <a:effectLst/>
                        </a:rPr>
                        <a:t> </a:t>
                      </a:r>
                      <a:r>
                        <a:rPr lang="mn-MN" sz="1500" spc="-10">
                          <a:effectLst/>
                        </a:rPr>
                        <a:t>Суралцагчид</a:t>
                      </a:r>
                      <a:endParaRPr lang="en-US" sz="1500">
                        <a:effectLst/>
                        <a:latin typeface="Times New Roman"/>
                        <a:ea typeface="Times New Roman"/>
                      </a:endParaRPr>
                    </a:p>
                  </a:txBody>
                  <a:tcPr marL="0" marR="0" marT="0" marB="0"/>
                </a:tc>
                <a:tc>
                  <a:txBody>
                    <a:bodyPr/>
                    <a:lstStyle/>
                    <a:p>
                      <a:pPr marR="21590" algn="l">
                        <a:spcAft>
                          <a:spcPts val="0"/>
                        </a:spcAft>
                      </a:pPr>
                      <a:r>
                        <a:rPr lang="en-US" sz="1500" spc="-5" dirty="0">
                          <a:effectLst/>
                        </a:rPr>
                        <a:t>(</a:t>
                      </a:r>
                      <a:r>
                        <a:rPr lang="en-US" sz="1500" spc="5" dirty="0">
                          <a:effectLst/>
                        </a:rPr>
                        <a:t>6.1</a:t>
                      </a:r>
                      <a:r>
                        <a:rPr lang="en-US" sz="1500" dirty="0">
                          <a:effectLst/>
                        </a:rPr>
                        <a:t>)</a:t>
                      </a:r>
                      <a:r>
                        <a:rPr lang="en-US" sz="1500" spc="-10" dirty="0">
                          <a:effectLst/>
                        </a:rPr>
                        <a:t> </a:t>
                      </a:r>
                      <a:r>
                        <a:rPr lang="mn-MN" sz="1500" spc="-10" dirty="0">
                          <a:effectLst/>
                        </a:rPr>
                        <a:t>Ямар улсаас суралцагчид оролцож болох</a:t>
                      </a:r>
                      <a:r>
                        <a:rPr lang="en-US" sz="1500" dirty="0">
                          <a:effectLst/>
                        </a:rPr>
                        <a:t>?</a:t>
                      </a:r>
                    </a:p>
                    <a:p>
                      <a:pPr marR="21590" algn="l">
                        <a:spcAft>
                          <a:spcPts val="0"/>
                        </a:spcAft>
                      </a:pPr>
                      <a:r>
                        <a:rPr lang="en-US" sz="1500" spc="-5" dirty="0">
                          <a:effectLst/>
                        </a:rPr>
                        <a:t>(</a:t>
                      </a:r>
                      <a:r>
                        <a:rPr lang="en-US" sz="1500" spc="5" dirty="0">
                          <a:effectLst/>
                        </a:rPr>
                        <a:t>6.2</a:t>
                      </a:r>
                      <a:r>
                        <a:rPr lang="en-US" sz="1500" dirty="0">
                          <a:effectLst/>
                        </a:rPr>
                        <a:t>)</a:t>
                      </a:r>
                      <a:r>
                        <a:rPr lang="en-US" sz="1500" spc="-10" dirty="0">
                          <a:effectLst/>
                        </a:rPr>
                        <a:t> </a:t>
                      </a:r>
                      <a:r>
                        <a:rPr lang="mn-MN" sz="1500" spc="-10" dirty="0">
                          <a:effectLst/>
                        </a:rPr>
                        <a:t>Суралцагчдын бичиг үсгийн боловсрол ямар байх</a:t>
                      </a:r>
                      <a:r>
                        <a:rPr lang="en-US" sz="1500" dirty="0">
                          <a:effectLst/>
                        </a:rPr>
                        <a:t>?</a:t>
                      </a:r>
                    </a:p>
                    <a:p>
                      <a:pPr marR="21590" algn="l">
                        <a:spcAft>
                          <a:spcPts val="0"/>
                        </a:spcAft>
                      </a:pPr>
                      <a:r>
                        <a:rPr lang="en-US" sz="1500" spc="-5" dirty="0">
                          <a:effectLst/>
                        </a:rPr>
                        <a:t>(</a:t>
                      </a:r>
                      <a:r>
                        <a:rPr lang="en-US" sz="1500" spc="5" dirty="0">
                          <a:effectLst/>
                        </a:rPr>
                        <a:t>6.3</a:t>
                      </a:r>
                      <a:r>
                        <a:rPr lang="en-US" sz="1500" dirty="0">
                          <a:effectLst/>
                        </a:rPr>
                        <a:t>)</a:t>
                      </a:r>
                      <a:r>
                        <a:rPr lang="en-US" sz="1500" spc="-10" dirty="0">
                          <a:effectLst/>
                        </a:rPr>
                        <a:t> </a:t>
                      </a:r>
                      <a:r>
                        <a:rPr lang="mn-MN" sz="1500" spc="-5" dirty="0">
                          <a:effectLst/>
                        </a:rPr>
                        <a:t>Суралцагчид ямар мэргэжлийн салбарт харъяалагдах</a:t>
                      </a:r>
                      <a:r>
                        <a:rPr lang="en-US" sz="1500" dirty="0">
                          <a:effectLst/>
                        </a:rPr>
                        <a:t>? </a:t>
                      </a:r>
                      <a:r>
                        <a:rPr lang="en-US" sz="1500" spc="-5" dirty="0">
                          <a:effectLst/>
                        </a:rPr>
                        <a:t>(</a:t>
                      </a:r>
                      <a:r>
                        <a:rPr lang="en-US" sz="1500" spc="5" dirty="0">
                          <a:effectLst/>
                        </a:rPr>
                        <a:t>6.4</a:t>
                      </a:r>
                      <a:r>
                        <a:rPr lang="en-US" sz="1500" dirty="0">
                          <a:effectLst/>
                        </a:rPr>
                        <a:t>)</a:t>
                      </a:r>
                      <a:r>
                        <a:rPr lang="en-US" sz="1500" spc="-10" dirty="0" err="1">
                          <a:effectLst/>
                        </a:rPr>
                        <a:t>Сургалтанд</a:t>
                      </a:r>
                      <a:r>
                        <a:rPr lang="en-US" sz="1500" spc="-10" dirty="0">
                          <a:effectLst/>
                        </a:rPr>
                        <a:t> </a:t>
                      </a:r>
                      <a:r>
                        <a:rPr lang="en-US" sz="1500" spc="-10" dirty="0" err="1">
                          <a:effectLst/>
                        </a:rPr>
                        <a:t>оролцох</a:t>
                      </a:r>
                      <a:r>
                        <a:rPr lang="en-US" sz="1500" spc="-10" dirty="0">
                          <a:effectLst/>
                        </a:rPr>
                        <a:t> </a:t>
                      </a:r>
                      <a:r>
                        <a:rPr lang="en-US" sz="1500" spc="-10" dirty="0" err="1">
                          <a:effectLst/>
                        </a:rPr>
                        <a:t>суралцагчдын</a:t>
                      </a:r>
                      <a:r>
                        <a:rPr lang="en-US" sz="1500" spc="-10" dirty="0">
                          <a:effectLst/>
                        </a:rPr>
                        <a:t> </a:t>
                      </a:r>
                      <a:r>
                        <a:rPr lang="en-US" sz="1500" spc="-10" dirty="0" err="1">
                          <a:effectLst/>
                        </a:rPr>
                        <a:t>идэвхи</a:t>
                      </a:r>
                      <a:r>
                        <a:rPr lang="en-US" sz="1500" spc="-10" dirty="0">
                          <a:effectLst/>
                        </a:rPr>
                        <a:t> </a:t>
                      </a:r>
                      <a:r>
                        <a:rPr lang="en-US" sz="1500" spc="-10" dirty="0" err="1">
                          <a:effectLst/>
                        </a:rPr>
                        <a:t>ямар</a:t>
                      </a:r>
                      <a:r>
                        <a:rPr lang="en-US" sz="1500" spc="-10" dirty="0">
                          <a:effectLst/>
                        </a:rPr>
                        <a:t> </a:t>
                      </a:r>
                      <a:r>
                        <a:rPr lang="en-US" sz="1500" spc="-10" dirty="0" err="1">
                          <a:effectLst/>
                        </a:rPr>
                        <a:t>ба</a:t>
                      </a:r>
                      <a:r>
                        <a:rPr lang="mn-MN" sz="1500" spc="-10" dirty="0">
                          <a:effectLst/>
                        </a:rPr>
                        <a:t>йх?</a:t>
                      </a:r>
                      <a:endParaRPr lang="en-US" sz="1500" dirty="0">
                        <a:effectLst/>
                        <a:latin typeface="Times New Roman"/>
                        <a:ea typeface="Times New Roman"/>
                      </a:endParaRPr>
                    </a:p>
                  </a:txBody>
                  <a:tcPr marL="0" marR="0" marT="0" marB="0"/>
                </a:tc>
                <a:tc>
                  <a:txBody>
                    <a:bodyPr/>
                    <a:lstStyle/>
                    <a:p>
                      <a:pPr marR="21590" algn="l">
                        <a:spcAft>
                          <a:spcPts val="0"/>
                        </a:spcAft>
                      </a:pPr>
                      <a:r>
                        <a:rPr lang="en-US" sz="1500">
                          <a:effectLst/>
                        </a:rPr>
                        <a:t>7</a:t>
                      </a:r>
                      <a:r>
                        <a:rPr lang="en-US" sz="1500" spc="10">
                          <a:effectLst/>
                        </a:rPr>
                        <a:t> </a:t>
                      </a:r>
                      <a:r>
                        <a:rPr lang="en-US" sz="1500" spc="-10">
                          <a:effectLst/>
                        </a:rPr>
                        <a:t>a</a:t>
                      </a:r>
                      <a:r>
                        <a:rPr lang="en-US" sz="1500" spc="-5">
                          <a:effectLst/>
                        </a:rPr>
                        <a:t>n</a:t>
                      </a:r>
                      <a:r>
                        <a:rPr lang="en-US" sz="1500">
                          <a:effectLst/>
                        </a:rPr>
                        <a:t>d 8</a:t>
                      </a:r>
                      <a:endParaRPr lang="en-US" sz="1500">
                        <a:effectLst/>
                        <a:latin typeface="Times New Roman"/>
                        <a:ea typeface="Times New Roman"/>
                      </a:endParaRPr>
                    </a:p>
                  </a:txBody>
                  <a:tcPr marL="0" marR="0" marT="0" marB="0"/>
                </a:tc>
              </a:tr>
              <a:tr h="817274">
                <a:tc>
                  <a:txBody>
                    <a:bodyPr/>
                    <a:lstStyle/>
                    <a:p>
                      <a:pPr marR="21590" algn="l">
                        <a:spcAft>
                          <a:spcPts val="0"/>
                        </a:spcAft>
                      </a:pPr>
                      <a:r>
                        <a:rPr lang="en-US" sz="1500" spc="5">
                          <a:effectLst/>
                        </a:rPr>
                        <a:t>7</a:t>
                      </a:r>
                      <a:r>
                        <a:rPr lang="en-US" sz="1500">
                          <a:effectLst/>
                        </a:rPr>
                        <a:t>.</a:t>
                      </a:r>
                      <a:r>
                        <a:rPr lang="en-US" sz="1500" spc="-5">
                          <a:effectLst/>
                        </a:rPr>
                        <a:t> </a:t>
                      </a:r>
                      <a:r>
                        <a:rPr lang="mn-MN" sz="1500" spc="-5">
                          <a:effectLst/>
                        </a:rPr>
                        <a:t>Багшлах арга</a:t>
                      </a:r>
                      <a:endParaRPr lang="en-US" sz="1500">
                        <a:effectLst/>
                      </a:endParaRPr>
                    </a:p>
                    <a:p>
                      <a:pPr marR="21590" algn="l">
                        <a:spcAft>
                          <a:spcPts val="0"/>
                        </a:spcAft>
                      </a:pPr>
                      <a:r>
                        <a:rPr lang="en-US" sz="1500">
                          <a:effectLst/>
                        </a:rPr>
                        <a:t> </a:t>
                      </a:r>
                      <a:endParaRPr lang="en-US" sz="1500">
                        <a:effectLst/>
                        <a:latin typeface="Times New Roman"/>
                        <a:ea typeface="Times New Roman"/>
                      </a:endParaRPr>
                    </a:p>
                  </a:txBody>
                  <a:tcPr marL="0" marR="0" marT="0" marB="0"/>
                </a:tc>
                <a:tc>
                  <a:txBody>
                    <a:bodyPr/>
                    <a:lstStyle/>
                    <a:p>
                      <a:pPr marR="21590" algn="just">
                        <a:spcAft>
                          <a:spcPts val="0"/>
                        </a:spcAft>
                      </a:pPr>
                      <a:r>
                        <a:rPr lang="en-US" sz="1500" spc="-5" dirty="0">
                          <a:effectLst/>
                        </a:rPr>
                        <a:t>(</a:t>
                      </a:r>
                      <a:r>
                        <a:rPr lang="en-US" sz="1500" spc="5" dirty="0">
                          <a:effectLst/>
                        </a:rPr>
                        <a:t>7.1</a:t>
                      </a:r>
                      <a:r>
                        <a:rPr lang="en-US" sz="1500" dirty="0">
                          <a:effectLst/>
                        </a:rPr>
                        <a:t>)</a:t>
                      </a:r>
                      <a:r>
                        <a:rPr lang="en-US" sz="1500" spc="60" dirty="0">
                          <a:effectLst/>
                        </a:rPr>
                        <a:t> </a:t>
                      </a:r>
                      <a:r>
                        <a:rPr lang="mn-MN" sz="1500" spc="60" dirty="0">
                          <a:effectLst/>
                        </a:rPr>
                        <a:t>Сургалтандаа ямар заах арга, ямар сургалтын арга ашиглах вэ?</a:t>
                      </a:r>
                      <a:endParaRPr lang="en-US" sz="1500" dirty="0">
                        <a:effectLst/>
                      </a:endParaRPr>
                    </a:p>
                    <a:p>
                      <a:pPr marR="21590" algn="just">
                        <a:spcAft>
                          <a:spcPts val="0"/>
                        </a:spcAft>
                      </a:pPr>
                      <a:r>
                        <a:rPr lang="en-US" sz="1500" spc="10" dirty="0">
                          <a:effectLst/>
                        </a:rPr>
                        <a:t> </a:t>
                      </a:r>
                      <a:r>
                        <a:rPr lang="en-US" sz="1500" spc="-5" dirty="0">
                          <a:effectLst/>
                        </a:rPr>
                        <a:t>(</a:t>
                      </a:r>
                      <a:r>
                        <a:rPr lang="mn-MN" sz="1500" spc="-5" dirty="0">
                          <a:effectLst/>
                        </a:rPr>
                        <a:t>коннективизм, төсөлд суурилсан сургалт, кэйсд суурилсан сургалт, идэвхитэй сургалт, мэдлэг түгээх сургалт, хамтарсан сургалт ...</a:t>
                      </a:r>
                      <a:r>
                        <a:rPr lang="en-US" sz="1500" spc="-5" dirty="0">
                          <a:effectLst/>
                        </a:rPr>
                        <a:t>)</a:t>
                      </a:r>
                      <a:endParaRPr lang="en-US" sz="1500" dirty="0">
                        <a:effectLst/>
                        <a:latin typeface="Times New Roman"/>
                        <a:ea typeface="Times New Roman"/>
                      </a:endParaRPr>
                    </a:p>
                  </a:txBody>
                  <a:tcPr marL="0" marR="0" marT="0" marB="0"/>
                </a:tc>
                <a:tc>
                  <a:txBody>
                    <a:bodyPr/>
                    <a:lstStyle/>
                    <a:p>
                      <a:pPr marR="21590" algn="l">
                        <a:spcAft>
                          <a:spcPts val="0"/>
                        </a:spcAft>
                      </a:pPr>
                      <a:r>
                        <a:rPr lang="en-US" sz="1500" spc="5">
                          <a:effectLst/>
                        </a:rPr>
                        <a:t>8</a:t>
                      </a:r>
                      <a:r>
                        <a:rPr lang="en-US" sz="1500">
                          <a:effectLst/>
                        </a:rPr>
                        <a:t>, </a:t>
                      </a:r>
                      <a:r>
                        <a:rPr lang="en-US" sz="1500" spc="180">
                          <a:effectLst/>
                        </a:rPr>
                        <a:t> </a:t>
                      </a:r>
                      <a:r>
                        <a:rPr lang="en-US" sz="1500" spc="5">
                          <a:effectLst/>
                        </a:rPr>
                        <a:t>9</a:t>
                      </a:r>
                      <a:r>
                        <a:rPr lang="en-US" sz="1500">
                          <a:effectLst/>
                        </a:rPr>
                        <a:t>, </a:t>
                      </a:r>
                      <a:r>
                        <a:rPr lang="en-US" sz="1500" spc="180">
                          <a:effectLst/>
                        </a:rPr>
                        <a:t> </a:t>
                      </a:r>
                      <a:r>
                        <a:rPr lang="en-US" sz="1500" spc="-5">
                          <a:effectLst/>
                        </a:rPr>
                        <a:t>1</a:t>
                      </a:r>
                      <a:r>
                        <a:rPr lang="en-US" sz="1500">
                          <a:effectLst/>
                        </a:rPr>
                        <a:t>0</a:t>
                      </a:r>
                    </a:p>
                    <a:p>
                      <a:pPr marR="21590" algn="l">
                        <a:spcAft>
                          <a:spcPts val="0"/>
                        </a:spcAft>
                      </a:pPr>
                      <a:r>
                        <a:rPr lang="en-US" sz="1500" spc="5">
                          <a:effectLst/>
                        </a:rPr>
                        <a:t>a</a:t>
                      </a:r>
                      <a:r>
                        <a:rPr lang="en-US" sz="1500" spc="-5">
                          <a:effectLst/>
                        </a:rPr>
                        <a:t>n</a:t>
                      </a:r>
                      <a:r>
                        <a:rPr lang="en-US" sz="1500">
                          <a:effectLst/>
                        </a:rPr>
                        <a:t>d</a:t>
                      </a:r>
                      <a:r>
                        <a:rPr lang="en-US" sz="1500" spc="-5">
                          <a:effectLst/>
                        </a:rPr>
                        <a:t> </a:t>
                      </a:r>
                      <a:r>
                        <a:rPr lang="en-US" sz="1500" spc="5">
                          <a:effectLst/>
                        </a:rPr>
                        <a:t>11</a:t>
                      </a:r>
                      <a:endParaRPr lang="en-US" sz="1500">
                        <a:effectLst/>
                        <a:latin typeface="Times New Roman"/>
                        <a:ea typeface="Times New Roman"/>
                      </a:endParaRPr>
                    </a:p>
                  </a:txBody>
                  <a:tcPr marL="0" marR="0" marT="0" marB="0"/>
                </a:tc>
              </a:tr>
              <a:tr h="630524">
                <a:tc>
                  <a:txBody>
                    <a:bodyPr/>
                    <a:lstStyle/>
                    <a:p>
                      <a:pPr marR="21590" algn="l">
                        <a:spcAft>
                          <a:spcPts val="0"/>
                        </a:spcAft>
                      </a:pPr>
                      <a:r>
                        <a:rPr lang="en-US" sz="1500" spc="5" dirty="0">
                          <a:effectLst/>
                        </a:rPr>
                        <a:t>8</a:t>
                      </a:r>
                      <a:r>
                        <a:rPr lang="en-US" sz="1500" dirty="0">
                          <a:effectLst/>
                        </a:rPr>
                        <a:t>.</a:t>
                      </a:r>
                      <a:r>
                        <a:rPr lang="en-US" sz="1500" spc="10" dirty="0">
                          <a:effectLst/>
                        </a:rPr>
                        <a:t> </a:t>
                      </a:r>
                      <a:r>
                        <a:rPr lang="mn-MN" sz="1500" spc="10" dirty="0">
                          <a:effectLst/>
                        </a:rPr>
                        <a:t>Зорилго, зорилт болон чадвар </a:t>
                      </a:r>
                      <a:r>
                        <a:rPr lang="mn-MN" sz="1500" spc="10" dirty="0" smtClean="0">
                          <a:effectLst/>
                        </a:rPr>
                        <a:t>чадамж</a:t>
                      </a:r>
                      <a:endParaRPr lang="en-US" sz="1500" dirty="0">
                        <a:effectLst/>
                      </a:endParaRPr>
                    </a:p>
                  </a:txBody>
                  <a:tcPr marL="0" marR="0" marT="0" marB="0"/>
                </a:tc>
                <a:tc>
                  <a:txBody>
                    <a:bodyPr/>
                    <a:lstStyle/>
                    <a:p>
                      <a:pPr marR="21590" algn="l">
                        <a:spcAft>
                          <a:spcPts val="0"/>
                        </a:spcAft>
                      </a:pPr>
                      <a:r>
                        <a:rPr lang="en-US" sz="1500" spc="-5" dirty="0">
                          <a:effectLst/>
                        </a:rPr>
                        <a:t>(</a:t>
                      </a:r>
                      <a:r>
                        <a:rPr lang="en-US" sz="1500" spc="5" dirty="0">
                          <a:effectLst/>
                        </a:rPr>
                        <a:t>8.1</a:t>
                      </a:r>
                      <a:r>
                        <a:rPr lang="en-US" sz="1500" dirty="0">
                          <a:effectLst/>
                        </a:rPr>
                        <a:t>)</a:t>
                      </a:r>
                      <a:r>
                        <a:rPr lang="en-US" sz="1500" spc="-10" dirty="0">
                          <a:effectLst/>
                        </a:rPr>
                        <a:t> </a:t>
                      </a:r>
                      <a:r>
                        <a:rPr lang="mn-MN" sz="1500" spc="-10" dirty="0">
                          <a:effectLst/>
                        </a:rPr>
                        <a:t>Сургалтын зорилго юу байх</a:t>
                      </a:r>
                      <a:r>
                        <a:rPr lang="en-US" sz="1500" dirty="0">
                          <a:effectLst/>
                        </a:rPr>
                        <a:t>?</a:t>
                      </a:r>
                    </a:p>
                    <a:p>
                      <a:pPr marR="21590" algn="l">
                        <a:spcAft>
                          <a:spcPts val="0"/>
                        </a:spcAft>
                      </a:pPr>
                      <a:r>
                        <a:rPr lang="en-US" sz="1500" spc="-5" dirty="0">
                          <a:effectLst/>
                        </a:rPr>
                        <a:t>(</a:t>
                      </a:r>
                      <a:r>
                        <a:rPr lang="en-US" sz="1500" spc="5" dirty="0">
                          <a:effectLst/>
                        </a:rPr>
                        <a:t>8.2</a:t>
                      </a:r>
                      <a:r>
                        <a:rPr lang="en-US" sz="1500" dirty="0">
                          <a:effectLst/>
                        </a:rPr>
                        <a:t>)</a:t>
                      </a:r>
                      <a:r>
                        <a:rPr lang="mn-MN" sz="1500" dirty="0">
                          <a:effectLst/>
                        </a:rPr>
                        <a:t>Сургалтаас суралцагчдын олж авах, эзэмших ямар чадварууд байх</a:t>
                      </a:r>
                      <a:r>
                        <a:rPr lang="en-US" sz="1500" dirty="0">
                          <a:effectLst/>
                        </a:rPr>
                        <a:t>?</a:t>
                      </a:r>
                      <a:endParaRPr lang="en-US" sz="1500" dirty="0">
                        <a:effectLst/>
                        <a:latin typeface="Times New Roman"/>
                        <a:ea typeface="Times New Roman"/>
                      </a:endParaRPr>
                    </a:p>
                  </a:txBody>
                  <a:tcPr marL="0" marR="0" marT="0" marB="0"/>
                </a:tc>
                <a:tc>
                  <a:txBody>
                    <a:bodyPr/>
                    <a:lstStyle/>
                    <a:p>
                      <a:pPr marR="21590" algn="l">
                        <a:spcAft>
                          <a:spcPts val="0"/>
                        </a:spcAft>
                      </a:pPr>
                      <a:r>
                        <a:rPr lang="en-US" sz="1500">
                          <a:effectLst/>
                        </a:rPr>
                        <a:t>9</a:t>
                      </a:r>
                      <a:r>
                        <a:rPr lang="en-US" sz="1500" spc="10">
                          <a:effectLst/>
                        </a:rPr>
                        <a:t> </a:t>
                      </a:r>
                      <a:r>
                        <a:rPr lang="en-US" sz="1500" spc="-10">
                          <a:effectLst/>
                        </a:rPr>
                        <a:t>a</a:t>
                      </a:r>
                      <a:r>
                        <a:rPr lang="en-US" sz="1500" spc="-5">
                          <a:effectLst/>
                        </a:rPr>
                        <a:t>n</a:t>
                      </a:r>
                      <a:r>
                        <a:rPr lang="en-US" sz="1500">
                          <a:effectLst/>
                        </a:rPr>
                        <a:t>d </a:t>
                      </a:r>
                      <a:r>
                        <a:rPr lang="en-US" sz="1500" spc="5">
                          <a:effectLst/>
                        </a:rPr>
                        <a:t>10</a:t>
                      </a:r>
                      <a:endParaRPr lang="en-US" sz="1500">
                        <a:effectLst/>
                        <a:latin typeface="Times New Roman"/>
                        <a:ea typeface="Times New Roman"/>
                      </a:endParaRPr>
                    </a:p>
                  </a:txBody>
                  <a:tcPr marL="0" marR="0" marT="0" marB="0"/>
                </a:tc>
              </a:tr>
              <a:tr h="817274">
                <a:tc>
                  <a:txBody>
                    <a:bodyPr/>
                    <a:lstStyle/>
                    <a:p>
                      <a:pPr marR="21590" algn="l">
                        <a:spcAft>
                          <a:spcPts val="0"/>
                        </a:spcAft>
                      </a:pPr>
                      <a:r>
                        <a:rPr lang="en-US" sz="1500" spc="5">
                          <a:effectLst/>
                        </a:rPr>
                        <a:t>9</a:t>
                      </a:r>
                      <a:r>
                        <a:rPr lang="en-US" sz="1500">
                          <a:effectLst/>
                        </a:rPr>
                        <a:t>.</a:t>
                      </a:r>
                      <a:r>
                        <a:rPr lang="en-US" sz="1500" spc="-5">
                          <a:effectLst/>
                        </a:rPr>
                        <a:t> </a:t>
                      </a:r>
                      <a:r>
                        <a:rPr lang="mn-MN" sz="1500" spc="5">
                          <a:effectLst/>
                        </a:rPr>
                        <a:t>Сургалтын агуулга</a:t>
                      </a:r>
                      <a:endParaRPr lang="en-US" sz="1500">
                        <a:effectLst/>
                        <a:latin typeface="Times New Roman"/>
                        <a:ea typeface="Times New Roman"/>
                      </a:endParaRPr>
                    </a:p>
                  </a:txBody>
                  <a:tcPr marL="0" marR="0" marT="0" marB="0"/>
                </a:tc>
                <a:tc>
                  <a:txBody>
                    <a:bodyPr/>
                    <a:lstStyle/>
                    <a:p>
                      <a:pPr marR="21590" algn="l">
                        <a:spcAft>
                          <a:spcPts val="0"/>
                        </a:spcAft>
                      </a:pPr>
                      <a:r>
                        <a:rPr lang="en-US" sz="1500" spc="-5" dirty="0">
                          <a:effectLst/>
                        </a:rPr>
                        <a:t>(</a:t>
                      </a:r>
                      <a:r>
                        <a:rPr lang="en-US" sz="1500" spc="5" dirty="0">
                          <a:effectLst/>
                        </a:rPr>
                        <a:t>9.1</a:t>
                      </a:r>
                      <a:r>
                        <a:rPr lang="en-US" sz="1500" dirty="0">
                          <a:effectLst/>
                        </a:rPr>
                        <a:t>)</a:t>
                      </a:r>
                      <a:r>
                        <a:rPr lang="en-US" sz="1500" spc="-10" dirty="0">
                          <a:effectLst/>
                        </a:rPr>
                        <a:t> </a:t>
                      </a:r>
                      <a:r>
                        <a:rPr lang="mn-MN" sz="1500" spc="-10" dirty="0">
                          <a:effectLst/>
                        </a:rPr>
                        <a:t>Сургалтын агуулгаа ямар бүтэцтэй байлгах вэ?</a:t>
                      </a:r>
                      <a:endParaRPr lang="en-US" sz="1500" dirty="0">
                        <a:effectLst/>
                      </a:endParaRPr>
                    </a:p>
                    <a:p>
                      <a:pPr marR="21590" algn="l">
                        <a:spcAft>
                          <a:spcPts val="0"/>
                        </a:spcAft>
                      </a:pPr>
                      <a:r>
                        <a:rPr lang="en-US" sz="1500" spc="-5" dirty="0">
                          <a:effectLst/>
                        </a:rPr>
                        <a:t>(</a:t>
                      </a:r>
                      <a:r>
                        <a:rPr lang="en-US" sz="1500" spc="5" dirty="0">
                          <a:effectLst/>
                        </a:rPr>
                        <a:t>9.2</a:t>
                      </a:r>
                      <a:r>
                        <a:rPr lang="en-US" sz="1500" dirty="0">
                          <a:effectLst/>
                        </a:rPr>
                        <a:t>)</a:t>
                      </a:r>
                      <a:r>
                        <a:rPr lang="mn-MN" sz="1500" dirty="0">
                          <a:effectLst/>
                        </a:rPr>
                        <a:t> Сургалтын агуулгууд нь ямар хэлбэр, форматтай байх</a:t>
                      </a:r>
                      <a:r>
                        <a:rPr lang="en-US" sz="1500" spc="-5" dirty="0">
                          <a:effectLst/>
                        </a:rPr>
                        <a:t>(</a:t>
                      </a:r>
                      <a:r>
                        <a:rPr lang="mn-MN" sz="1500" spc="-5" dirty="0">
                          <a:effectLst/>
                        </a:rPr>
                        <a:t>видео, </a:t>
                      </a:r>
                      <a:r>
                        <a:rPr lang="en-US" sz="1500" spc="-5" dirty="0" err="1">
                          <a:effectLst/>
                        </a:rPr>
                        <a:t>pdf</a:t>
                      </a:r>
                      <a:r>
                        <a:rPr lang="en-US" sz="1500" spc="-5" dirty="0">
                          <a:effectLst/>
                        </a:rPr>
                        <a:t>, </a:t>
                      </a:r>
                      <a:r>
                        <a:rPr lang="en-US" sz="1500" spc="-5" dirty="0" err="1">
                          <a:effectLst/>
                        </a:rPr>
                        <a:t>ppt</a:t>
                      </a:r>
                      <a:r>
                        <a:rPr lang="en-US" sz="1500" spc="-5" dirty="0">
                          <a:effectLst/>
                        </a:rPr>
                        <a:t>, </a:t>
                      </a:r>
                      <a:r>
                        <a:rPr lang="en-US" sz="1500" spc="5" dirty="0">
                          <a:effectLst/>
                        </a:rPr>
                        <a:t>e</a:t>
                      </a:r>
                      <a:r>
                        <a:rPr lang="en-US" sz="1500" spc="-5" dirty="0">
                          <a:effectLst/>
                        </a:rPr>
                        <a:t>-b</a:t>
                      </a:r>
                      <a:r>
                        <a:rPr lang="en-US" sz="1500" spc="5" dirty="0">
                          <a:effectLst/>
                        </a:rPr>
                        <a:t>o</a:t>
                      </a:r>
                      <a:r>
                        <a:rPr lang="en-US" sz="1500" spc="-5" dirty="0">
                          <a:effectLst/>
                        </a:rPr>
                        <a:t>o</a:t>
                      </a:r>
                      <a:r>
                        <a:rPr lang="en-US" sz="1500" spc="5" dirty="0">
                          <a:effectLst/>
                        </a:rPr>
                        <a:t>k</a:t>
                      </a:r>
                      <a:r>
                        <a:rPr lang="en-US" sz="1500" dirty="0">
                          <a:effectLst/>
                        </a:rPr>
                        <a:t>s</a:t>
                      </a:r>
                      <a:r>
                        <a:rPr lang="en-US" sz="1500" spc="-10" dirty="0">
                          <a:effectLst/>
                        </a:rPr>
                        <a:t>.</a:t>
                      </a:r>
                      <a:r>
                        <a:rPr lang="en-US" sz="1500" spc="5" dirty="0">
                          <a:effectLst/>
                        </a:rPr>
                        <a:t>..</a:t>
                      </a:r>
                      <a:r>
                        <a:rPr lang="en-US" sz="1500" spc="-5" dirty="0">
                          <a:effectLst/>
                        </a:rPr>
                        <a:t>)</a:t>
                      </a:r>
                      <a:r>
                        <a:rPr lang="en-US" sz="1500" dirty="0">
                          <a:effectLst/>
                        </a:rPr>
                        <a:t>?</a:t>
                      </a:r>
                    </a:p>
                    <a:p>
                      <a:pPr marR="21590" algn="l">
                        <a:spcAft>
                          <a:spcPts val="0"/>
                        </a:spcAft>
                      </a:pPr>
                      <a:r>
                        <a:rPr lang="en-US" sz="1500" spc="-5" dirty="0">
                          <a:effectLst/>
                        </a:rPr>
                        <a:t>(</a:t>
                      </a:r>
                      <a:r>
                        <a:rPr lang="en-US" sz="1500" spc="5" dirty="0">
                          <a:effectLst/>
                        </a:rPr>
                        <a:t>9.3</a:t>
                      </a:r>
                      <a:r>
                        <a:rPr lang="en-US" sz="1500" dirty="0">
                          <a:effectLst/>
                        </a:rPr>
                        <a:t>)</a:t>
                      </a:r>
                      <a:r>
                        <a:rPr lang="mn-MN" sz="1500" dirty="0">
                          <a:effectLst/>
                        </a:rPr>
                        <a:t>Таны ашиглах платформ эдгээр бүтэц болон форматуудыг дэмжих үү?</a:t>
                      </a:r>
                      <a:endParaRPr lang="en-US" sz="1500" dirty="0">
                        <a:effectLst/>
                        <a:latin typeface="Times New Roman"/>
                        <a:ea typeface="Times New Roman"/>
                      </a:endParaRPr>
                    </a:p>
                  </a:txBody>
                  <a:tcPr marL="0" marR="0" marT="0" marB="0"/>
                </a:tc>
                <a:tc>
                  <a:txBody>
                    <a:bodyPr/>
                    <a:lstStyle/>
                    <a:p>
                      <a:pPr marR="21590" algn="l">
                        <a:spcAft>
                          <a:spcPts val="0"/>
                        </a:spcAft>
                      </a:pPr>
                      <a:r>
                        <a:rPr lang="en-US" sz="1500" spc="5">
                          <a:effectLst/>
                        </a:rPr>
                        <a:t>11</a:t>
                      </a:r>
                      <a:endParaRPr lang="en-US" sz="1500">
                        <a:effectLst/>
                        <a:latin typeface="Times New Roman"/>
                        <a:ea typeface="Times New Roman"/>
                      </a:endParaRPr>
                    </a:p>
                  </a:txBody>
                  <a:tcPr marL="0" marR="0" marT="0" marB="0"/>
                </a:tc>
              </a:tr>
              <a:tr h="817274">
                <a:tc>
                  <a:txBody>
                    <a:bodyPr/>
                    <a:lstStyle/>
                    <a:p>
                      <a:pPr marR="21590" algn="l">
                        <a:spcAft>
                          <a:spcPts val="0"/>
                        </a:spcAft>
                      </a:pPr>
                      <a:r>
                        <a:rPr lang="en-US" sz="1500" spc="5">
                          <a:effectLst/>
                        </a:rPr>
                        <a:t>1</a:t>
                      </a:r>
                      <a:r>
                        <a:rPr lang="en-US" sz="1500" spc="-5">
                          <a:effectLst/>
                        </a:rPr>
                        <a:t>0</a:t>
                      </a:r>
                      <a:r>
                        <a:rPr lang="en-US" sz="1500">
                          <a:effectLst/>
                        </a:rPr>
                        <a:t>.</a:t>
                      </a:r>
                      <a:r>
                        <a:rPr lang="en-US" sz="1500" spc="5">
                          <a:effectLst/>
                        </a:rPr>
                        <a:t> </a:t>
                      </a:r>
                      <a:r>
                        <a:rPr lang="mn-MN" sz="1500">
                          <a:effectLst/>
                        </a:rPr>
                        <a:t>Үнэлэх үйл ажиллагаа</a:t>
                      </a:r>
                      <a:endParaRPr lang="en-US" sz="1500">
                        <a:effectLst/>
                        <a:latin typeface="Times New Roman"/>
                        <a:ea typeface="Times New Roman"/>
                      </a:endParaRPr>
                    </a:p>
                  </a:txBody>
                  <a:tcPr marL="0" marR="0" marT="0" marB="0"/>
                </a:tc>
                <a:tc>
                  <a:txBody>
                    <a:bodyPr/>
                    <a:lstStyle/>
                    <a:p>
                      <a:pPr marR="21590" algn="l">
                        <a:spcAft>
                          <a:spcPts val="0"/>
                        </a:spcAft>
                      </a:pPr>
                      <a:r>
                        <a:rPr lang="en-US" sz="1500" spc="-5" dirty="0">
                          <a:effectLst/>
                        </a:rPr>
                        <a:t>(</a:t>
                      </a:r>
                      <a:r>
                        <a:rPr lang="en-US" sz="1500" spc="5" dirty="0">
                          <a:effectLst/>
                        </a:rPr>
                        <a:t>10</a:t>
                      </a:r>
                      <a:r>
                        <a:rPr lang="en-US" sz="1500" spc="-10" dirty="0">
                          <a:effectLst/>
                        </a:rPr>
                        <a:t>.</a:t>
                      </a:r>
                      <a:r>
                        <a:rPr lang="en-US" sz="1500" spc="5" dirty="0">
                          <a:effectLst/>
                        </a:rPr>
                        <a:t>1</a:t>
                      </a:r>
                      <a:r>
                        <a:rPr lang="en-US" sz="1500" dirty="0">
                          <a:effectLst/>
                        </a:rPr>
                        <a:t>)</a:t>
                      </a:r>
                      <a:r>
                        <a:rPr lang="en-US" sz="1500" spc="-10" dirty="0">
                          <a:effectLst/>
                        </a:rPr>
                        <a:t> </a:t>
                      </a:r>
                      <a:r>
                        <a:rPr lang="mn-MN" sz="1500" spc="-10" dirty="0">
                          <a:effectLst/>
                        </a:rPr>
                        <a:t>Явцын үнэлгээг яаж авах?</a:t>
                      </a:r>
                      <a:endParaRPr lang="en-US" sz="1500" dirty="0">
                        <a:effectLst/>
                      </a:endParaRPr>
                    </a:p>
                    <a:p>
                      <a:pPr marR="21590" algn="l">
                        <a:spcAft>
                          <a:spcPts val="0"/>
                        </a:spcAft>
                      </a:pPr>
                      <a:r>
                        <a:rPr lang="en-US" sz="1500" spc="-5" dirty="0">
                          <a:effectLst/>
                        </a:rPr>
                        <a:t>(</a:t>
                      </a:r>
                      <a:r>
                        <a:rPr lang="en-US" sz="1500" spc="5" dirty="0">
                          <a:effectLst/>
                        </a:rPr>
                        <a:t>10</a:t>
                      </a:r>
                      <a:r>
                        <a:rPr lang="en-US" sz="1500" spc="-10" dirty="0">
                          <a:effectLst/>
                        </a:rPr>
                        <a:t>.</a:t>
                      </a:r>
                      <a:r>
                        <a:rPr lang="en-US" sz="1500" spc="5" dirty="0">
                          <a:effectLst/>
                        </a:rPr>
                        <a:t>2</a:t>
                      </a:r>
                      <a:r>
                        <a:rPr lang="en-US" sz="1500" dirty="0">
                          <a:effectLst/>
                        </a:rPr>
                        <a:t>)</a:t>
                      </a:r>
                      <a:r>
                        <a:rPr lang="en-US" sz="1500" spc="-10" dirty="0">
                          <a:effectLst/>
                        </a:rPr>
                        <a:t> </a:t>
                      </a:r>
                      <a:r>
                        <a:rPr lang="mn-MN" sz="1500" spc="5" dirty="0">
                          <a:effectLst/>
                        </a:rPr>
                        <a:t>Нэгдсэн үнэлгээг яаж авах</a:t>
                      </a:r>
                      <a:r>
                        <a:rPr lang="en-US" sz="1500" spc="5" dirty="0">
                          <a:effectLst/>
                        </a:rPr>
                        <a:t>?</a:t>
                      </a:r>
                      <a:endParaRPr lang="en-US" sz="1500" dirty="0">
                        <a:effectLst/>
                      </a:endParaRPr>
                    </a:p>
                    <a:p>
                      <a:pPr marR="21590" algn="l">
                        <a:spcAft>
                          <a:spcPts val="0"/>
                        </a:spcAft>
                      </a:pPr>
                      <a:r>
                        <a:rPr lang="en-US" sz="1500" spc="-5" dirty="0">
                          <a:effectLst/>
                        </a:rPr>
                        <a:t>(</a:t>
                      </a:r>
                      <a:r>
                        <a:rPr lang="en-US" sz="1500" spc="5" dirty="0">
                          <a:effectLst/>
                        </a:rPr>
                        <a:t>10</a:t>
                      </a:r>
                      <a:r>
                        <a:rPr lang="en-US" sz="1500" spc="-10" dirty="0">
                          <a:effectLst/>
                        </a:rPr>
                        <a:t>.</a:t>
                      </a:r>
                      <a:r>
                        <a:rPr lang="en-US" sz="1500" spc="5" dirty="0">
                          <a:effectLst/>
                        </a:rPr>
                        <a:t>3</a:t>
                      </a:r>
                      <a:r>
                        <a:rPr lang="en-US" sz="1500" dirty="0">
                          <a:effectLst/>
                        </a:rPr>
                        <a:t>) </a:t>
                      </a:r>
                      <a:r>
                        <a:rPr lang="mn-MN" sz="1500" spc="-15" dirty="0">
                          <a:effectLst/>
                        </a:rPr>
                        <a:t>Таны ашиглах платформ нь дээрх үнэлгээний үйл ажиллагааг дэмжих үү</a:t>
                      </a:r>
                      <a:r>
                        <a:rPr lang="en-US" sz="1500" dirty="0">
                          <a:effectLst/>
                        </a:rPr>
                        <a:t>?</a:t>
                      </a:r>
                      <a:endParaRPr lang="en-US" sz="1500" dirty="0">
                        <a:effectLst/>
                        <a:latin typeface="Times New Roman"/>
                        <a:ea typeface="Times New Roman"/>
                      </a:endParaRPr>
                    </a:p>
                  </a:txBody>
                  <a:tcPr marL="0" marR="0" marT="0" marB="0"/>
                </a:tc>
                <a:tc>
                  <a:txBody>
                    <a:bodyPr/>
                    <a:lstStyle/>
                    <a:p>
                      <a:pPr marR="21590" algn="l">
                        <a:spcAft>
                          <a:spcPts val="0"/>
                        </a:spcAft>
                      </a:pPr>
                      <a:r>
                        <a:rPr lang="en-US" sz="1500" spc="5" dirty="0">
                          <a:effectLst/>
                        </a:rPr>
                        <a:t>11</a:t>
                      </a:r>
                      <a:endParaRPr lang="en-US" sz="1500" dirty="0">
                        <a:effectLst/>
                        <a:latin typeface="Times New Roman"/>
                        <a:ea typeface="Times New Roman"/>
                      </a:endParaRPr>
                    </a:p>
                  </a:txBody>
                  <a:tcPr marL="0" marR="0" marT="0" marB="0"/>
                </a:tc>
              </a:tr>
              <a:tr h="1137079">
                <a:tc>
                  <a:txBody>
                    <a:bodyPr/>
                    <a:lstStyle/>
                    <a:p>
                      <a:pPr marR="21590" algn="l">
                        <a:spcAft>
                          <a:spcPts val="0"/>
                        </a:spcAft>
                      </a:pPr>
                      <a:r>
                        <a:rPr lang="en-US" sz="1500" spc="5">
                          <a:effectLst/>
                        </a:rPr>
                        <a:t>1</a:t>
                      </a:r>
                      <a:r>
                        <a:rPr lang="en-US" sz="1500" spc="-5">
                          <a:effectLst/>
                        </a:rPr>
                        <a:t>1</a:t>
                      </a:r>
                      <a:r>
                        <a:rPr lang="en-US" sz="1500">
                          <a:effectLst/>
                        </a:rPr>
                        <a:t>.</a:t>
                      </a:r>
                      <a:r>
                        <a:rPr lang="mn-MN" sz="1500">
                          <a:effectLst/>
                        </a:rPr>
                        <a:t> Нэмэлт технологи</a:t>
                      </a:r>
                      <a:endParaRPr lang="en-US" sz="1500">
                        <a:effectLst/>
                        <a:latin typeface="Times New Roman"/>
                        <a:ea typeface="Times New Roman"/>
                      </a:endParaRPr>
                    </a:p>
                  </a:txBody>
                  <a:tcPr marL="0" marR="0" marT="0" marB="0"/>
                </a:tc>
                <a:tc>
                  <a:txBody>
                    <a:bodyPr/>
                    <a:lstStyle/>
                    <a:p>
                      <a:pPr marR="21590" algn="l">
                        <a:spcAft>
                          <a:spcPts val="0"/>
                        </a:spcAft>
                      </a:pPr>
                      <a:r>
                        <a:rPr lang="en-US" sz="1500" spc="-5" dirty="0">
                          <a:effectLst/>
                        </a:rPr>
                        <a:t>(</a:t>
                      </a:r>
                      <a:r>
                        <a:rPr lang="en-US" sz="1500" spc="5" dirty="0">
                          <a:effectLst/>
                        </a:rPr>
                        <a:t>11</a:t>
                      </a:r>
                      <a:r>
                        <a:rPr lang="en-US" sz="1500" spc="-10" dirty="0">
                          <a:effectLst/>
                        </a:rPr>
                        <a:t>.</a:t>
                      </a:r>
                      <a:r>
                        <a:rPr lang="en-US" sz="1500" spc="5" dirty="0">
                          <a:effectLst/>
                        </a:rPr>
                        <a:t>1</a:t>
                      </a:r>
                      <a:r>
                        <a:rPr lang="en-US" sz="1500" dirty="0">
                          <a:effectLst/>
                        </a:rPr>
                        <a:t>)</a:t>
                      </a:r>
                      <a:r>
                        <a:rPr lang="en-US" sz="1500" spc="-10" dirty="0">
                          <a:effectLst/>
                        </a:rPr>
                        <a:t> </a:t>
                      </a:r>
                      <a:r>
                        <a:rPr lang="mn-MN" sz="1500" spc="-10" dirty="0">
                          <a:effectLst/>
                        </a:rPr>
                        <a:t>Сургалтын агуулгыг суралцагчдад хүргэхдээ ямар нэмэлт технологийг ашиглах гэж байна</a:t>
                      </a:r>
                      <a:r>
                        <a:rPr lang="mn-MN" sz="1500" dirty="0">
                          <a:effectLst/>
                        </a:rPr>
                        <a:t> </a:t>
                      </a:r>
                      <a:r>
                        <a:rPr lang="mn-MN" sz="1500" spc="-10" dirty="0">
                          <a:effectLst/>
                        </a:rPr>
                        <a:t>(YouTube, Flicker...)?</a:t>
                      </a:r>
                      <a:endParaRPr lang="en-US" sz="1500" dirty="0">
                        <a:effectLst/>
                      </a:endParaRPr>
                    </a:p>
                    <a:p>
                      <a:pPr marR="21590" algn="l">
                        <a:spcAft>
                          <a:spcPts val="0"/>
                        </a:spcAft>
                      </a:pPr>
                      <a:r>
                        <a:rPr lang="en-US" sz="1500" spc="-5" dirty="0">
                          <a:effectLst/>
                        </a:rPr>
                        <a:t>(</a:t>
                      </a:r>
                      <a:r>
                        <a:rPr lang="en-US" sz="1500" spc="5" dirty="0">
                          <a:effectLst/>
                        </a:rPr>
                        <a:t>11</a:t>
                      </a:r>
                      <a:r>
                        <a:rPr lang="en-US" sz="1500" spc="-10" dirty="0">
                          <a:effectLst/>
                        </a:rPr>
                        <a:t>.</a:t>
                      </a:r>
                      <a:r>
                        <a:rPr lang="en-US" sz="1500" spc="5" dirty="0">
                          <a:effectLst/>
                        </a:rPr>
                        <a:t>2</a:t>
                      </a:r>
                      <a:r>
                        <a:rPr lang="en-US" sz="1500" dirty="0">
                          <a:effectLst/>
                        </a:rPr>
                        <a:t>)</a:t>
                      </a:r>
                      <a:r>
                        <a:rPr lang="en-US" sz="1500" spc="-10" dirty="0" err="1">
                          <a:effectLst/>
                        </a:rPr>
                        <a:t>Үнэлгээний</a:t>
                      </a:r>
                      <a:r>
                        <a:rPr lang="en-US" sz="1500" spc="-10" dirty="0">
                          <a:effectLst/>
                        </a:rPr>
                        <a:t> </a:t>
                      </a:r>
                      <a:r>
                        <a:rPr lang="en-US" sz="1500" spc="-10" dirty="0" err="1">
                          <a:effectLst/>
                        </a:rPr>
                        <a:t>хувьд</a:t>
                      </a:r>
                      <a:r>
                        <a:rPr lang="en-US" sz="1500" spc="-10" dirty="0">
                          <a:effectLst/>
                        </a:rPr>
                        <a:t> </a:t>
                      </a:r>
                      <a:r>
                        <a:rPr lang="en-US" sz="1500" spc="-10" dirty="0" err="1">
                          <a:effectLst/>
                        </a:rPr>
                        <a:t>ямар</a:t>
                      </a:r>
                      <a:r>
                        <a:rPr lang="en-US" sz="1500" spc="-10" dirty="0">
                          <a:effectLst/>
                        </a:rPr>
                        <a:t> </a:t>
                      </a:r>
                      <a:r>
                        <a:rPr lang="en-US" sz="1500" spc="-10" dirty="0" err="1">
                          <a:effectLst/>
                        </a:rPr>
                        <a:t>нэмэлт</a:t>
                      </a:r>
                      <a:r>
                        <a:rPr lang="en-US" sz="1500" spc="-10" dirty="0">
                          <a:effectLst/>
                        </a:rPr>
                        <a:t> </a:t>
                      </a:r>
                      <a:r>
                        <a:rPr lang="en-US" sz="1500" spc="-10" dirty="0" err="1">
                          <a:effectLst/>
                        </a:rPr>
                        <a:t>технологийг</a:t>
                      </a:r>
                      <a:r>
                        <a:rPr lang="en-US" sz="1500" spc="-10" dirty="0">
                          <a:effectLst/>
                        </a:rPr>
                        <a:t> </a:t>
                      </a:r>
                      <a:r>
                        <a:rPr lang="en-US" sz="1500" spc="-10" dirty="0" err="1">
                          <a:effectLst/>
                        </a:rPr>
                        <a:t>ашиглахаар</a:t>
                      </a:r>
                      <a:r>
                        <a:rPr lang="en-US" sz="1500" spc="-10" dirty="0">
                          <a:effectLst/>
                        </a:rPr>
                        <a:t> </a:t>
                      </a:r>
                      <a:r>
                        <a:rPr lang="en-US" sz="1500" spc="-10" dirty="0" err="1">
                          <a:effectLst/>
                        </a:rPr>
                        <a:t>шийдсэн</a:t>
                      </a:r>
                      <a:r>
                        <a:rPr lang="en-US" sz="1500" spc="-10" dirty="0">
                          <a:effectLst/>
                        </a:rPr>
                        <a:t> </a:t>
                      </a:r>
                      <a:r>
                        <a:rPr lang="en-US" sz="1500" spc="-10" dirty="0" err="1">
                          <a:effectLst/>
                        </a:rPr>
                        <a:t>вэ</a:t>
                      </a:r>
                      <a:r>
                        <a:rPr lang="en-US" sz="1500" spc="-10" dirty="0">
                          <a:effectLst/>
                        </a:rPr>
                        <a:t> </a:t>
                      </a:r>
                      <a:r>
                        <a:rPr lang="en-US" sz="1500" spc="-5" dirty="0">
                          <a:effectLst/>
                        </a:rPr>
                        <a:t>(H</a:t>
                      </a:r>
                      <a:r>
                        <a:rPr lang="en-US" sz="1500" spc="5" dirty="0">
                          <a:effectLst/>
                        </a:rPr>
                        <a:t>o</a:t>
                      </a:r>
                      <a:r>
                        <a:rPr lang="en-US" sz="1500" dirty="0">
                          <a:effectLst/>
                        </a:rPr>
                        <a:t>t</a:t>
                      </a:r>
                      <a:r>
                        <a:rPr lang="en-US" sz="1500" spc="-5" dirty="0">
                          <a:effectLst/>
                        </a:rPr>
                        <a:t> </a:t>
                      </a:r>
                      <a:r>
                        <a:rPr lang="en-US" sz="1500" spc="-10" dirty="0">
                          <a:effectLst/>
                        </a:rPr>
                        <a:t>P</a:t>
                      </a:r>
                      <a:r>
                        <a:rPr lang="en-US" sz="1500" spc="5" dirty="0">
                          <a:effectLst/>
                        </a:rPr>
                        <a:t>o</a:t>
                      </a:r>
                      <a:r>
                        <a:rPr lang="en-US" sz="1500" spc="-5" dirty="0">
                          <a:effectLst/>
                        </a:rPr>
                        <a:t>t</a:t>
                      </a:r>
                      <a:r>
                        <a:rPr lang="en-US" sz="1500" spc="5" dirty="0">
                          <a:effectLst/>
                        </a:rPr>
                        <a:t>a</a:t>
                      </a:r>
                      <a:r>
                        <a:rPr lang="en-US" sz="1500" spc="-5" dirty="0">
                          <a:effectLst/>
                        </a:rPr>
                        <a:t>t</a:t>
                      </a:r>
                      <a:r>
                        <a:rPr lang="en-US" sz="1500" spc="5" dirty="0">
                          <a:effectLst/>
                        </a:rPr>
                        <a:t>oe</a:t>
                      </a:r>
                      <a:r>
                        <a:rPr lang="en-US" sz="1500" spc="-15" dirty="0">
                          <a:effectLst/>
                        </a:rPr>
                        <a:t>s</a:t>
                      </a:r>
                      <a:r>
                        <a:rPr lang="en-US" sz="1500" spc="5" dirty="0">
                          <a:effectLst/>
                        </a:rPr>
                        <a:t>...</a:t>
                      </a:r>
                      <a:r>
                        <a:rPr lang="en-US" sz="1500" spc="-15" dirty="0">
                          <a:effectLst/>
                        </a:rPr>
                        <a:t>)</a:t>
                      </a:r>
                      <a:r>
                        <a:rPr lang="en-US" sz="1500" dirty="0">
                          <a:effectLst/>
                        </a:rPr>
                        <a:t>?</a:t>
                      </a:r>
                    </a:p>
                    <a:p>
                      <a:pPr marR="21590" algn="l">
                        <a:spcAft>
                          <a:spcPts val="0"/>
                        </a:spcAft>
                      </a:pPr>
                      <a:r>
                        <a:rPr lang="en-US" sz="1500" spc="-5" dirty="0">
                          <a:effectLst/>
                        </a:rPr>
                        <a:t>(</a:t>
                      </a:r>
                      <a:r>
                        <a:rPr lang="en-US" sz="1500" spc="5" dirty="0">
                          <a:effectLst/>
                        </a:rPr>
                        <a:t>11</a:t>
                      </a:r>
                      <a:r>
                        <a:rPr lang="en-US" sz="1500" spc="-10" dirty="0">
                          <a:effectLst/>
                        </a:rPr>
                        <a:t>.</a:t>
                      </a:r>
                      <a:r>
                        <a:rPr lang="en-US" sz="1500" spc="5" dirty="0">
                          <a:effectLst/>
                        </a:rPr>
                        <a:t>3</a:t>
                      </a:r>
                      <a:r>
                        <a:rPr lang="en-US" sz="1500" dirty="0">
                          <a:effectLst/>
                        </a:rPr>
                        <a:t>)</a:t>
                      </a:r>
                      <a:r>
                        <a:rPr lang="mn-MN" sz="1500" dirty="0">
                          <a:effectLst/>
                        </a:rPr>
                        <a:t>Суралцагч хоорондын харилцаа, хэлэлцүүлгийг дэмжихдээ ямар нэмэллт технологи ашиглах вэ</a:t>
                      </a:r>
                      <a:r>
                        <a:rPr lang="mn-MN" sz="1500" spc="-5" dirty="0">
                          <a:effectLst/>
                        </a:rPr>
                        <a:t> </a:t>
                      </a:r>
                      <a:r>
                        <a:rPr lang="en-US" sz="1500" spc="-5" dirty="0">
                          <a:effectLst/>
                        </a:rPr>
                        <a:t>(</a:t>
                      </a:r>
                      <a:r>
                        <a:rPr lang="en-US" sz="1500" dirty="0">
                          <a:effectLst/>
                        </a:rPr>
                        <a:t>F</a:t>
                      </a:r>
                      <a:r>
                        <a:rPr lang="en-US" sz="1500" spc="5" dirty="0">
                          <a:effectLst/>
                        </a:rPr>
                        <a:t>a</a:t>
                      </a:r>
                      <a:r>
                        <a:rPr lang="en-US" sz="1500" spc="-10" dirty="0">
                          <a:effectLst/>
                        </a:rPr>
                        <a:t>c</a:t>
                      </a:r>
                      <a:r>
                        <a:rPr lang="en-US" sz="1500" spc="5" dirty="0">
                          <a:effectLst/>
                        </a:rPr>
                        <a:t>e</a:t>
                      </a:r>
                      <a:r>
                        <a:rPr lang="en-US" sz="1500" spc="-5" dirty="0">
                          <a:effectLst/>
                        </a:rPr>
                        <a:t>bo</a:t>
                      </a:r>
                      <a:r>
                        <a:rPr lang="en-US" sz="1500" spc="5" dirty="0">
                          <a:effectLst/>
                        </a:rPr>
                        <a:t>ok</a:t>
                      </a:r>
                      <a:r>
                        <a:rPr lang="en-US" sz="1500" dirty="0">
                          <a:effectLst/>
                        </a:rPr>
                        <a:t>,</a:t>
                      </a:r>
                      <a:r>
                        <a:rPr lang="en-US" sz="1500" spc="-5" dirty="0">
                          <a:effectLst/>
                        </a:rPr>
                        <a:t> Tw</a:t>
                      </a:r>
                      <a:r>
                        <a:rPr lang="en-US" sz="1500" spc="5" dirty="0">
                          <a:effectLst/>
                        </a:rPr>
                        <a:t>it</a:t>
                      </a:r>
                      <a:r>
                        <a:rPr lang="en-US" sz="1500" spc="-5" dirty="0">
                          <a:effectLst/>
                        </a:rPr>
                        <a:t>t</a:t>
                      </a:r>
                      <a:r>
                        <a:rPr lang="en-US" sz="1500" spc="5" dirty="0">
                          <a:effectLst/>
                        </a:rPr>
                        <a:t>e</a:t>
                      </a:r>
                      <a:r>
                        <a:rPr lang="en-US" sz="1500" dirty="0">
                          <a:effectLst/>
                        </a:rPr>
                        <a:t>r</a:t>
                      </a:r>
                      <a:r>
                        <a:rPr lang="en-US" sz="1500" spc="-10" dirty="0">
                          <a:effectLst/>
                        </a:rPr>
                        <a:t>.</a:t>
                      </a:r>
                      <a:r>
                        <a:rPr lang="en-US" sz="1500" spc="5" dirty="0">
                          <a:effectLst/>
                        </a:rPr>
                        <a:t>..</a:t>
                      </a:r>
                      <a:r>
                        <a:rPr lang="en-US" sz="1500" spc="-5" dirty="0">
                          <a:effectLst/>
                        </a:rPr>
                        <a:t>)</a:t>
                      </a:r>
                      <a:r>
                        <a:rPr lang="en-US" sz="1500" dirty="0">
                          <a:effectLst/>
                        </a:rPr>
                        <a:t>?</a:t>
                      </a:r>
                      <a:endParaRPr lang="en-US" sz="1500" dirty="0">
                        <a:effectLst/>
                        <a:latin typeface="Times New Roman"/>
                        <a:ea typeface="Times New Roman"/>
                      </a:endParaRPr>
                    </a:p>
                  </a:txBody>
                  <a:tcPr marL="0" marR="0" marT="0" marB="0"/>
                </a:tc>
                <a:tc>
                  <a:txBody>
                    <a:bodyPr/>
                    <a:lstStyle/>
                    <a:p>
                      <a:pPr marR="21590" algn="l">
                        <a:spcAft>
                          <a:spcPts val="0"/>
                        </a:spcAft>
                      </a:pPr>
                      <a:r>
                        <a:rPr lang="en-US" sz="1500" dirty="0">
                          <a:effectLst/>
                        </a:rPr>
                        <a:t>-</a:t>
                      </a:r>
                      <a:endParaRPr lang="en-US" sz="1500" dirty="0">
                        <a:effectLst/>
                        <a:latin typeface="Times New Roman"/>
                        <a:ea typeface="Times New Roman"/>
                      </a:endParaRPr>
                    </a:p>
                  </a:txBody>
                  <a:tcPr marL="0" marR="0" marT="0" marB="0"/>
                </a:tc>
              </a:tr>
            </a:tbl>
          </a:graphicData>
        </a:graphic>
      </p:graphicFrame>
    </p:spTree>
    <p:extLst>
      <p:ext uri="{BB962C8B-B14F-4D97-AF65-F5344CB8AC3E}">
        <p14:creationId xmlns:p14="http://schemas.microsoft.com/office/powerpoint/2010/main" val="3504499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1188028" y="-1174172"/>
            <a:ext cx="6767946" cy="9143999"/>
          </a:xfrm>
          <a:prstGeom prst="rect">
            <a:avLst/>
          </a:prstGeom>
          <a:noFill/>
          <a:ln>
            <a:noFill/>
          </a:ln>
        </p:spPr>
      </p:pic>
      <p:sp>
        <p:nvSpPr>
          <p:cNvPr id="5" name="Rectangle 4"/>
          <p:cNvSpPr/>
          <p:nvPr/>
        </p:nvSpPr>
        <p:spPr>
          <a:xfrm>
            <a:off x="4495800" y="1676400"/>
            <a:ext cx="4572000" cy="1200329"/>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r>
              <a:rPr lang="mn-MN" dirty="0"/>
              <a:t>Жишээ болгон Испанийн </a:t>
            </a:r>
            <a:r>
              <a:rPr lang="en-US" dirty="0"/>
              <a:t>Carlos III de Madrid</a:t>
            </a:r>
            <a:r>
              <a:rPr lang="mn-MN" dirty="0"/>
              <a:t> их сургуульд “Ирээдүйн цахим боловсрол” хичээлийг МООС</a:t>
            </a:r>
            <a:r>
              <a:rPr lang="en-US" dirty="0"/>
              <a:t> canvas </a:t>
            </a:r>
            <a:r>
              <a:rPr lang="en-US" dirty="0" err="1"/>
              <a:t>ашиглан</a:t>
            </a:r>
            <a:r>
              <a:rPr lang="en-US" dirty="0"/>
              <a:t> </a:t>
            </a:r>
            <a:r>
              <a:rPr lang="en-US" dirty="0" err="1"/>
              <a:t>загварчилж</a:t>
            </a:r>
            <a:r>
              <a:rPr lang="en-US" dirty="0"/>
              <a:t> </a:t>
            </a:r>
            <a:r>
              <a:rPr lang="en-US" dirty="0" err="1"/>
              <a:t>туршсан</a:t>
            </a:r>
            <a:endParaRPr lang="en-US" dirty="0"/>
          </a:p>
        </p:txBody>
      </p:sp>
    </p:spTree>
    <p:extLst>
      <p:ext uri="{BB962C8B-B14F-4D97-AF65-F5344CB8AC3E}">
        <p14:creationId xmlns:p14="http://schemas.microsoft.com/office/powerpoint/2010/main" val="1719691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8492" y="1905000"/>
            <a:ext cx="9067799" cy="3733800"/>
          </a:xfrm>
          <a:prstGeom prst="rect">
            <a:avLst/>
          </a:prstGeom>
          <a:noFill/>
          <a:ln>
            <a:noFill/>
          </a:ln>
        </p:spPr>
      </p:pic>
    </p:spTree>
    <p:extLst>
      <p:ext uri="{BB962C8B-B14F-4D97-AF65-F5344CB8AC3E}">
        <p14:creationId xmlns:p14="http://schemas.microsoft.com/office/powerpoint/2010/main" val="1501530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t>Дүгнэлт </a:t>
            </a:r>
            <a:endParaRPr lang="en-US" dirty="0"/>
          </a:p>
        </p:txBody>
      </p:sp>
      <p:sp>
        <p:nvSpPr>
          <p:cNvPr id="3" name="Content Placeholder 2"/>
          <p:cNvSpPr>
            <a:spLocks noGrp="1"/>
          </p:cNvSpPr>
          <p:nvPr>
            <p:ph idx="1"/>
          </p:nvPr>
        </p:nvSpPr>
        <p:spPr>
          <a:xfrm>
            <a:off x="0" y="1219200"/>
            <a:ext cx="9144000" cy="5638800"/>
          </a:xfrm>
        </p:spPr>
        <p:txBody>
          <a:bodyPr>
            <a:normAutofit fontScale="85000" lnSpcReduction="20000"/>
          </a:bodyPr>
          <a:lstStyle/>
          <a:p>
            <a:pPr algn="just"/>
            <a:r>
              <a:rPr lang="mn-MN" dirty="0"/>
              <a:t>МООС-г боловсруулах гэдэг нь нарийн төвөгтэй ажил юм. Иймд энэхүү төвөгтэй байдлыг багасгахын тулд  МООС</a:t>
            </a:r>
            <a:r>
              <a:rPr lang="en-US" dirty="0"/>
              <a:t> </a:t>
            </a:r>
            <a:r>
              <a:rPr lang="en-US" dirty="0" smtClean="0"/>
              <a:t>canvas</a:t>
            </a:r>
            <a:r>
              <a:rPr lang="mn-MN" dirty="0" smtClean="0"/>
              <a:t>–г энэхүү судалгааны </a:t>
            </a:r>
            <a:r>
              <a:rPr lang="mn-MN" dirty="0"/>
              <a:t>ажлаар санал болгож байна. </a:t>
            </a:r>
            <a:endParaRPr lang="mn-MN" dirty="0" smtClean="0"/>
          </a:p>
          <a:p>
            <a:pPr algn="just"/>
            <a:r>
              <a:rPr lang="mn-MN" dirty="0" smtClean="0"/>
              <a:t>МООС </a:t>
            </a:r>
            <a:r>
              <a:rPr lang="en-US" dirty="0"/>
              <a:t>canvas</a:t>
            </a:r>
            <a:r>
              <a:rPr lang="mn-MN" dirty="0"/>
              <a:t> нь боломжит нөөц, загварын шийдэл гэсэн хоёр категорид хуваагдах хоорондоо харилцан уялдаа бүхий 11 асуудлыг авч үздэг. </a:t>
            </a:r>
            <a:endParaRPr lang="mn-MN" dirty="0" smtClean="0"/>
          </a:p>
          <a:p>
            <a:pPr algn="just"/>
            <a:r>
              <a:rPr lang="mn-MN" dirty="0" smtClean="0"/>
              <a:t>Эдгээр </a:t>
            </a:r>
            <a:r>
              <a:rPr lang="mn-MN" dirty="0"/>
              <a:t>асуудал тус бүр нь загварчлах явцдаа багш нар МООС-н үндсэн элементүүдийн талаар хэлэлцэх болон эрэгцүүлэхэд зориулсан асуултуудаар тодорхойлогддог. </a:t>
            </a:r>
            <a:endParaRPr lang="mn-MN" dirty="0" smtClean="0"/>
          </a:p>
          <a:p>
            <a:pPr algn="just"/>
            <a:r>
              <a:rPr lang="mn-MN" dirty="0"/>
              <a:t>Эцэст нь хэлэхэд, энэхүү судалгааны ажил нь МООС-г загварчлахтай холбоотой төвөгтэй асуудлуудыг шийдвэрлэхэд зориулан хийсэн анхны арга, аргачлалыг санал болгож байгаа юм. Уламжлалт онлайн сургалтаас МООС-н ялгагдах загварын элементүүдийг ойлгох анхны оролдлого нь МООС</a:t>
            </a:r>
            <a:r>
              <a:rPr lang="en-US" dirty="0"/>
              <a:t> canvas</a:t>
            </a:r>
            <a:r>
              <a:rPr lang="mn-MN" dirty="0"/>
              <a:t> юм гэдгийг бид батална.</a:t>
            </a:r>
            <a:endParaRPr lang="en-US" dirty="0"/>
          </a:p>
          <a:p>
            <a:pPr algn="just"/>
            <a:endParaRPr lang="en-US" dirty="0"/>
          </a:p>
        </p:txBody>
      </p:sp>
    </p:spTree>
    <p:extLst>
      <p:ext uri="{BB962C8B-B14F-4D97-AF65-F5344CB8AC3E}">
        <p14:creationId xmlns:p14="http://schemas.microsoft.com/office/powerpoint/2010/main" val="10304308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t>Цаашид...</a:t>
            </a:r>
            <a:endParaRPr lang="en-US" dirty="0"/>
          </a:p>
        </p:txBody>
      </p:sp>
      <p:sp>
        <p:nvSpPr>
          <p:cNvPr id="3" name="Content Placeholder 2"/>
          <p:cNvSpPr>
            <a:spLocks noGrp="1"/>
          </p:cNvSpPr>
          <p:nvPr>
            <p:ph idx="1"/>
          </p:nvPr>
        </p:nvSpPr>
        <p:spPr/>
        <p:txBody>
          <a:bodyPr>
            <a:normAutofit fontScale="70000" lnSpcReduction="20000"/>
          </a:bodyPr>
          <a:lstStyle/>
          <a:p>
            <a:pPr algn="just"/>
            <a:r>
              <a:rPr lang="mn-MN" dirty="0" smtClean="0"/>
              <a:t>Богино </a:t>
            </a:r>
            <a:r>
              <a:rPr lang="mn-MN" dirty="0"/>
              <a:t>хугацааны судалгаа гэвэл, олон тооны багш нараас бүрдсэн өөр бас нэг ажлын хэсэг </a:t>
            </a:r>
            <a:r>
              <a:rPr lang="en-US" dirty="0"/>
              <a:t>MOOC canvas-</a:t>
            </a:r>
            <a:r>
              <a:rPr lang="mn-MN" dirty="0"/>
              <a:t>г үнэлэхээр төлөвлөсөн байгаа. Энэхүү үнэлгээний зорилго нь </a:t>
            </a:r>
            <a:r>
              <a:rPr lang="en-US" dirty="0"/>
              <a:t>(1) MOOC</a:t>
            </a:r>
            <a:r>
              <a:rPr lang="mn-MN" dirty="0"/>
              <a:t>-н олон боломжийг илрүүлэх, </a:t>
            </a:r>
            <a:r>
              <a:rPr lang="en-US" dirty="0"/>
              <a:t>MOOC canvas-</a:t>
            </a:r>
            <a:r>
              <a:rPr lang="mn-MN" dirty="0"/>
              <a:t>н чадамжийг тодорхойлох, </a:t>
            </a:r>
            <a:r>
              <a:rPr lang="en-US" dirty="0"/>
              <a:t>(2) </a:t>
            </a:r>
            <a:r>
              <a:rPr lang="mn-MN" dirty="0"/>
              <a:t>асуудлууд болон тэдгээрийн нэршил, харилцан уялдааг тодорхойлох, </a:t>
            </a:r>
            <a:r>
              <a:rPr lang="en-US" dirty="0"/>
              <a:t>(3)</a:t>
            </a:r>
            <a:r>
              <a:rPr lang="mn-MN" dirty="0"/>
              <a:t> МООС</a:t>
            </a:r>
            <a:r>
              <a:rPr lang="en-US" dirty="0"/>
              <a:t> canvas-</a:t>
            </a:r>
            <a:r>
              <a:rPr lang="mn-MN" dirty="0"/>
              <a:t>н ач холбогдлыг үнэлэх, МООС </a:t>
            </a:r>
            <a:r>
              <a:rPr lang="en-US" dirty="0"/>
              <a:t>Canvas</a:t>
            </a:r>
            <a:r>
              <a:rPr lang="mn-MN" dirty="0"/>
              <a:t> ашиглан анхны хувилбарыг боловсруулах үед багш нарын зарцуулах цагийг тооцох зэрэг юм</a:t>
            </a:r>
            <a:r>
              <a:rPr lang="mn-MN" dirty="0" smtClean="0"/>
              <a:t>.</a:t>
            </a:r>
          </a:p>
          <a:p>
            <a:pPr algn="just"/>
            <a:r>
              <a:rPr lang="mn-MN" dirty="0" smtClean="0"/>
              <a:t>Урт </a:t>
            </a:r>
            <a:r>
              <a:rPr lang="mn-MN" dirty="0"/>
              <a:t>хугацааны судалгаанд одоо </a:t>
            </a:r>
            <a:r>
              <a:rPr lang="en-US" dirty="0" err="1"/>
              <a:t>google</a:t>
            </a:r>
            <a:r>
              <a:rPr lang="en-US" dirty="0"/>
              <a:t> drawings</a:t>
            </a:r>
            <a:r>
              <a:rPr lang="mn-MN" dirty="0"/>
              <a:t> дээр бэлэн болсон байгаа </a:t>
            </a:r>
            <a:r>
              <a:rPr lang="en-US" dirty="0"/>
              <a:t>MOOC canvas-</a:t>
            </a:r>
            <a:r>
              <a:rPr lang="mn-MN" dirty="0"/>
              <a:t>с илүү тооцоолол бүхий илэрхийллийг гаргаж ирэх ажил орно. Үр дүнд нь, МООС</a:t>
            </a:r>
            <a:r>
              <a:rPr lang="en-US" dirty="0"/>
              <a:t> canvas-</a:t>
            </a:r>
            <a:r>
              <a:rPr lang="mn-MN" dirty="0"/>
              <a:t>г хамтран ашиглах мөн хадгалах боломжтой вэб программ гаргахаар төлөвлөж байна. Мөн, энэ нь багш нарт МООС-н загварын талаар хэлэлцэх, хамтран ашиглах боломжийг олгох юм.</a:t>
            </a:r>
            <a:endParaRPr lang="en-US" dirty="0"/>
          </a:p>
        </p:txBody>
      </p:sp>
    </p:spTree>
    <p:extLst>
      <p:ext uri="{BB962C8B-B14F-4D97-AF65-F5344CB8AC3E}">
        <p14:creationId xmlns:p14="http://schemas.microsoft.com/office/powerpoint/2010/main" val="27386529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Journal of Universal Computer Science</a:t>
            </a:r>
            <a:endParaRPr lang="en-US" dirty="0"/>
          </a:p>
        </p:txBody>
      </p:sp>
      <p:sp>
        <p:nvSpPr>
          <p:cNvPr id="3" name="Content Placeholder 2"/>
          <p:cNvSpPr>
            <a:spLocks noGrp="1"/>
          </p:cNvSpPr>
          <p:nvPr>
            <p:ph idx="1"/>
          </p:nvPr>
        </p:nvSpPr>
        <p:spPr/>
        <p:txBody>
          <a:bodyPr>
            <a:normAutofit fontScale="85000" lnSpcReduction="20000"/>
          </a:bodyPr>
          <a:lstStyle/>
          <a:p>
            <a:r>
              <a:rPr lang="en-US" i="1" dirty="0"/>
              <a:t>Journal of Universal Computer Science, vol. 20, no. 1 (2014), </a:t>
            </a:r>
            <a:r>
              <a:rPr lang="mn-MN" i="1" dirty="0" smtClean="0"/>
              <a:t>хуудас </a:t>
            </a:r>
            <a:r>
              <a:rPr lang="en-US" i="1" dirty="0" smtClean="0"/>
              <a:t>6-23</a:t>
            </a:r>
            <a:r>
              <a:rPr lang="mn-MN" i="1" dirty="0" smtClean="0"/>
              <a:t>.</a:t>
            </a:r>
            <a:r>
              <a:rPr lang="en-US" dirty="0" smtClean="0"/>
              <a:t> © </a:t>
            </a:r>
            <a:r>
              <a:rPr lang="en-US" i="1" dirty="0" smtClean="0"/>
              <a:t>J.UCS</a:t>
            </a:r>
            <a:r>
              <a:rPr lang="mn-MN" i="1" dirty="0" smtClean="0"/>
              <a:t> </a:t>
            </a:r>
          </a:p>
          <a:p>
            <a:pPr marL="0" indent="0">
              <a:buNone/>
            </a:pPr>
            <a:endParaRPr lang="mn-MN" i="1" dirty="0" smtClean="0"/>
          </a:p>
          <a:p>
            <a:r>
              <a:rPr lang="mn-MN" i="1" dirty="0" smtClean="0"/>
              <a:t>Сэтгүүл №20 ,</a:t>
            </a:r>
          </a:p>
          <a:p>
            <a:r>
              <a:rPr lang="mn-MN" i="1" dirty="0" smtClean="0"/>
              <a:t>Илгээсэн  </a:t>
            </a:r>
            <a:r>
              <a:rPr lang="en-US" i="1" dirty="0" smtClean="0"/>
              <a:t>9/6/13, </a:t>
            </a:r>
          </a:p>
          <a:p>
            <a:r>
              <a:rPr lang="mn-MN" i="1" dirty="0" smtClean="0"/>
              <a:t>Хүлээн авсан </a:t>
            </a:r>
            <a:r>
              <a:rPr lang="en-US" i="1" dirty="0" smtClean="0"/>
              <a:t>30/9/13, </a:t>
            </a:r>
          </a:p>
          <a:p>
            <a:r>
              <a:rPr lang="mn-MN" i="1" dirty="0" smtClean="0"/>
              <a:t>Хэвлэсэн </a:t>
            </a:r>
            <a:r>
              <a:rPr lang="en-US" i="1" dirty="0" smtClean="0"/>
              <a:t>1/1/14</a:t>
            </a:r>
          </a:p>
          <a:p>
            <a:pPr marL="0" indent="0">
              <a:buNone/>
            </a:pPr>
            <a:endParaRPr lang="en-US" i="1" dirty="0" smtClean="0"/>
          </a:p>
          <a:p>
            <a:pPr marL="0" indent="0">
              <a:buNone/>
            </a:pPr>
            <a:r>
              <a:rPr lang="en-US" b="1" dirty="0" smtClean="0"/>
              <a:t>ISSN</a:t>
            </a:r>
            <a:r>
              <a:rPr lang="en-US" dirty="0"/>
              <a:t> 0948-695x</a:t>
            </a:r>
            <a:r>
              <a:rPr lang="en-US" dirty="0"/>
              <a:t/>
            </a:r>
            <a:br>
              <a:rPr lang="en-US" dirty="0"/>
            </a:br>
            <a:r>
              <a:rPr lang="en-US" b="1" dirty="0"/>
              <a:t>Online Edition:</a:t>
            </a:r>
            <a:r>
              <a:rPr lang="en-US" dirty="0"/>
              <a:t> ISSN </a:t>
            </a:r>
            <a:r>
              <a:rPr lang="en-US" dirty="0" smtClean="0"/>
              <a:t>0948-6968</a:t>
            </a:r>
          </a:p>
          <a:p>
            <a:pPr marL="0" indent="0">
              <a:buNone/>
            </a:pPr>
            <a:r>
              <a:rPr lang="en-US" dirty="0" smtClean="0"/>
              <a:t>1995-</a:t>
            </a:r>
            <a:r>
              <a:rPr lang="mn-MN" smtClean="0"/>
              <a:t>оноос хойш сар бүр гарч буй сэтгүүл</a:t>
            </a:r>
            <a:endParaRPr lang="mn-MN" dirty="0" smtClean="0"/>
          </a:p>
        </p:txBody>
      </p:sp>
    </p:spTree>
    <p:extLst>
      <p:ext uri="{BB962C8B-B14F-4D97-AF65-F5344CB8AC3E}">
        <p14:creationId xmlns:p14="http://schemas.microsoft.com/office/powerpoint/2010/main" val="3425973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36" y="0"/>
            <a:ext cx="9144000" cy="5311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ontent Placeholder 4"/>
          <p:cNvSpPr>
            <a:spLocks noGrp="1"/>
          </p:cNvSpPr>
          <p:nvPr>
            <p:ph idx="1"/>
          </p:nvPr>
        </p:nvSpPr>
        <p:spPr>
          <a:xfrm>
            <a:off x="2396836" y="5054455"/>
            <a:ext cx="6781800" cy="1782763"/>
          </a:xfrm>
        </p:spPr>
        <p:txBody>
          <a:bodyPr>
            <a:normAutofit fontScale="47500" lnSpcReduction="20000"/>
          </a:bodyPr>
          <a:lstStyle/>
          <a:p>
            <a:r>
              <a:rPr lang="en-US" dirty="0"/>
              <a:t>2013/2014 Impact Factor : 0.401</a:t>
            </a:r>
            <a:br>
              <a:rPr lang="en-US" dirty="0"/>
            </a:br>
            <a:r>
              <a:rPr lang="en-US" dirty="0"/>
              <a:t>2012 Impact Factor : 0.762</a:t>
            </a:r>
            <a:br>
              <a:rPr lang="en-US" dirty="0"/>
            </a:br>
            <a:r>
              <a:rPr lang="en-US" dirty="0"/>
              <a:t>2011 Impact Factor : 0.398</a:t>
            </a:r>
            <a:br>
              <a:rPr lang="en-US" dirty="0"/>
            </a:br>
            <a:r>
              <a:rPr lang="en-US" dirty="0"/>
              <a:t>2010 Impact Factor : 0.572</a:t>
            </a:r>
            <a:br>
              <a:rPr lang="en-US" dirty="0"/>
            </a:br>
            <a:r>
              <a:rPr lang="en-US" dirty="0"/>
              <a:t>2009 Impact Factor : 0.669</a:t>
            </a:r>
            <a:br>
              <a:rPr lang="en-US" dirty="0"/>
            </a:br>
            <a:r>
              <a:rPr lang="en-US" dirty="0"/>
              <a:t>2008 Impact Factor : </a:t>
            </a:r>
            <a:r>
              <a:rPr lang="en-US" dirty="0" smtClean="0"/>
              <a:t>0.488</a:t>
            </a:r>
          </a:p>
          <a:p>
            <a:r>
              <a:rPr lang="en-US" dirty="0">
                <a:hlinkClick r:id="rId3"/>
              </a:rPr>
              <a:t>http://</a:t>
            </a:r>
            <a:r>
              <a:rPr lang="en-US" dirty="0" smtClean="0">
                <a:hlinkClick r:id="rId3"/>
              </a:rPr>
              <a:t>www.scijournal.org/impact-factor-of-J-UNIVERS-COMPUT-SCI.shtml</a:t>
            </a:r>
            <a:r>
              <a:rPr lang="en-US" dirty="0" smtClean="0"/>
              <a:t/>
            </a:r>
            <a:br>
              <a:rPr lang="en-US" dirty="0" smtClean="0"/>
            </a:br>
            <a:endParaRPr lang="en-US" dirty="0"/>
          </a:p>
        </p:txBody>
      </p:sp>
    </p:spTree>
    <p:extLst>
      <p:ext uri="{BB962C8B-B14F-4D97-AF65-F5344CB8AC3E}">
        <p14:creationId xmlns:p14="http://schemas.microsoft.com/office/powerpoint/2010/main" val="1537512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b="1" dirty="0" smtClean="0"/>
              <a:t>Хураангуй</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MOOC </a:t>
            </a:r>
            <a:r>
              <a:rPr lang="mn-MN" dirty="0"/>
              <a:t>нь боловсролын салбарын шинэ чиг хандлага юм. Сүүлийн саруудад МООС-г дэмжих бүтээлч санаачлагууд нэлээдгүй их гарах болсон ба ихэнх багш судлаач нар өөр өөр чиглэл, зорилготой МООС курсүүдийг санал болгож эхэлсэн байна. Гэсэн хэдий ч МООС-г загварчлах гэдэг нь тийм ч хялбар зүйл биш. </a:t>
            </a:r>
            <a:endParaRPr lang="mn-MN" dirty="0" smtClean="0"/>
          </a:p>
          <a:p>
            <a:pPr algn="just"/>
            <a:r>
              <a:rPr lang="mn-MN" dirty="0" smtClean="0"/>
              <a:t>МООС </a:t>
            </a:r>
            <a:r>
              <a:rPr lang="mn-MN" dirty="0"/>
              <a:t>хичээл бэлдэхийн тулд багш нар зөвхөн заах аргын асуудлууд бус мөн зохион байгуулалт, технологи талын болон санхүүгийн шинж чанартай бусад асуудлуудыг анхаарч, түүнчлэн тэдгээр нь бие биетэйгээ хэрхэн холбоо хамааралтай байвал зохистойг ч авч үзэх шаардлагатай болдог. </a:t>
            </a:r>
            <a:endParaRPr lang="mn-MN" dirty="0" smtClean="0"/>
          </a:p>
          <a:p>
            <a:pPr algn="just"/>
            <a:r>
              <a:rPr lang="mn-MN" dirty="0" smtClean="0"/>
              <a:t>Одоогийн </a:t>
            </a:r>
            <a:r>
              <a:rPr lang="mn-MN" dirty="0"/>
              <a:t>байдлаар, эдгээр бүх асуудлыг бүр эхнээс нь тэнцвэртэй байлгах МООС-н загварыг шийдвэрлэх багахан хэмжээний удирдамж л багш нарт байгаа юм. </a:t>
            </a:r>
            <a:endParaRPr lang="en-US" dirty="0"/>
          </a:p>
        </p:txBody>
      </p:sp>
    </p:spTree>
    <p:extLst>
      <p:ext uri="{BB962C8B-B14F-4D97-AF65-F5344CB8AC3E}">
        <p14:creationId xmlns:p14="http://schemas.microsoft.com/office/powerpoint/2010/main" val="3701610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Placeholder 4"/>
          <p:cNvSpPr>
            <a:spLocks noGrp="1"/>
          </p:cNvSpPr>
          <p:nvPr>
            <p:ph type="body" sz="quarter" idx="14"/>
          </p:nvPr>
        </p:nvSpPr>
        <p:spPr>
          <a:xfrm>
            <a:off x="358775" y="1412875"/>
            <a:ext cx="8389938" cy="4716463"/>
          </a:xfrm>
        </p:spPr>
        <p:txBody>
          <a:bodyPr>
            <a:normAutofit fontScale="92500" lnSpcReduction="10000"/>
          </a:bodyPr>
          <a:lstStyle/>
          <a:p>
            <a:r>
              <a:rPr lang="en-GB" sz="4800" dirty="0" smtClean="0">
                <a:cs typeface="ＭＳ Ｐゴシック"/>
              </a:rPr>
              <a:t>M</a:t>
            </a:r>
            <a:r>
              <a:rPr lang="en-GB" sz="3200" dirty="0" smtClean="0">
                <a:cs typeface="ＭＳ Ｐゴシック"/>
              </a:rPr>
              <a:t>assive</a:t>
            </a:r>
            <a:r>
              <a:rPr lang="en-GB" dirty="0" smtClean="0">
                <a:cs typeface="ＭＳ Ｐゴシック"/>
              </a:rPr>
              <a:t>  - </a:t>
            </a:r>
            <a:r>
              <a:rPr lang="mn-MN" dirty="0" smtClean="0">
                <a:cs typeface="ＭＳ Ｐゴシック"/>
              </a:rPr>
              <a:t>маш олон тооны суралцагчидтай</a:t>
            </a:r>
            <a:endParaRPr lang="en-GB" dirty="0" smtClean="0">
              <a:cs typeface="ＭＳ Ｐゴシック"/>
            </a:endParaRPr>
          </a:p>
          <a:p>
            <a:pPr>
              <a:spcBef>
                <a:spcPts val="3000"/>
              </a:spcBef>
            </a:pPr>
            <a:r>
              <a:rPr lang="en-GB" sz="4800" dirty="0" smtClean="0">
                <a:cs typeface="ＭＳ Ｐゴシック"/>
              </a:rPr>
              <a:t>O</a:t>
            </a:r>
            <a:r>
              <a:rPr lang="en-GB" sz="3200" dirty="0" smtClean="0">
                <a:cs typeface="ＭＳ Ｐゴシック"/>
              </a:rPr>
              <a:t>pen</a:t>
            </a:r>
            <a:r>
              <a:rPr lang="en-GB" dirty="0" smtClean="0">
                <a:cs typeface="ＭＳ Ｐゴシック"/>
              </a:rPr>
              <a:t>  = 	</a:t>
            </a:r>
            <a:r>
              <a:rPr lang="mn-MN" dirty="0" smtClean="0">
                <a:cs typeface="ＭＳ Ｐゴシック"/>
              </a:rPr>
              <a:t>Хэн ч бүртгүүлж болох нээлттэй, үнэгүй</a:t>
            </a:r>
            <a:endParaRPr lang="en-GB" dirty="0" smtClean="0">
              <a:cs typeface="ＭＳ Ｐゴシック"/>
            </a:endParaRPr>
          </a:p>
          <a:p>
            <a:pPr>
              <a:spcBef>
                <a:spcPts val="3000"/>
              </a:spcBef>
            </a:pPr>
            <a:r>
              <a:rPr lang="en-GB" sz="4800" dirty="0" smtClean="0">
                <a:cs typeface="ＭＳ Ｐゴシック"/>
              </a:rPr>
              <a:t>O</a:t>
            </a:r>
            <a:r>
              <a:rPr lang="en-GB" sz="3200" dirty="0" smtClean="0">
                <a:cs typeface="ＭＳ Ｐゴシック"/>
              </a:rPr>
              <a:t>nline</a:t>
            </a:r>
            <a:r>
              <a:rPr lang="en-GB" dirty="0" smtClean="0">
                <a:cs typeface="ＭＳ Ｐゴシック"/>
              </a:rPr>
              <a:t>  </a:t>
            </a:r>
            <a:r>
              <a:rPr lang="mn-MN" dirty="0" smtClean="0">
                <a:cs typeface="ＭＳ Ｐゴシック"/>
              </a:rPr>
              <a:t> - чат, видео хичээл, хэлэлцүүлэг, онлайн </a:t>
            </a:r>
            <a:br>
              <a:rPr lang="mn-MN" dirty="0" smtClean="0">
                <a:cs typeface="ＭＳ Ｐゴシック"/>
              </a:rPr>
            </a:br>
            <a:r>
              <a:rPr lang="mn-MN" dirty="0" smtClean="0">
                <a:cs typeface="ＭＳ Ｐゴシック"/>
              </a:rPr>
              <a:t>интерактив материалууд бүхий бүх л талаараа онлайн явагддаг</a:t>
            </a:r>
            <a:endParaRPr lang="en-GB" dirty="0" smtClean="0">
              <a:cs typeface="ＭＳ Ｐゴシック"/>
            </a:endParaRPr>
          </a:p>
          <a:p>
            <a:pPr>
              <a:spcBef>
                <a:spcPts val="3000"/>
              </a:spcBef>
            </a:pPr>
            <a:r>
              <a:rPr lang="en-GB" sz="4800" dirty="0" smtClean="0">
                <a:cs typeface="ＭＳ Ｐゴシック"/>
              </a:rPr>
              <a:t>C</a:t>
            </a:r>
            <a:r>
              <a:rPr lang="en-GB" sz="3200" dirty="0" smtClean="0">
                <a:cs typeface="ＭＳ Ｐゴシック"/>
              </a:rPr>
              <a:t>ourse</a:t>
            </a:r>
            <a:r>
              <a:rPr lang="en-GB" dirty="0" smtClean="0">
                <a:cs typeface="ＭＳ Ｐゴシック"/>
              </a:rPr>
              <a:t>  - </a:t>
            </a:r>
            <a:r>
              <a:rPr lang="mn-MN" dirty="0" smtClean="0">
                <a:cs typeface="ＭＳ Ｐゴシック"/>
              </a:rPr>
              <a:t>Тодорхой хугацааны туршид явагддаг, үнэлгээтэй,			багшийн зөвлөгөө авах, сертификат авах боломжтой</a:t>
            </a:r>
            <a:endParaRPr lang="en-GB" dirty="0" smtClean="0">
              <a:cs typeface="ＭＳ Ｐゴシック"/>
            </a:endParaRPr>
          </a:p>
          <a:p>
            <a:r>
              <a:rPr lang="en-GB" dirty="0" smtClean="0">
                <a:cs typeface="ＭＳ Ｐゴシック"/>
              </a:rPr>
              <a:t> - </a:t>
            </a:r>
          </a:p>
        </p:txBody>
      </p:sp>
      <p:sp>
        <p:nvSpPr>
          <p:cNvPr id="32770" name="Text Placeholder 3"/>
          <p:cNvSpPr>
            <a:spLocks noGrp="1"/>
          </p:cNvSpPr>
          <p:nvPr>
            <p:ph type="body" sz="quarter" idx="13"/>
          </p:nvPr>
        </p:nvSpPr>
        <p:spPr>
          <a:xfrm>
            <a:off x="250825" y="657225"/>
            <a:ext cx="8677275" cy="493713"/>
          </a:xfrm>
        </p:spPr>
        <p:txBody>
          <a:bodyPr>
            <a:normAutofit fontScale="92500" lnSpcReduction="20000"/>
          </a:bodyPr>
          <a:lstStyle/>
          <a:p>
            <a:r>
              <a:rPr lang="en-GB" b="1" dirty="0" smtClean="0">
                <a:cs typeface="ＭＳ Ｐゴシック"/>
              </a:rPr>
              <a:t>MOOC</a:t>
            </a:r>
            <a:r>
              <a:rPr lang="mn-MN" b="1" dirty="0" smtClean="0">
                <a:cs typeface="ＭＳ Ｐゴシック"/>
              </a:rPr>
              <a:t> гэж юу вэ</a:t>
            </a:r>
            <a:r>
              <a:rPr lang="en-GB" b="1" dirty="0" smtClean="0">
                <a:cs typeface="ＭＳ Ｐゴシック"/>
              </a:rPr>
              <a:t>?</a:t>
            </a:r>
          </a:p>
        </p:txBody>
      </p:sp>
      <p:sp>
        <p:nvSpPr>
          <p:cNvPr id="32771" name="Slide Number Placeholder 2"/>
          <p:cNvSpPr>
            <a:spLocks noGrp="1"/>
          </p:cNvSpPr>
          <p:nvPr>
            <p:ph type="sldNum" sz="quarter" idx="15"/>
          </p:nvPr>
        </p:nvSpPr>
        <p:spPr>
          <a:noFill/>
          <a:ln>
            <a:miter lim="800000"/>
            <a:headEnd/>
            <a:tailEnd/>
          </a:ln>
        </p:spPr>
        <p:txBody>
          <a:bodyPr/>
          <a:lstStyle/>
          <a:p>
            <a:fld id="{BEDCD3C1-E07F-4947-A07F-F557CA4E8FC9}" type="slidenum">
              <a:rPr lang="en-GB" smtClean="0">
                <a:latin typeface="Lucida Sans" pitchFamily="34" charset="0"/>
                <a:ea typeface="ＭＳ Ｐゴシック"/>
                <a:cs typeface="ＭＳ Ｐゴシック"/>
              </a:rPr>
              <a:pPr/>
              <a:t>5</a:t>
            </a:fld>
            <a:endParaRPr lang="en-GB" smtClean="0">
              <a:latin typeface="Lucida Sans" pitchFamily="34" charset="0"/>
              <a:ea typeface="ＭＳ Ｐゴシック"/>
              <a:cs typeface="ＭＳ Ｐゴシック"/>
            </a:endParaRPr>
          </a:p>
        </p:txBody>
      </p:sp>
      <p:sp>
        <p:nvSpPr>
          <p:cNvPr id="2" name="Rectangular Callout 1"/>
          <p:cNvSpPr/>
          <p:nvPr/>
        </p:nvSpPr>
        <p:spPr bwMode="auto">
          <a:xfrm>
            <a:off x="6912260" y="1340768"/>
            <a:ext cx="2231740" cy="1277273"/>
          </a:xfrm>
          <a:prstGeom prst="wedgeRectCallout">
            <a:avLst>
              <a:gd name="adj1" fmla="val -68395"/>
              <a:gd name="adj2" fmla="val 5546"/>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wrap="square" bIns="0">
            <a:spAutoFit/>
          </a:bodyPr>
          <a:lstStyle/>
          <a:p>
            <a:pPr algn="ctr" eaLnBrk="0" hangingPunct="0">
              <a:defRPr/>
            </a:pPr>
            <a:r>
              <a:rPr lang="mn-MN" sz="2000" dirty="0" smtClean="0">
                <a:solidFill>
                  <a:schemeClr val="tx1"/>
                </a:solidFill>
                <a:cs typeface="Arial" charset="0"/>
              </a:rPr>
              <a:t>Зарим курсууд нь 10000-100000 суралцагчидтай</a:t>
            </a:r>
            <a:endParaRPr lang="en-GB" sz="2000" dirty="0">
              <a:solidFill>
                <a:schemeClr val="tx1"/>
              </a:solidFill>
              <a:cs typeface="Arial" charset="0"/>
            </a:endParaRPr>
          </a:p>
        </p:txBody>
      </p:sp>
      <p:sp>
        <p:nvSpPr>
          <p:cNvPr id="6" name="Rectangular Callout 5"/>
          <p:cNvSpPr/>
          <p:nvPr/>
        </p:nvSpPr>
        <p:spPr bwMode="auto">
          <a:xfrm>
            <a:off x="7164288" y="3068960"/>
            <a:ext cx="1979712" cy="1277273"/>
          </a:xfrm>
          <a:prstGeom prst="wedgeRectCallout">
            <a:avLst>
              <a:gd name="adj1" fmla="val -87255"/>
              <a:gd name="adj2" fmla="val -42361"/>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wrap="square" bIns="0">
            <a:spAutoFit/>
          </a:bodyPr>
          <a:lstStyle/>
          <a:p>
            <a:pPr algn="ctr" eaLnBrk="0" hangingPunct="0">
              <a:defRPr/>
            </a:pPr>
            <a:r>
              <a:rPr lang="mn-MN" sz="2000" dirty="0" smtClean="0">
                <a:solidFill>
                  <a:schemeClr val="tx1"/>
                </a:solidFill>
                <a:cs typeface="Arial" charset="0"/>
              </a:rPr>
              <a:t>Сертификат авах бол нэмэлт төлбөртэй</a:t>
            </a:r>
            <a:endParaRPr lang="en-GB" sz="2000" dirty="0">
              <a:solidFill>
                <a:schemeClr val="tx1"/>
              </a:solidFill>
              <a:cs typeface="Arial" charset="0"/>
            </a:endParaRPr>
          </a:p>
        </p:txBody>
      </p:sp>
    </p:spTree>
    <p:extLst>
      <p:ext uri="{BB962C8B-B14F-4D97-AF65-F5344CB8AC3E}">
        <p14:creationId xmlns:p14="http://schemas.microsoft.com/office/powerpoint/2010/main" val="4057145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t>Хураангуй</a:t>
            </a:r>
            <a:endParaRPr lang="en-US" dirty="0"/>
          </a:p>
        </p:txBody>
      </p:sp>
      <p:sp>
        <p:nvSpPr>
          <p:cNvPr id="3" name="Content Placeholder 2"/>
          <p:cNvSpPr>
            <a:spLocks noGrp="1"/>
          </p:cNvSpPr>
          <p:nvPr>
            <p:ph idx="1"/>
          </p:nvPr>
        </p:nvSpPr>
        <p:spPr/>
        <p:txBody>
          <a:bodyPr>
            <a:normAutofit fontScale="62500" lnSpcReduction="20000"/>
          </a:bodyPr>
          <a:lstStyle/>
          <a:p>
            <a:pPr algn="just"/>
            <a:r>
              <a:rPr lang="mn-MN" dirty="0" smtClean="0"/>
              <a:t>Энэхүү судалгааны ажил нь багш нарыг дэмжих зорилгоор МООС </a:t>
            </a:r>
            <a:r>
              <a:rPr lang="en-US" dirty="0" smtClean="0"/>
              <a:t>canvas</a:t>
            </a:r>
            <a:r>
              <a:rPr lang="mn-MN" dirty="0" smtClean="0"/>
              <a:t> гэж нэрлэгддэг МООС-ийн тодорхойлолт болон загварын тогтсон ойлголт, бүтцийг санал болгож байна. </a:t>
            </a:r>
          </a:p>
          <a:p>
            <a:pPr algn="just"/>
            <a:r>
              <a:rPr lang="mn-MN" dirty="0" smtClean="0"/>
              <a:t>МООС </a:t>
            </a:r>
            <a:r>
              <a:rPr lang="en-US" dirty="0" smtClean="0"/>
              <a:t>canvas</a:t>
            </a:r>
            <a:r>
              <a:rPr lang="mn-MN" dirty="0" smtClean="0"/>
              <a:t> нь харилцан хамааралтай 11 асуудлыг асуултын багцаар дамжуулан тодорхойлох бөгөөд МООС-г загварчлах явцдаа багш нар ашиглаж болохуйц ойлгомжтой удирдамжыг агуулж байна. </a:t>
            </a:r>
          </a:p>
          <a:p>
            <a:pPr algn="just"/>
            <a:r>
              <a:rPr lang="mn-MN" dirty="0" smtClean="0"/>
              <a:t>Практик хэрэглээний жишээ болгож, энэхүү судалгааны ажлаар МООС </a:t>
            </a:r>
            <a:r>
              <a:rPr lang="en-US" dirty="0" smtClean="0"/>
              <a:t>canvas</a:t>
            </a:r>
            <a:r>
              <a:rPr lang="mn-MN" dirty="0" smtClean="0"/>
              <a:t> нь хэрхэн 9 долоо хоногийн МООС хичээлийн тодорхойлолт болон загварыг боловсруулж байгааг харуулсан. Хичээлийн өөр өөр элементүүдийн талаарх дүн шинжилгээ нь МООС-н тодорхойлолт болон загварыг шийдэх механизм болох МООС </a:t>
            </a:r>
            <a:r>
              <a:rPr lang="en-US" dirty="0" smtClean="0"/>
              <a:t>canvas-</a:t>
            </a:r>
            <a:r>
              <a:rPr lang="mn-MN" dirty="0" smtClean="0"/>
              <a:t>н хэрэглээг илүү тодорхой болгосон.</a:t>
            </a:r>
            <a:endParaRPr lang="en-US" dirty="0" smtClean="0"/>
          </a:p>
          <a:p>
            <a:pPr marL="0" indent="0">
              <a:buNone/>
            </a:pPr>
            <a:endParaRPr lang="en-US" dirty="0" smtClean="0"/>
          </a:p>
          <a:p>
            <a:r>
              <a:rPr lang="en-US" b="1" dirty="0" smtClean="0"/>
              <a:t>Keywords: </a:t>
            </a:r>
            <a:r>
              <a:rPr lang="en-US" dirty="0" smtClean="0"/>
              <a:t>MOOC, Design, Framework, Canvas</a:t>
            </a:r>
          </a:p>
          <a:p>
            <a:r>
              <a:rPr lang="en-US" b="1" dirty="0" smtClean="0"/>
              <a:t>Categories: </a:t>
            </a:r>
            <a:r>
              <a:rPr lang="en-US" dirty="0" smtClean="0"/>
              <a:t>K.3.1, K.3.2</a:t>
            </a:r>
          </a:p>
          <a:p>
            <a:endParaRPr lang="en-US" dirty="0"/>
          </a:p>
        </p:txBody>
      </p:sp>
    </p:spTree>
    <p:extLst>
      <p:ext uri="{BB962C8B-B14F-4D97-AF65-F5344CB8AC3E}">
        <p14:creationId xmlns:p14="http://schemas.microsoft.com/office/powerpoint/2010/main" val="1027969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t>Гол асуудал</a:t>
            </a:r>
            <a:endParaRPr lang="en-US" dirty="0"/>
          </a:p>
        </p:txBody>
      </p:sp>
      <p:sp>
        <p:nvSpPr>
          <p:cNvPr id="3" name="Content Placeholder 2"/>
          <p:cNvSpPr>
            <a:spLocks noGrp="1"/>
          </p:cNvSpPr>
          <p:nvPr>
            <p:ph idx="1"/>
          </p:nvPr>
        </p:nvSpPr>
        <p:spPr/>
        <p:txBody>
          <a:bodyPr>
            <a:normAutofit lnSpcReduction="10000"/>
          </a:bodyPr>
          <a:lstStyle/>
          <a:p>
            <a:pPr algn="just"/>
            <a:r>
              <a:rPr lang="mn-MN" dirty="0" smtClean="0"/>
              <a:t>МООС хичээлийг анх боловсруулах, </a:t>
            </a:r>
            <a:r>
              <a:rPr lang="mn-MN" dirty="0"/>
              <a:t>ажиллуулах, </a:t>
            </a:r>
            <a:r>
              <a:rPr lang="mn-MN" dirty="0" smtClean="0"/>
              <a:t>загварчлахад зохион </a:t>
            </a:r>
            <a:r>
              <a:rPr lang="mn-MN" dirty="0"/>
              <a:t>байгуулалтын, заах аргын, санхүүгийн шинжтэй хэд хэдэн асуудлуудтай тулгардаг. </a:t>
            </a:r>
            <a:r>
              <a:rPr lang="mn-MN" dirty="0" smtClean="0"/>
              <a:t>Эдгээрийг 11 асуудалд хуваан авч үзэж загварыг зохиосон. </a:t>
            </a:r>
          </a:p>
          <a:p>
            <a:pPr algn="just"/>
            <a:r>
              <a:rPr lang="mn-MN" dirty="0" smtClean="0"/>
              <a:t>11 асуудлаа дотор нь боломжит нөөц, загварын шийдэл гэсэн хоёр категорид  ангилсан байна.</a:t>
            </a:r>
            <a:endParaRPr lang="mn-MN" dirty="0"/>
          </a:p>
        </p:txBody>
      </p:sp>
    </p:spTree>
    <p:extLst>
      <p:ext uri="{BB962C8B-B14F-4D97-AF65-F5344CB8AC3E}">
        <p14:creationId xmlns:p14="http://schemas.microsoft.com/office/powerpoint/2010/main" val="12935425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n-MN" dirty="0" smtClean="0"/>
              <a:t> </a:t>
            </a:r>
            <a:r>
              <a:rPr lang="en-US" dirty="0" smtClean="0"/>
              <a:t>MOOC canvas</a:t>
            </a:r>
            <a:r>
              <a:rPr lang="mn-MN" dirty="0" smtClean="0"/>
              <a:t/>
            </a:r>
            <a:br>
              <a:rPr lang="mn-MN" dirty="0" smtClean="0"/>
            </a:br>
            <a:r>
              <a:rPr lang="en-US" sz="2000" dirty="0">
                <a:hlinkClick r:id="rId2"/>
              </a:rPr>
              <a:t>https://</a:t>
            </a:r>
            <a:r>
              <a:rPr lang="en-US" sz="2000" dirty="0" smtClean="0">
                <a:hlinkClick r:id="rId2"/>
              </a:rPr>
              <a:t>docs.google.com/drawings/d/11ldMejrMj-RcP7pICYPbiHfIcY5RjKFF63gw4g-ltj8</a:t>
            </a:r>
            <a:r>
              <a:rPr lang="mn-MN" sz="2000" dirty="0" smtClean="0"/>
              <a:t> </a:t>
            </a:r>
            <a:r>
              <a:rPr lang="en-US" sz="2000" dirty="0"/>
              <a:t/>
            </a:r>
            <a:br>
              <a:rPr lang="en-US" sz="2000" dirty="0"/>
            </a:br>
            <a:endParaRPr lang="en-US" sz="2000" dirty="0"/>
          </a:p>
        </p:txBody>
      </p:sp>
      <p:sp>
        <p:nvSpPr>
          <p:cNvPr id="3" name="Content Placeholder 2"/>
          <p:cNvSpPr>
            <a:spLocks noGrp="1"/>
          </p:cNvSpPr>
          <p:nvPr>
            <p:ph idx="1"/>
          </p:nvPr>
        </p:nvSpPr>
        <p:spPr/>
        <p:txBody>
          <a:bodyPr/>
          <a:lstStyle/>
          <a:p>
            <a:endParaRPr lang="en-US" dirty="0"/>
          </a:p>
        </p:txBody>
      </p:sp>
      <p:grpSp>
        <p:nvGrpSpPr>
          <p:cNvPr id="4" name="Group 3"/>
          <p:cNvGrpSpPr>
            <a:grpSpLocks/>
          </p:cNvGrpSpPr>
          <p:nvPr/>
        </p:nvGrpSpPr>
        <p:grpSpPr bwMode="auto">
          <a:xfrm rot="16200000">
            <a:off x="1808392" y="-520924"/>
            <a:ext cx="5546768" cy="9026907"/>
            <a:chOff x="724" y="-11437"/>
            <a:chExt cx="12729" cy="13715"/>
          </a:xfrm>
        </p:grpSpPr>
        <p:grpSp>
          <p:nvGrpSpPr>
            <p:cNvPr id="5" name="Group 4"/>
            <p:cNvGrpSpPr>
              <a:grpSpLocks/>
            </p:cNvGrpSpPr>
            <p:nvPr/>
          </p:nvGrpSpPr>
          <p:grpSpPr bwMode="auto">
            <a:xfrm>
              <a:off x="724" y="-11437"/>
              <a:ext cx="12729" cy="13715"/>
              <a:chOff x="724" y="-11437"/>
              <a:chExt cx="12729" cy="13715"/>
            </a:xfrm>
          </p:grpSpPr>
          <p:sp>
            <p:nvSpPr>
              <p:cNvPr id="6" name="Freeform 5"/>
              <p:cNvSpPr>
                <a:spLocks/>
              </p:cNvSpPr>
              <p:nvPr/>
            </p:nvSpPr>
            <p:spPr bwMode="auto">
              <a:xfrm>
                <a:off x="2652" y="-9310"/>
                <a:ext cx="6828" cy="9230"/>
              </a:xfrm>
              <a:custGeom>
                <a:avLst/>
                <a:gdLst>
                  <a:gd name="T0" fmla="+- 0 2652 2652"/>
                  <a:gd name="T1" fmla="*/ T0 w 6828"/>
                  <a:gd name="T2" fmla="+- 0 -80 -9310"/>
                  <a:gd name="T3" fmla="*/ -80 h 9230"/>
                  <a:gd name="T4" fmla="+- 0 9480 2652"/>
                  <a:gd name="T5" fmla="*/ T4 w 6828"/>
                  <a:gd name="T6" fmla="+- 0 -80 -9310"/>
                  <a:gd name="T7" fmla="*/ -80 h 9230"/>
                  <a:gd name="T8" fmla="+- 0 9480 2652"/>
                  <a:gd name="T9" fmla="*/ T8 w 6828"/>
                  <a:gd name="T10" fmla="+- 0 -9310 -9310"/>
                  <a:gd name="T11" fmla="*/ -9310 h 9230"/>
                  <a:gd name="T12" fmla="+- 0 2652 2652"/>
                  <a:gd name="T13" fmla="*/ T12 w 6828"/>
                  <a:gd name="T14" fmla="+- 0 -9310 -9310"/>
                  <a:gd name="T15" fmla="*/ -9310 h 9230"/>
                  <a:gd name="T16" fmla="+- 0 2652 2652"/>
                  <a:gd name="T17" fmla="*/ T16 w 6828"/>
                  <a:gd name="T18" fmla="+- 0 -80 -9310"/>
                  <a:gd name="T19" fmla="*/ -80 h 9230"/>
                </a:gdLst>
                <a:ahLst/>
                <a:cxnLst>
                  <a:cxn ang="0">
                    <a:pos x="T1" y="T3"/>
                  </a:cxn>
                  <a:cxn ang="0">
                    <a:pos x="T5" y="T7"/>
                  </a:cxn>
                  <a:cxn ang="0">
                    <a:pos x="T9" y="T11"/>
                  </a:cxn>
                  <a:cxn ang="0">
                    <a:pos x="T13" y="T15"/>
                  </a:cxn>
                  <a:cxn ang="0">
                    <a:pos x="T17" y="T19"/>
                  </a:cxn>
                </a:cxnLst>
                <a:rect l="0" t="0" r="r" b="b"/>
                <a:pathLst>
                  <a:path w="6828" h="9230">
                    <a:moveTo>
                      <a:pt x="0" y="9230"/>
                    </a:moveTo>
                    <a:lnTo>
                      <a:pt x="6828" y="9230"/>
                    </a:lnTo>
                    <a:lnTo>
                      <a:pt x="6828" y="0"/>
                    </a:lnTo>
                    <a:lnTo>
                      <a:pt x="0" y="0"/>
                    </a:lnTo>
                    <a:lnTo>
                      <a:pt x="0" y="9230"/>
                    </a:lnTo>
                    <a:close/>
                  </a:path>
                </a:pathLst>
              </a:custGeom>
              <a:solidFill>
                <a:srgbClr val="FEFE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 y="-11437"/>
                <a:ext cx="12729" cy="13715"/>
              </a:xfrm>
              <a:prstGeom prst="rect">
                <a:avLst/>
              </a:prstGeom>
              <a:noFill/>
              <a:extLst>
                <a:ext uri="{909E8E84-426E-40DD-AFC4-6F175D3DCCD1}">
                  <a14:hiddenFill xmlns:a14="http://schemas.microsoft.com/office/drawing/2010/main">
                    <a:solidFill>
                      <a:srgbClr val="FFFFFF"/>
                    </a:solidFill>
                  </a14:hiddenFill>
                </a:ext>
              </a:extLst>
            </p:spPr>
          </p:pic>
        </p:grpSp>
      </p:grpSp>
    </p:spTree>
    <p:extLst>
      <p:ext uri="{BB962C8B-B14F-4D97-AF65-F5344CB8AC3E}">
        <p14:creationId xmlns:p14="http://schemas.microsoft.com/office/powerpoint/2010/main" val="26272002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81870468"/>
              </p:ext>
            </p:extLst>
          </p:nvPr>
        </p:nvGraphicFramePr>
        <p:xfrm>
          <a:off x="-1" y="152400"/>
          <a:ext cx="9144001" cy="6569021"/>
        </p:xfrm>
        <a:graphic>
          <a:graphicData uri="http://schemas.openxmlformats.org/drawingml/2006/table">
            <a:tbl>
              <a:tblPr firstRow="1" firstCol="1" lastRow="1" lastCol="1" bandRow="1" bandCol="1">
                <a:tableStyleId>{5C22544A-7EE6-4342-B048-85BDC9FD1C3A}</a:tableStyleId>
              </a:tblPr>
              <a:tblGrid>
                <a:gridCol w="1447800"/>
                <a:gridCol w="6477000"/>
                <a:gridCol w="1219201"/>
              </a:tblGrid>
              <a:tr h="1048322">
                <a:tc>
                  <a:txBody>
                    <a:bodyPr/>
                    <a:lstStyle/>
                    <a:p>
                      <a:pPr marR="21590" indent="-3175">
                        <a:spcAft>
                          <a:spcPts val="0"/>
                        </a:spcAft>
                      </a:pPr>
                      <a:r>
                        <a:rPr lang="mn-MN" sz="1600" dirty="0">
                          <a:effectLst/>
                        </a:rPr>
                        <a:t>Боломжит нөөц </a:t>
                      </a:r>
                      <a:r>
                        <a:rPr lang="mn-MN" sz="1600" dirty="0" smtClean="0">
                          <a:effectLst/>
                        </a:rPr>
                        <a:t>категор</a:t>
                      </a:r>
                      <a:r>
                        <a:rPr lang="mn-MN" sz="1600" baseline="0" dirty="0" smtClean="0">
                          <a:effectLst/>
                        </a:rPr>
                        <a:t> и дахь </a:t>
                      </a:r>
                      <a:r>
                        <a:rPr lang="mn-MN" sz="1600" dirty="0" smtClean="0">
                          <a:effectLst/>
                        </a:rPr>
                        <a:t>асуудлууд</a:t>
                      </a:r>
                      <a:endParaRPr lang="en-US" sz="1600" dirty="0">
                        <a:effectLst/>
                        <a:latin typeface="Times New Roman"/>
                        <a:ea typeface="Times New Roman"/>
                      </a:endParaRPr>
                    </a:p>
                  </a:txBody>
                  <a:tcPr marL="22936" marR="22936" marT="0" marB="0" anchor="ctr"/>
                </a:tc>
                <a:tc>
                  <a:txBody>
                    <a:bodyPr/>
                    <a:lstStyle/>
                    <a:p>
                      <a:pPr marR="21590">
                        <a:spcAft>
                          <a:spcPts val="0"/>
                        </a:spcAft>
                      </a:pPr>
                      <a:r>
                        <a:rPr lang="mn-MN" sz="1600">
                          <a:effectLst/>
                        </a:rPr>
                        <a:t>Түлхүүр асуулт</a:t>
                      </a:r>
                      <a:endParaRPr lang="en-US" sz="1600">
                        <a:effectLst/>
                        <a:latin typeface="Times New Roman"/>
                        <a:ea typeface="Times New Roman"/>
                      </a:endParaRPr>
                    </a:p>
                  </a:txBody>
                  <a:tcPr marL="22936" marR="22936" marT="0" marB="0" anchor="ctr"/>
                </a:tc>
                <a:tc>
                  <a:txBody>
                    <a:bodyPr/>
                    <a:lstStyle/>
                    <a:p>
                      <a:pPr marR="21590">
                        <a:spcAft>
                          <a:spcPts val="0"/>
                        </a:spcAft>
                      </a:pPr>
                      <a:r>
                        <a:rPr lang="mn-MN" sz="1600" spc="-5" dirty="0" smtClean="0">
                          <a:effectLst/>
                        </a:rPr>
                        <a:t>Хамаарах</a:t>
                      </a:r>
                      <a:r>
                        <a:rPr lang="mn-MN" sz="1600" spc="-5" baseline="0" dirty="0" smtClean="0">
                          <a:effectLst/>
                        </a:rPr>
                        <a:t> асуудал</a:t>
                      </a:r>
                      <a:endParaRPr lang="en-US" sz="1600" dirty="0">
                        <a:effectLst/>
                        <a:latin typeface="Times New Roman"/>
                        <a:ea typeface="Times New Roman"/>
                      </a:endParaRPr>
                    </a:p>
                  </a:txBody>
                  <a:tcPr marL="22936" marR="22936" marT="0" marB="0" anchor="ctr"/>
                </a:tc>
              </a:tr>
              <a:tr h="1065328">
                <a:tc>
                  <a:txBody>
                    <a:bodyPr/>
                    <a:lstStyle/>
                    <a:p>
                      <a:pPr marR="21590">
                        <a:spcAft>
                          <a:spcPts val="0"/>
                        </a:spcAft>
                      </a:pPr>
                      <a:r>
                        <a:rPr lang="en-US" sz="1600" spc="5" dirty="0">
                          <a:effectLst/>
                        </a:rPr>
                        <a:t>1</a:t>
                      </a:r>
                      <a:r>
                        <a:rPr lang="en-US" sz="1600" dirty="0">
                          <a:effectLst/>
                        </a:rPr>
                        <a:t>.</a:t>
                      </a:r>
                      <a:r>
                        <a:rPr lang="en-US" sz="1600" spc="10" dirty="0">
                          <a:effectLst/>
                        </a:rPr>
                        <a:t> </a:t>
                      </a:r>
                      <a:r>
                        <a:rPr lang="mn-MN" sz="1600" dirty="0">
                          <a:effectLst/>
                        </a:rPr>
                        <a:t>Хүний нөөц</a:t>
                      </a:r>
                      <a:endParaRPr lang="en-US" sz="1600" dirty="0">
                        <a:effectLst/>
                        <a:latin typeface="Times New Roman"/>
                        <a:ea typeface="Times New Roman"/>
                      </a:endParaRPr>
                    </a:p>
                  </a:txBody>
                  <a:tcPr marL="22936" marR="22936" marT="0" marB="0" anchor="ctr"/>
                </a:tc>
                <a:tc>
                  <a:txBody>
                    <a:bodyPr/>
                    <a:lstStyle/>
                    <a:p>
                      <a:pPr marR="21590">
                        <a:spcAft>
                          <a:spcPts val="0"/>
                        </a:spcAft>
                      </a:pPr>
                      <a:r>
                        <a:rPr lang="en-US" sz="1600" spc="-5" dirty="0">
                          <a:effectLst/>
                        </a:rPr>
                        <a:t>(</a:t>
                      </a:r>
                      <a:r>
                        <a:rPr lang="en-US" sz="1600" spc="5" dirty="0">
                          <a:effectLst/>
                        </a:rPr>
                        <a:t>1.1</a:t>
                      </a:r>
                      <a:r>
                        <a:rPr lang="en-US" sz="1600" dirty="0">
                          <a:effectLst/>
                        </a:rPr>
                        <a:t>) </a:t>
                      </a:r>
                      <a:r>
                        <a:rPr lang="en-US" sz="1600" spc="15" dirty="0">
                          <a:effectLst/>
                        </a:rPr>
                        <a:t> </a:t>
                      </a:r>
                      <a:r>
                        <a:rPr lang="mn-MN" sz="1600" spc="15" dirty="0">
                          <a:effectLst/>
                        </a:rPr>
                        <a:t>МООС-г эхлэн ажиллуулахад хүн хүчний бололцоо</a:t>
                      </a:r>
                      <a:r>
                        <a:rPr lang="mn-MN" sz="1600" dirty="0">
                          <a:effectLst/>
                        </a:rPr>
                        <a:t> </a:t>
                      </a:r>
                      <a:r>
                        <a:rPr lang="mn-MN" sz="1600" spc="30" dirty="0">
                          <a:effectLst/>
                        </a:rPr>
                        <a:t> </a:t>
                      </a:r>
                      <a:r>
                        <a:rPr lang="en-US" sz="1600" spc="-15" dirty="0">
                          <a:effectLst/>
                        </a:rPr>
                        <a:t>(</a:t>
                      </a:r>
                      <a:r>
                        <a:rPr lang="mn-MN" sz="1600" spc="-15" dirty="0">
                          <a:effectLst/>
                        </a:rPr>
                        <a:t>хүмүүсийн тоо болон зарцуулах цаг</a:t>
                      </a:r>
                      <a:r>
                        <a:rPr lang="en-US" sz="1600" dirty="0">
                          <a:effectLst/>
                        </a:rPr>
                        <a:t>)</a:t>
                      </a:r>
                      <a:r>
                        <a:rPr lang="mn-MN" sz="1600" dirty="0">
                          <a:effectLst/>
                        </a:rPr>
                        <a:t> хэр байгаа вэ</a:t>
                      </a:r>
                      <a:r>
                        <a:rPr lang="en-US" sz="1600" dirty="0">
                          <a:effectLst/>
                        </a:rPr>
                        <a:t>?</a:t>
                      </a:r>
                    </a:p>
                    <a:p>
                      <a:pPr marR="21590">
                        <a:spcAft>
                          <a:spcPts val="0"/>
                        </a:spcAft>
                      </a:pPr>
                      <a:r>
                        <a:rPr lang="en-US" sz="1600" spc="-5" dirty="0">
                          <a:effectLst/>
                        </a:rPr>
                        <a:t>(</a:t>
                      </a:r>
                      <a:r>
                        <a:rPr lang="en-US" sz="1600" spc="5" dirty="0">
                          <a:effectLst/>
                        </a:rPr>
                        <a:t>1.2</a:t>
                      </a:r>
                      <a:r>
                        <a:rPr lang="en-US" sz="1600" dirty="0">
                          <a:effectLst/>
                        </a:rPr>
                        <a:t>)</a:t>
                      </a:r>
                      <a:r>
                        <a:rPr lang="en-US" sz="1600" spc="120" dirty="0">
                          <a:effectLst/>
                        </a:rPr>
                        <a:t> MOOC-</a:t>
                      </a:r>
                      <a:r>
                        <a:rPr lang="mn-MN" sz="1600" spc="120" dirty="0">
                          <a:effectLst/>
                        </a:rPr>
                        <a:t>н үйл ажиллагаандаа цаашид хэн нэгнийг авч ажиллуулах боломж байгаа эсэх?</a:t>
                      </a:r>
                      <a:endParaRPr lang="en-US" sz="1600" dirty="0">
                        <a:effectLst/>
                        <a:latin typeface="Times New Roman"/>
                        <a:ea typeface="Times New Roman"/>
                      </a:endParaRPr>
                    </a:p>
                  </a:txBody>
                  <a:tcPr marL="22936" marR="22936" marT="0" marB="0" anchor="ctr"/>
                </a:tc>
                <a:tc>
                  <a:txBody>
                    <a:bodyPr/>
                    <a:lstStyle/>
                    <a:p>
                      <a:pPr marR="21590">
                        <a:spcAft>
                          <a:spcPts val="0"/>
                        </a:spcAft>
                      </a:pPr>
                      <a:r>
                        <a:rPr lang="en-US" sz="1600" spc="5" dirty="0">
                          <a:effectLst/>
                        </a:rPr>
                        <a:t>5</a:t>
                      </a:r>
                      <a:r>
                        <a:rPr lang="en-US" sz="1600" dirty="0">
                          <a:effectLst/>
                        </a:rPr>
                        <a:t>,</a:t>
                      </a:r>
                      <a:r>
                        <a:rPr lang="en-US" sz="1600" spc="5" dirty="0">
                          <a:effectLst/>
                        </a:rPr>
                        <a:t> </a:t>
                      </a:r>
                      <a:r>
                        <a:rPr lang="en-US" sz="1600" spc="-5" dirty="0">
                          <a:effectLst/>
                        </a:rPr>
                        <a:t>7</a:t>
                      </a:r>
                      <a:r>
                        <a:rPr lang="en-US" sz="1600" dirty="0">
                          <a:effectLst/>
                        </a:rPr>
                        <a:t>,</a:t>
                      </a:r>
                      <a:r>
                        <a:rPr lang="en-US" sz="1600" spc="5" dirty="0">
                          <a:effectLst/>
                        </a:rPr>
                        <a:t> 9</a:t>
                      </a:r>
                      <a:r>
                        <a:rPr lang="en-US" sz="1600" dirty="0">
                          <a:effectLst/>
                        </a:rPr>
                        <a:t>,</a:t>
                      </a:r>
                      <a:r>
                        <a:rPr lang="en-US" sz="1600" spc="5" dirty="0">
                          <a:effectLst/>
                        </a:rPr>
                        <a:t> </a:t>
                      </a:r>
                      <a:r>
                        <a:rPr lang="en-US" sz="1600" spc="-5" dirty="0">
                          <a:effectLst/>
                        </a:rPr>
                        <a:t>1</a:t>
                      </a:r>
                      <a:r>
                        <a:rPr lang="en-US" sz="1600" dirty="0">
                          <a:effectLst/>
                        </a:rPr>
                        <a:t>0</a:t>
                      </a:r>
                      <a:r>
                        <a:rPr lang="en-US" sz="1600" spc="10" dirty="0">
                          <a:effectLst/>
                        </a:rPr>
                        <a:t> </a:t>
                      </a:r>
                      <a:r>
                        <a:rPr lang="en-US" sz="1600" spc="-5" dirty="0">
                          <a:effectLst/>
                        </a:rPr>
                        <a:t>and</a:t>
                      </a:r>
                      <a:endParaRPr lang="en-US" sz="1600" dirty="0">
                        <a:effectLst/>
                      </a:endParaRPr>
                    </a:p>
                    <a:p>
                      <a:pPr marR="21590">
                        <a:spcAft>
                          <a:spcPts val="0"/>
                        </a:spcAft>
                      </a:pPr>
                      <a:r>
                        <a:rPr lang="en-US" sz="1600" spc="5" dirty="0">
                          <a:effectLst/>
                        </a:rPr>
                        <a:t>11</a:t>
                      </a:r>
                      <a:endParaRPr lang="en-US" sz="1600" dirty="0">
                        <a:effectLst/>
                        <a:latin typeface="Times New Roman"/>
                        <a:ea typeface="Times New Roman"/>
                      </a:endParaRPr>
                    </a:p>
                  </a:txBody>
                  <a:tcPr marL="22936" marR="22936" marT="0" marB="0" anchor="ctr"/>
                </a:tc>
              </a:tr>
              <a:tr h="1310403">
                <a:tc>
                  <a:txBody>
                    <a:bodyPr/>
                    <a:lstStyle/>
                    <a:p>
                      <a:pPr marR="21590">
                        <a:spcAft>
                          <a:spcPts val="0"/>
                        </a:spcAft>
                      </a:pPr>
                      <a:r>
                        <a:rPr lang="en-US" sz="1600" spc="5">
                          <a:effectLst/>
                        </a:rPr>
                        <a:t>2</a:t>
                      </a:r>
                      <a:r>
                        <a:rPr lang="en-US" sz="1600">
                          <a:effectLst/>
                        </a:rPr>
                        <a:t>.</a:t>
                      </a:r>
                      <a:r>
                        <a:rPr lang="en-US" sz="1600" spc="5">
                          <a:effectLst/>
                        </a:rPr>
                        <a:t> </a:t>
                      </a:r>
                      <a:r>
                        <a:rPr lang="mn-MN" sz="1600" spc="5">
                          <a:effectLst/>
                        </a:rPr>
                        <a:t>Оюуны нөөц</a:t>
                      </a:r>
                      <a:endParaRPr lang="en-US" sz="1600">
                        <a:effectLst/>
                        <a:latin typeface="Times New Roman"/>
                        <a:ea typeface="Times New Roman"/>
                      </a:endParaRPr>
                    </a:p>
                  </a:txBody>
                  <a:tcPr marL="22936" marR="22936" marT="0" marB="0" anchor="ctr"/>
                </a:tc>
                <a:tc>
                  <a:txBody>
                    <a:bodyPr/>
                    <a:lstStyle/>
                    <a:p>
                      <a:pPr marR="21590">
                        <a:spcAft>
                          <a:spcPts val="0"/>
                        </a:spcAft>
                      </a:pPr>
                      <a:r>
                        <a:rPr lang="en-US" sz="1600" spc="-5" dirty="0">
                          <a:effectLst/>
                        </a:rPr>
                        <a:t>(</a:t>
                      </a:r>
                      <a:r>
                        <a:rPr lang="en-US" sz="1600" spc="5" dirty="0">
                          <a:effectLst/>
                        </a:rPr>
                        <a:t>2.1</a:t>
                      </a:r>
                      <a:r>
                        <a:rPr lang="en-US" sz="1600" dirty="0">
                          <a:effectLst/>
                        </a:rPr>
                        <a:t>) </a:t>
                      </a:r>
                      <a:r>
                        <a:rPr lang="en-US" sz="1600" spc="160" dirty="0">
                          <a:effectLst/>
                        </a:rPr>
                        <a:t> </a:t>
                      </a:r>
                      <a:r>
                        <a:rPr lang="mn-MN" sz="1600" spc="160" dirty="0">
                          <a:effectLst/>
                        </a:rPr>
                        <a:t>МООС-д ашиглах</a:t>
                      </a:r>
                      <a:endParaRPr lang="en-US" sz="1600" dirty="0">
                        <a:effectLst/>
                      </a:endParaRPr>
                    </a:p>
                    <a:p>
                      <a:pPr marR="21590">
                        <a:spcAft>
                          <a:spcPts val="0"/>
                        </a:spcAft>
                      </a:pPr>
                      <a:r>
                        <a:rPr lang="en-US" sz="1600" spc="-5" dirty="0">
                          <a:effectLst/>
                        </a:rPr>
                        <a:t>(</a:t>
                      </a:r>
                      <a:r>
                        <a:rPr lang="mn-MN" sz="1600" spc="5" dirty="0">
                          <a:effectLst/>
                        </a:rPr>
                        <a:t>сургалтын материал</a:t>
                      </a:r>
                      <a:r>
                        <a:rPr lang="en-US" sz="1600" dirty="0">
                          <a:effectLst/>
                        </a:rPr>
                        <a:t>,</a:t>
                      </a:r>
                      <a:r>
                        <a:rPr lang="mn-MN" sz="1600" dirty="0">
                          <a:effectLst/>
                        </a:rPr>
                        <a:t>нээлттэй боловсролын нөөц </a:t>
                      </a:r>
                      <a:r>
                        <a:rPr lang="mn-MN" sz="1600" spc="165" dirty="0">
                          <a:effectLst/>
                        </a:rPr>
                        <a:t> </a:t>
                      </a:r>
                      <a:r>
                        <a:rPr lang="en-US" sz="1600" spc="-5" dirty="0">
                          <a:effectLst/>
                        </a:rPr>
                        <a:t>O</a:t>
                      </a:r>
                      <a:r>
                        <a:rPr lang="en-US" sz="1600" dirty="0">
                          <a:effectLst/>
                        </a:rPr>
                        <a:t>ER,</a:t>
                      </a:r>
                      <a:r>
                        <a:rPr lang="mn-MN" sz="1600" dirty="0">
                          <a:effectLst/>
                        </a:rPr>
                        <a:t>зураг, видео...</a:t>
                      </a:r>
                      <a:r>
                        <a:rPr lang="en-US" sz="1600" dirty="0">
                          <a:effectLst/>
                        </a:rPr>
                        <a:t>) </a:t>
                      </a:r>
                      <a:r>
                        <a:rPr lang="mn-MN" sz="1600" dirty="0">
                          <a:effectLst/>
                        </a:rPr>
                        <a:t>бэлэн ямар материалууд байгаа вэ</a:t>
                      </a:r>
                      <a:r>
                        <a:rPr lang="en-US" sz="1600" spc="-5" dirty="0">
                          <a:effectLst/>
                        </a:rPr>
                        <a:t>?</a:t>
                      </a:r>
                      <a:endParaRPr lang="en-US" sz="1600" dirty="0">
                        <a:effectLst/>
                      </a:endParaRPr>
                    </a:p>
                    <a:p>
                      <a:pPr marR="21590">
                        <a:spcAft>
                          <a:spcPts val="0"/>
                        </a:spcAft>
                      </a:pPr>
                      <a:r>
                        <a:rPr lang="en-US" sz="1600" spc="-5" dirty="0">
                          <a:effectLst/>
                        </a:rPr>
                        <a:t>(</a:t>
                      </a:r>
                      <a:r>
                        <a:rPr lang="en-US" sz="1600" spc="5" dirty="0">
                          <a:effectLst/>
                        </a:rPr>
                        <a:t>2.2</a:t>
                      </a:r>
                      <a:r>
                        <a:rPr lang="en-US" sz="1600" dirty="0">
                          <a:effectLst/>
                        </a:rPr>
                        <a:t>) </a:t>
                      </a:r>
                      <a:r>
                        <a:rPr lang="en-US" sz="1600" spc="160" dirty="0">
                          <a:effectLst/>
                        </a:rPr>
                        <a:t> </a:t>
                      </a:r>
                      <a:r>
                        <a:rPr lang="mn-MN" sz="1600" spc="160" dirty="0">
                          <a:effectLst/>
                        </a:rPr>
                        <a:t>Цаашид нэмэлт материал худалдан авах боломж байгаа юу</a:t>
                      </a:r>
                      <a:r>
                        <a:rPr lang="en-US" sz="1600" dirty="0">
                          <a:effectLst/>
                        </a:rPr>
                        <a:t>?</a:t>
                      </a:r>
                      <a:endParaRPr lang="en-US" sz="1600" dirty="0">
                        <a:effectLst/>
                        <a:latin typeface="Times New Roman"/>
                        <a:ea typeface="Times New Roman"/>
                      </a:endParaRPr>
                    </a:p>
                  </a:txBody>
                  <a:tcPr marL="22936" marR="22936" marT="0" marB="0" anchor="ctr"/>
                </a:tc>
                <a:tc>
                  <a:txBody>
                    <a:bodyPr/>
                    <a:lstStyle/>
                    <a:p>
                      <a:pPr marR="21590">
                        <a:spcAft>
                          <a:spcPts val="0"/>
                        </a:spcAft>
                      </a:pPr>
                      <a:r>
                        <a:rPr lang="en-US" sz="1600" spc="5" dirty="0">
                          <a:effectLst/>
                        </a:rPr>
                        <a:t>5</a:t>
                      </a:r>
                      <a:r>
                        <a:rPr lang="en-US" sz="1600" dirty="0">
                          <a:effectLst/>
                        </a:rPr>
                        <a:t>,</a:t>
                      </a:r>
                      <a:r>
                        <a:rPr lang="en-US" sz="1600" spc="-5" dirty="0">
                          <a:effectLst/>
                        </a:rPr>
                        <a:t> </a:t>
                      </a:r>
                      <a:r>
                        <a:rPr lang="en-US" sz="1600" dirty="0">
                          <a:effectLst/>
                        </a:rPr>
                        <a:t>6</a:t>
                      </a:r>
                      <a:r>
                        <a:rPr lang="en-US" sz="1600" spc="-5" dirty="0">
                          <a:effectLst/>
                        </a:rPr>
                        <a:t> </a:t>
                      </a:r>
                      <a:r>
                        <a:rPr lang="en-US" sz="1600" spc="5" dirty="0">
                          <a:effectLst/>
                        </a:rPr>
                        <a:t>a</a:t>
                      </a:r>
                      <a:r>
                        <a:rPr lang="en-US" sz="1600" spc="-5" dirty="0">
                          <a:effectLst/>
                        </a:rPr>
                        <a:t>n</a:t>
                      </a:r>
                      <a:r>
                        <a:rPr lang="en-US" sz="1600" dirty="0">
                          <a:effectLst/>
                        </a:rPr>
                        <a:t>d</a:t>
                      </a:r>
                      <a:r>
                        <a:rPr lang="en-US" sz="1600" spc="-5" dirty="0">
                          <a:effectLst/>
                        </a:rPr>
                        <a:t> </a:t>
                      </a:r>
                      <a:r>
                        <a:rPr lang="en-US" sz="1600" dirty="0">
                          <a:effectLst/>
                        </a:rPr>
                        <a:t>9</a:t>
                      </a:r>
                      <a:endParaRPr lang="en-US" sz="1600" dirty="0">
                        <a:effectLst/>
                        <a:latin typeface="Times New Roman"/>
                        <a:ea typeface="Times New Roman"/>
                      </a:endParaRPr>
                    </a:p>
                  </a:txBody>
                  <a:tcPr marL="22936" marR="22936" marT="0" marB="0" anchor="ctr"/>
                </a:tc>
              </a:tr>
              <a:tr h="1572484">
                <a:tc>
                  <a:txBody>
                    <a:bodyPr/>
                    <a:lstStyle/>
                    <a:p>
                      <a:pPr marR="21590">
                        <a:spcAft>
                          <a:spcPts val="0"/>
                        </a:spcAft>
                      </a:pPr>
                      <a:r>
                        <a:rPr lang="en-US" sz="1600" spc="5">
                          <a:effectLst/>
                        </a:rPr>
                        <a:t>3</a:t>
                      </a:r>
                      <a:r>
                        <a:rPr lang="en-US" sz="1600">
                          <a:effectLst/>
                        </a:rPr>
                        <a:t>.</a:t>
                      </a:r>
                      <a:r>
                        <a:rPr lang="en-US" sz="1600" spc="-5">
                          <a:effectLst/>
                        </a:rPr>
                        <a:t> </a:t>
                      </a:r>
                      <a:r>
                        <a:rPr lang="mn-MN" sz="1600" spc="5">
                          <a:effectLst/>
                        </a:rPr>
                        <a:t>Тоног төхөөрөмж</a:t>
                      </a:r>
                      <a:endParaRPr lang="en-US" sz="1600">
                        <a:effectLst/>
                        <a:latin typeface="Times New Roman"/>
                        <a:ea typeface="Times New Roman"/>
                      </a:endParaRPr>
                    </a:p>
                  </a:txBody>
                  <a:tcPr marL="22936" marR="22936" marT="0" marB="0" anchor="ctr"/>
                </a:tc>
                <a:tc>
                  <a:txBody>
                    <a:bodyPr/>
                    <a:lstStyle/>
                    <a:p>
                      <a:pPr marR="21590">
                        <a:spcAft>
                          <a:spcPts val="0"/>
                        </a:spcAft>
                      </a:pPr>
                      <a:r>
                        <a:rPr lang="en-US" sz="1600" spc="-5" dirty="0">
                          <a:effectLst/>
                        </a:rPr>
                        <a:t>(</a:t>
                      </a:r>
                      <a:r>
                        <a:rPr lang="en-US" sz="1600" spc="5" dirty="0">
                          <a:effectLst/>
                        </a:rPr>
                        <a:t>3.1</a:t>
                      </a:r>
                      <a:r>
                        <a:rPr lang="en-US" sz="1600" dirty="0">
                          <a:effectLst/>
                        </a:rPr>
                        <a:t>)</a:t>
                      </a:r>
                      <a:r>
                        <a:rPr lang="mn-MN" sz="1600" dirty="0">
                          <a:effectLst/>
                        </a:rPr>
                        <a:t>Агуулгыг бэлдэхэд зориулсан ямар ямар төхөөрөмжүүд бэлэн байгаа вэ?</a:t>
                      </a:r>
                      <a:r>
                        <a:rPr lang="mn-MN" sz="1600" spc="65" dirty="0">
                          <a:effectLst/>
                        </a:rPr>
                        <a:t> </a:t>
                      </a:r>
                      <a:r>
                        <a:rPr lang="en-US" sz="1600" spc="-5" dirty="0">
                          <a:effectLst/>
                        </a:rPr>
                        <a:t>(</a:t>
                      </a:r>
                      <a:r>
                        <a:rPr lang="mn-MN" sz="1600" dirty="0">
                          <a:effectLst/>
                        </a:rPr>
                        <a:t>бичлэгийн студи</a:t>
                      </a:r>
                      <a:r>
                        <a:rPr lang="en-US" sz="1600" dirty="0">
                          <a:effectLst/>
                        </a:rPr>
                        <a:t>,</a:t>
                      </a:r>
                      <a:r>
                        <a:rPr lang="mn-MN" sz="1600" dirty="0">
                          <a:effectLst/>
                        </a:rPr>
                        <a:t> камер</a:t>
                      </a:r>
                      <a:r>
                        <a:rPr lang="en-US" sz="1600" spc="-10" dirty="0">
                          <a:effectLst/>
                        </a:rPr>
                        <a:t>.</a:t>
                      </a:r>
                      <a:r>
                        <a:rPr lang="en-US" sz="1600" spc="5" dirty="0">
                          <a:effectLst/>
                        </a:rPr>
                        <a:t>..</a:t>
                      </a:r>
                      <a:r>
                        <a:rPr lang="en-US" sz="1600" dirty="0">
                          <a:effectLst/>
                        </a:rPr>
                        <a:t>)</a:t>
                      </a:r>
                    </a:p>
                    <a:p>
                      <a:pPr marR="21590">
                        <a:spcAft>
                          <a:spcPts val="0"/>
                        </a:spcAft>
                      </a:pPr>
                      <a:r>
                        <a:rPr lang="en-US" sz="1600" dirty="0">
                          <a:effectLst/>
                        </a:rPr>
                        <a:t>(</a:t>
                      </a:r>
                      <a:r>
                        <a:rPr lang="en-US" sz="1600" spc="5" dirty="0">
                          <a:effectLst/>
                        </a:rPr>
                        <a:t>3</a:t>
                      </a:r>
                      <a:r>
                        <a:rPr lang="en-US" sz="1600" dirty="0">
                          <a:effectLst/>
                        </a:rPr>
                        <a:t>.</a:t>
                      </a:r>
                      <a:r>
                        <a:rPr lang="en-US" sz="1600" spc="5" dirty="0">
                          <a:effectLst/>
                        </a:rPr>
                        <a:t>2</a:t>
                      </a:r>
                      <a:r>
                        <a:rPr lang="en-US" sz="1600" dirty="0">
                          <a:effectLst/>
                        </a:rPr>
                        <a:t>)</a:t>
                      </a:r>
                      <a:r>
                        <a:rPr lang="mn-MN" sz="1600" dirty="0">
                          <a:effectLst/>
                        </a:rPr>
                        <a:t> Агуулгыг бэлдэхэд зориулсан ямар ямар програм хангамжууд бэлэн байгаа вэ?</a:t>
                      </a:r>
                      <a:r>
                        <a:rPr lang="mn-MN" sz="1600" spc="135" dirty="0">
                          <a:effectLst/>
                        </a:rPr>
                        <a:t> </a:t>
                      </a:r>
                      <a:r>
                        <a:rPr lang="en-US" sz="1600" spc="-15" dirty="0">
                          <a:effectLst/>
                        </a:rPr>
                        <a:t>(</a:t>
                      </a:r>
                      <a:r>
                        <a:rPr lang="mn-MN" sz="1600" spc="-15" dirty="0">
                          <a:effectLst/>
                        </a:rPr>
                        <a:t> видео засварлах, бичих программуудын лиценз</a:t>
                      </a:r>
                      <a:r>
                        <a:rPr lang="en-US" sz="1600" spc="5" dirty="0">
                          <a:effectLst/>
                        </a:rPr>
                        <a:t>...</a:t>
                      </a:r>
                      <a:r>
                        <a:rPr lang="en-US" sz="1600" dirty="0">
                          <a:effectLst/>
                        </a:rPr>
                        <a:t>)</a:t>
                      </a:r>
                      <a:r>
                        <a:rPr lang="en-US" sz="1600" spc="-10" dirty="0">
                          <a:effectLst/>
                        </a:rPr>
                        <a:t> </a:t>
                      </a:r>
                      <a:endParaRPr lang="en-US" sz="1600" dirty="0">
                        <a:effectLst/>
                      </a:endParaRPr>
                    </a:p>
                    <a:p>
                      <a:pPr marR="21590">
                        <a:spcAft>
                          <a:spcPts val="0"/>
                        </a:spcAft>
                      </a:pPr>
                      <a:r>
                        <a:rPr lang="en-US" sz="1600" spc="-5" dirty="0">
                          <a:effectLst/>
                        </a:rPr>
                        <a:t>(</a:t>
                      </a:r>
                      <a:r>
                        <a:rPr lang="en-US" sz="1600" spc="5" dirty="0">
                          <a:effectLst/>
                        </a:rPr>
                        <a:t>3.3</a:t>
                      </a:r>
                      <a:r>
                        <a:rPr lang="en-US" sz="1600" dirty="0">
                          <a:effectLst/>
                        </a:rPr>
                        <a:t>) </a:t>
                      </a:r>
                      <a:r>
                        <a:rPr lang="mn-MN" sz="1600" dirty="0">
                          <a:effectLst/>
                        </a:rPr>
                        <a:t>Цаашид нэмэлт төхөөрөмж болон программ хангамж худалдан авах боломж байгаа эсэх</a:t>
                      </a:r>
                      <a:r>
                        <a:rPr lang="en-US" sz="1600" dirty="0">
                          <a:effectLst/>
                        </a:rPr>
                        <a:t>?</a:t>
                      </a:r>
                      <a:endParaRPr lang="en-US" sz="1600" dirty="0">
                        <a:effectLst/>
                        <a:latin typeface="Times New Roman"/>
                        <a:ea typeface="Times New Roman"/>
                      </a:endParaRPr>
                    </a:p>
                  </a:txBody>
                  <a:tcPr marL="22936" marR="22936" marT="0" marB="0" anchor="ctr"/>
                </a:tc>
                <a:tc>
                  <a:txBody>
                    <a:bodyPr/>
                    <a:lstStyle/>
                    <a:p>
                      <a:pPr marR="21590">
                        <a:spcAft>
                          <a:spcPts val="0"/>
                        </a:spcAft>
                      </a:pPr>
                      <a:r>
                        <a:rPr lang="en-US" sz="1600" dirty="0">
                          <a:effectLst/>
                        </a:rPr>
                        <a:t>9</a:t>
                      </a:r>
                      <a:endParaRPr lang="en-US" sz="1600" dirty="0">
                        <a:effectLst/>
                        <a:latin typeface="Times New Roman"/>
                        <a:ea typeface="Times New Roman"/>
                      </a:endParaRPr>
                    </a:p>
                  </a:txBody>
                  <a:tcPr marL="22936" marR="22936" marT="0" marB="0" anchor="ctr"/>
                </a:tc>
              </a:tr>
              <a:tr h="1572484">
                <a:tc>
                  <a:txBody>
                    <a:bodyPr/>
                    <a:lstStyle/>
                    <a:p>
                      <a:pPr marR="21590">
                        <a:spcAft>
                          <a:spcPts val="0"/>
                        </a:spcAft>
                      </a:pPr>
                      <a:r>
                        <a:rPr lang="en-US" sz="1600" spc="5">
                          <a:effectLst/>
                        </a:rPr>
                        <a:t>4</a:t>
                      </a:r>
                      <a:r>
                        <a:rPr lang="en-US" sz="1600">
                          <a:effectLst/>
                        </a:rPr>
                        <a:t>.</a:t>
                      </a:r>
                      <a:r>
                        <a:rPr lang="en-US" sz="1600" spc="-5">
                          <a:effectLst/>
                        </a:rPr>
                        <a:t> </a:t>
                      </a:r>
                      <a:r>
                        <a:rPr lang="mn-MN" sz="1600">
                          <a:effectLst/>
                        </a:rPr>
                        <a:t>Платформ</a:t>
                      </a:r>
                      <a:endParaRPr lang="en-US" sz="1600">
                        <a:effectLst/>
                        <a:latin typeface="Times New Roman"/>
                        <a:ea typeface="Times New Roman"/>
                      </a:endParaRPr>
                    </a:p>
                  </a:txBody>
                  <a:tcPr marL="22936" marR="22936" marT="0" marB="0" anchor="ctr"/>
                </a:tc>
                <a:tc>
                  <a:txBody>
                    <a:bodyPr/>
                    <a:lstStyle/>
                    <a:p>
                      <a:pPr marR="21590">
                        <a:spcAft>
                          <a:spcPts val="0"/>
                        </a:spcAft>
                      </a:pPr>
                      <a:r>
                        <a:rPr lang="en-US" sz="1600" spc="-5" dirty="0">
                          <a:effectLst/>
                        </a:rPr>
                        <a:t>(</a:t>
                      </a:r>
                      <a:r>
                        <a:rPr lang="en-US" sz="1600" spc="5" dirty="0">
                          <a:effectLst/>
                        </a:rPr>
                        <a:t>4.1</a:t>
                      </a:r>
                      <a:r>
                        <a:rPr lang="en-US" sz="1600" dirty="0">
                          <a:effectLst/>
                        </a:rPr>
                        <a:t>)  </a:t>
                      </a:r>
                      <a:r>
                        <a:rPr lang="en-US" sz="1600" spc="55" dirty="0">
                          <a:effectLst/>
                        </a:rPr>
                        <a:t> </a:t>
                      </a:r>
                      <a:r>
                        <a:rPr lang="mn-MN" sz="1600" spc="55" dirty="0">
                          <a:effectLst/>
                        </a:rPr>
                        <a:t>Сургалтын агуулгын  ямар төрлийн форматыг таны ашиглах гэж буй платформ дэмждэг вэ</a:t>
                      </a:r>
                      <a:r>
                        <a:rPr lang="en-US" sz="1600" spc="-5" dirty="0">
                          <a:effectLst/>
                        </a:rPr>
                        <a:t>(m</a:t>
                      </a:r>
                      <a:r>
                        <a:rPr lang="en-US" sz="1600" spc="5" dirty="0">
                          <a:effectLst/>
                        </a:rPr>
                        <a:t>ul</a:t>
                      </a:r>
                      <a:r>
                        <a:rPr lang="en-US" sz="1600" spc="-5" dirty="0">
                          <a:effectLst/>
                        </a:rPr>
                        <a:t>t</a:t>
                      </a:r>
                      <a:r>
                        <a:rPr lang="en-US" sz="1600" spc="5" dirty="0">
                          <a:effectLst/>
                        </a:rPr>
                        <a:t>i</a:t>
                      </a:r>
                      <a:r>
                        <a:rPr lang="en-US" sz="1600" spc="-5" dirty="0">
                          <a:effectLst/>
                        </a:rPr>
                        <a:t>m</a:t>
                      </a:r>
                      <a:r>
                        <a:rPr lang="en-US" sz="1600" spc="-10" dirty="0">
                          <a:effectLst/>
                        </a:rPr>
                        <a:t>e</a:t>
                      </a:r>
                      <a:r>
                        <a:rPr lang="en-US" sz="1600" spc="5" dirty="0">
                          <a:effectLst/>
                        </a:rPr>
                        <a:t>d</a:t>
                      </a:r>
                      <a:r>
                        <a:rPr lang="en-US" sz="1600" spc="-5" dirty="0">
                          <a:effectLst/>
                        </a:rPr>
                        <a:t>i</a:t>
                      </a:r>
                      <a:r>
                        <a:rPr lang="en-US" sz="1600" spc="5" dirty="0">
                          <a:effectLst/>
                        </a:rPr>
                        <a:t>a</a:t>
                      </a:r>
                      <a:r>
                        <a:rPr lang="en-US" sz="1600" dirty="0">
                          <a:effectLst/>
                        </a:rPr>
                        <a:t>,</a:t>
                      </a:r>
                      <a:r>
                        <a:rPr lang="en-US" sz="1600" spc="-5" dirty="0">
                          <a:effectLst/>
                        </a:rPr>
                        <a:t> </a:t>
                      </a:r>
                      <a:r>
                        <a:rPr lang="en-US" sz="1600" spc="5" dirty="0">
                          <a:effectLst/>
                        </a:rPr>
                        <a:t>t</a:t>
                      </a:r>
                      <a:r>
                        <a:rPr lang="en-US" sz="1600" spc="-10" dirty="0">
                          <a:effectLst/>
                        </a:rPr>
                        <a:t>e</a:t>
                      </a:r>
                      <a:r>
                        <a:rPr lang="en-US" sz="1600" spc="5" dirty="0">
                          <a:effectLst/>
                        </a:rPr>
                        <a:t>x</a:t>
                      </a:r>
                      <a:r>
                        <a:rPr lang="en-US" sz="1600" spc="-5" dirty="0">
                          <a:effectLst/>
                        </a:rPr>
                        <a:t>t</a:t>
                      </a:r>
                      <a:r>
                        <a:rPr lang="en-US" sz="1600" spc="5" dirty="0">
                          <a:effectLst/>
                        </a:rPr>
                        <a:t>…</a:t>
                      </a:r>
                      <a:r>
                        <a:rPr lang="en-US" sz="1600" dirty="0">
                          <a:effectLst/>
                        </a:rPr>
                        <a:t>)</a:t>
                      </a:r>
                    </a:p>
                    <a:p>
                      <a:pPr marR="21590">
                        <a:spcAft>
                          <a:spcPts val="0"/>
                        </a:spcAft>
                      </a:pPr>
                      <a:r>
                        <a:rPr lang="en-US" sz="1600" spc="-5" dirty="0">
                          <a:effectLst/>
                        </a:rPr>
                        <a:t>(</a:t>
                      </a:r>
                      <a:r>
                        <a:rPr lang="en-US" sz="1600" spc="5" dirty="0">
                          <a:effectLst/>
                        </a:rPr>
                        <a:t>4.2</a:t>
                      </a:r>
                      <a:r>
                        <a:rPr lang="en-US" sz="1600" dirty="0">
                          <a:effectLst/>
                        </a:rPr>
                        <a:t>)</a:t>
                      </a:r>
                      <a:r>
                        <a:rPr lang="mn-MN" sz="1600" dirty="0">
                          <a:effectLst/>
                        </a:rPr>
                        <a:t>Үнэлгээний даалгавартай холбоотой ямар төрлийн үйл ажиллагаануудыг таны платформ дэмждэг вэ?</a:t>
                      </a:r>
                      <a:r>
                        <a:rPr lang="mn-MN" sz="1600" spc="5" dirty="0">
                          <a:effectLst/>
                        </a:rPr>
                        <a:t> </a:t>
                      </a:r>
                      <a:r>
                        <a:rPr lang="en-US" sz="1600" spc="-5" dirty="0">
                          <a:effectLst/>
                        </a:rPr>
                        <a:t>(</a:t>
                      </a:r>
                      <a:r>
                        <a:rPr lang="mn-MN" sz="1600" spc="-5" dirty="0">
                          <a:effectLst/>
                        </a:rPr>
                        <a:t>олон сонголттой, шүүмж- үнэлгээ өгөх</a:t>
                      </a:r>
                      <a:r>
                        <a:rPr lang="en-US" sz="1600" spc="-10" dirty="0">
                          <a:effectLst/>
                        </a:rPr>
                        <a:t>.</a:t>
                      </a:r>
                      <a:r>
                        <a:rPr lang="en-US" sz="1600" spc="5" dirty="0">
                          <a:effectLst/>
                        </a:rPr>
                        <a:t>..</a:t>
                      </a:r>
                      <a:r>
                        <a:rPr lang="en-US" sz="1600" dirty="0">
                          <a:effectLst/>
                        </a:rPr>
                        <a:t>)?</a:t>
                      </a:r>
                    </a:p>
                    <a:p>
                      <a:pPr marR="21590">
                        <a:spcAft>
                          <a:spcPts val="0"/>
                        </a:spcAft>
                      </a:pPr>
                      <a:r>
                        <a:rPr lang="en-US" sz="1600" spc="-5" dirty="0">
                          <a:effectLst/>
                        </a:rPr>
                        <a:t>(</a:t>
                      </a:r>
                      <a:r>
                        <a:rPr lang="en-US" sz="1600" spc="5" dirty="0">
                          <a:effectLst/>
                        </a:rPr>
                        <a:t>4.3</a:t>
                      </a:r>
                      <a:r>
                        <a:rPr lang="en-US" sz="1600" dirty="0">
                          <a:effectLst/>
                        </a:rPr>
                        <a:t>)</a:t>
                      </a:r>
                      <a:r>
                        <a:rPr lang="mn-MN" sz="1600" dirty="0">
                          <a:effectLst/>
                        </a:rPr>
                        <a:t>Платформд чинь ямар нэгэн сошиал хэрэгсэл байдаг уу?</a:t>
                      </a:r>
                      <a:endParaRPr lang="en-US" sz="1600" dirty="0">
                        <a:effectLst/>
                        <a:latin typeface="Times New Roman"/>
                        <a:ea typeface="Times New Roman"/>
                      </a:endParaRPr>
                    </a:p>
                  </a:txBody>
                  <a:tcPr marL="22936" marR="22936" marT="0" marB="0" anchor="ctr"/>
                </a:tc>
                <a:tc>
                  <a:txBody>
                    <a:bodyPr/>
                    <a:lstStyle/>
                    <a:p>
                      <a:pPr marR="21590">
                        <a:spcAft>
                          <a:spcPts val="0"/>
                        </a:spcAft>
                      </a:pPr>
                      <a:r>
                        <a:rPr lang="en-US" sz="1600" dirty="0">
                          <a:effectLst/>
                        </a:rPr>
                        <a:t>7</a:t>
                      </a:r>
                    </a:p>
                    <a:p>
                      <a:pPr marR="21590">
                        <a:spcAft>
                          <a:spcPts val="0"/>
                        </a:spcAft>
                      </a:pPr>
                      <a:r>
                        <a:rPr lang="en-US" sz="1600" dirty="0">
                          <a:effectLst/>
                        </a:rPr>
                        <a:t> </a:t>
                      </a:r>
                    </a:p>
                    <a:p>
                      <a:pPr marR="21590">
                        <a:spcAft>
                          <a:spcPts val="0"/>
                        </a:spcAft>
                      </a:pPr>
                      <a:r>
                        <a:rPr lang="en-US" sz="1600" spc="-5" dirty="0">
                          <a:effectLst/>
                        </a:rPr>
                        <a:t>St</a:t>
                      </a:r>
                      <a:r>
                        <a:rPr lang="en-US" sz="1600" spc="5" dirty="0">
                          <a:effectLst/>
                        </a:rPr>
                        <a:t>ro</a:t>
                      </a:r>
                      <a:r>
                        <a:rPr lang="en-US" sz="1600" spc="-5" dirty="0">
                          <a:effectLst/>
                        </a:rPr>
                        <a:t>ngl</a:t>
                      </a:r>
                      <a:r>
                        <a:rPr lang="en-US" sz="1600" dirty="0">
                          <a:effectLst/>
                        </a:rPr>
                        <a:t>y </a:t>
                      </a:r>
                      <a:r>
                        <a:rPr lang="en-US" sz="1600" spc="5" dirty="0">
                          <a:effectLst/>
                        </a:rPr>
                        <a:t>co</a:t>
                      </a:r>
                      <a:r>
                        <a:rPr lang="en-US" sz="1600" spc="-5" dirty="0">
                          <a:effectLst/>
                        </a:rPr>
                        <a:t>n</a:t>
                      </a:r>
                      <a:r>
                        <a:rPr lang="en-US" sz="1600" dirty="0">
                          <a:effectLst/>
                        </a:rPr>
                        <a:t>s</a:t>
                      </a:r>
                      <a:r>
                        <a:rPr lang="en-US" sz="1600" spc="-5" dirty="0">
                          <a:effectLst/>
                        </a:rPr>
                        <a:t>t</a:t>
                      </a:r>
                      <a:r>
                        <a:rPr lang="en-US" sz="1600" spc="-10" dirty="0">
                          <a:effectLst/>
                        </a:rPr>
                        <a:t>r</a:t>
                      </a:r>
                      <a:r>
                        <a:rPr lang="en-US" sz="1600" spc="5" dirty="0">
                          <a:effectLst/>
                        </a:rPr>
                        <a:t>ai</a:t>
                      </a:r>
                      <a:r>
                        <a:rPr lang="en-US" sz="1600" spc="-15" dirty="0">
                          <a:effectLst/>
                        </a:rPr>
                        <a:t>n</a:t>
                      </a:r>
                      <a:r>
                        <a:rPr lang="en-US" sz="1600" spc="5" dirty="0">
                          <a:effectLst/>
                        </a:rPr>
                        <a:t>e</a:t>
                      </a:r>
                      <a:r>
                        <a:rPr lang="en-US" sz="1600" spc="-5" dirty="0">
                          <a:effectLst/>
                        </a:rPr>
                        <a:t>d</a:t>
                      </a:r>
                      <a:r>
                        <a:rPr lang="en-US" sz="1600" dirty="0">
                          <a:effectLst/>
                        </a:rPr>
                        <a:t>:</a:t>
                      </a:r>
                    </a:p>
                    <a:p>
                      <a:pPr marR="21590">
                        <a:spcAft>
                          <a:spcPts val="0"/>
                        </a:spcAft>
                      </a:pPr>
                      <a:r>
                        <a:rPr lang="en-US" sz="1600" spc="5" dirty="0">
                          <a:effectLst/>
                        </a:rPr>
                        <a:t>9</a:t>
                      </a:r>
                      <a:r>
                        <a:rPr lang="en-US" sz="1600" dirty="0">
                          <a:effectLst/>
                        </a:rPr>
                        <a:t>,</a:t>
                      </a:r>
                      <a:r>
                        <a:rPr lang="en-US" sz="1600" spc="-5" dirty="0">
                          <a:effectLst/>
                        </a:rPr>
                        <a:t> 1</a:t>
                      </a:r>
                      <a:r>
                        <a:rPr lang="en-US" sz="1600" dirty="0">
                          <a:effectLst/>
                        </a:rPr>
                        <a:t>0</a:t>
                      </a:r>
                      <a:r>
                        <a:rPr lang="en-US" sz="1600" spc="10" dirty="0">
                          <a:effectLst/>
                        </a:rPr>
                        <a:t> </a:t>
                      </a:r>
                      <a:r>
                        <a:rPr lang="en-US" sz="1600" spc="-10" dirty="0">
                          <a:effectLst/>
                        </a:rPr>
                        <a:t>a</a:t>
                      </a:r>
                      <a:r>
                        <a:rPr lang="en-US" sz="1600" spc="-5" dirty="0">
                          <a:effectLst/>
                        </a:rPr>
                        <a:t>n</a:t>
                      </a:r>
                      <a:r>
                        <a:rPr lang="en-US" sz="1600" dirty="0">
                          <a:effectLst/>
                        </a:rPr>
                        <a:t>d</a:t>
                      </a:r>
                      <a:r>
                        <a:rPr lang="en-US" sz="1600" spc="-5" dirty="0">
                          <a:effectLst/>
                        </a:rPr>
                        <a:t> </a:t>
                      </a:r>
                      <a:r>
                        <a:rPr lang="en-US" sz="1600" spc="5" dirty="0">
                          <a:effectLst/>
                        </a:rPr>
                        <a:t>11</a:t>
                      </a:r>
                      <a:endParaRPr lang="en-US" sz="1600" dirty="0">
                        <a:effectLst/>
                        <a:latin typeface="Times New Roman"/>
                        <a:ea typeface="Times New Roman"/>
                      </a:endParaRPr>
                    </a:p>
                  </a:txBody>
                  <a:tcPr marL="22936" marR="22936" marT="0" marB="0" anchor="ctr"/>
                </a:tc>
              </a:tr>
            </a:tbl>
          </a:graphicData>
        </a:graphic>
      </p:graphicFrame>
    </p:spTree>
    <p:extLst>
      <p:ext uri="{BB962C8B-B14F-4D97-AF65-F5344CB8AC3E}">
        <p14:creationId xmlns:p14="http://schemas.microsoft.com/office/powerpoint/2010/main" val="69573791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dc37da6d8cf793ca9671c82538b8359ac8b2e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1186</Words>
  <Application>Microsoft Office PowerPoint</Application>
  <PresentationFormat>On-screen Show (4:3)</PresentationFormat>
  <Paragraphs>115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МООС-г загварчлах ерөнхий бүтцийг тодорхойлсон нь   Proposal for a Conceptual Framework for Educators to Describe and Design MOOCs </vt:lpstr>
      <vt:lpstr>Journal of Universal Computer Science</vt:lpstr>
      <vt:lpstr>PowerPoint Presentation</vt:lpstr>
      <vt:lpstr>Хураангуй</vt:lpstr>
      <vt:lpstr>PowerPoint Presentation</vt:lpstr>
      <vt:lpstr>Хураангуй</vt:lpstr>
      <vt:lpstr>Гол асуудал</vt:lpstr>
      <vt:lpstr> MOOC canvas https://docs.google.com/drawings/d/11ldMejrMj-RcP7pICYPbiHfIcY5RjKFF63gw4g-ltj8  </vt:lpstr>
      <vt:lpstr>=</vt:lpstr>
      <vt:lpstr>PowerPoint Presentation</vt:lpstr>
      <vt:lpstr>PowerPoint Presentation</vt:lpstr>
      <vt:lpstr>PowerPoint Presentation</vt:lpstr>
      <vt:lpstr>Дүгнэлт </vt:lpstr>
      <vt:lpstr>Цаашид...</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МООС-г загварчлах ерөнхий бүтцийг тодорхойлсон нь   Proposal for a Conceptual Framework for Educators to Describe and Design MOOCs </dc:title>
  <dc:creator>nisnis</dc:creator>
  <cp:lastModifiedBy>nisnis</cp:lastModifiedBy>
  <cp:revision>12</cp:revision>
  <dcterms:created xsi:type="dcterms:W3CDTF">2015-01-29T07:39:28Z</dcterms:created>
  <dcterms:modified xsi:type="dcterms:W3CDTF">2015-01-29T08:45:48Z</dcterms:modified>
</cp:coreProperties>
</file>