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88" r:id="rId1"/>
  </p:sldMasterIdLst>
  <p:notesMasterIdLst>
    <p:notesMasterId r:id="rId23"/>
  </p:notesMasterIdLst>
  <p:sldIdLst>
    <p:sldId id="256" r:id="rId2"/>
    <p:sldId id="257" r:id="rId3"/>
    <p:sldId id="277" r:id="rId4"/>
    <p:sldId id="279" r:id="rId5"/>
    <p:sldId id="285" r:id="rId6"/>
    <p:sldId id="286" r:id="rId7"/>
    <p:sldId id="265" r:id="rId8"/>
    <p:sldId id="295" r:id="rId9"/>
    <p:sldId id="289" r:id="rId10"/>
    <p:sldId id="291" r:id="rId11"/>
    <p:sldId id="294" r:id="rId12"/>
    <p:sldId id="296" r:id="rId13"/>
    <p:sldId id="297" r:id="rId14"/>
    <p:sldId id="299" r:id="rId15"/>
    <p:sldId id="300" r:id="rId16"/>
    <p:sldId id="301" r:id="rId17"/>
    <p:sldId id="302" r:id="rId18"/>
    <p:sldId id="303" r:id="rId19"/>
    <p:sldId id="274" r:id="rId20"/>
    <p:sldId id="304" r:id="rId21"/>
    <p:sldId id="276" r:id="rId22"/>
  </p:sldIdLst>
  <p:sldSz cx="9144000" cy="6858000" type="screen4x3"/>
  <p:notesSz cx="6858000" cy="9144000"/>
  <p:custDataLst>
    <p:tags r:id="rId24"/>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vertBarState="minimized" horzBarState="maximized">
    <p:restoredLeft sz="14931" autoAdjust="0"/>
    <p:restoredTop sz="94615" autoAdjust="0"/>
  </p:normalViewPr>
  <p:slideViewPr>
    <p:cSldViewPr>
      <p:cViewPr>
        <p:scale>
          <a:sx n="44" d="100"/>
          <a:sy n="44" d="100"/>
        </p:scale>
        <p:origin x="-1746" y="-504"/>
      </p:cViewPr>
      <p:guideLst>
        <p:guide orient="horz" pos="2160"/>
        <p:guide pos="2880"/>
      </p:guideLst>
    </p:cSldViewPr>
  </p:slideViewPr>
  <p:outlineViewPr>
    <p:cViewPr>
      <p:scale>
        <a:sx n="33" d="100"/>
        <a:sy n="33" d="100"/>
      </p:scale>
      <p:origin x="0" y="10752"/>
    </p:cViewPr>
  </p:outlineViewPr>
  <p:notesTextViewPr>
    <p:cViewPr>
      <p:scale>
        <a:sx n="1" d="1"/>
        <a:sy n="1" d="1"/>
      </p:scale>
      <p:origin x="0" y="0"/>
    </p:cViewPr>
  </p:notesTextViewPr>
  <p:sorterViewPr>
    <p:cViewPr>
      <p:scale>
        <a:sx n="142" d="100"/>
        <a:sy n="142" d="100"/>
      </p:scale>
      <p:origin x="0" y="62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5923B83-907B-44B1-A000-9ED4BDA59919}" type="datetimeFigureOut">
              <a:rPr lang="en-US" smtClean="0"/>
              <a:pPr/>
              <a:t>4/21/2015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36A7226-B6C8-417E-BAF8-A8901D7656EC}" type="slidenum">
              <a:rPr lang="en-US" smtClean="0"/>
              <a:pPr/>
              <a:t>‹#›</a:t>
            </a:fld>
            <a:endParaRPr lang="en-US"/>
          </a:p>
        </p:txBody>
      </p:sp>
    </p:spTree>
    <p:extLst>
      <p:ext uri="{BB962C8B-B14F-4D97-AF65-F5344CB8AC3E}">
        <p14:creationId xmlns:p14="http://schemas.microsoft.com/office/powerpoint/2010/main" val="4709085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mn-MN" dirty="0" smtClean="0"/>
              <a:t>Др З.Мөнхдалай</a:t>
            </a:r>
            <a:r>
              <a:rPr lang="mn-MN" baseline="0" dirty="0" smtClean="0"/>
              <a:t> дурдсан чиглэлээр зохих судалгааг явуулж </a:t>
            </a:r>
            <a:r>
              <a:rPr lang="mn-MN" baseline="0" smtClean="0"/>
              <a:t>санаа дэвшүүлсэн.Дедукцийн зарчмыг...</a:t>
            </a:r>
            <a:endParaRPr lang="en-US" dirty="0"/>
          </a:p>
        </p:txBody>
      </p:sp>
      <p:sp>
        <p:nvSpPr>
          <p:cNvPr id="4" name="Slide Number Placeholder 3"/>
          <p:cNvSpPr>
            <a:spLocks noGrp="1"/>
          </p:cNvSpPr>
          <p:nvPr>
            <p:ph type="sldNum" sz="quarter" idx="10"/>
          </p:nvPr>
        </p:nvSpPr>
        <p:spPr/>
        <p:txBody>
          <a:bodyPr/>
          <a:lstStyle/>
          <a:p>
            <a:fld id="{036A7226-B6C8-417E-BAF8-A8901D7656EC}" type="slidenum">
              <a:rPr lang="en-US" smtClean="0"/>
              <a:pPr/>
              <a:t>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927D1B1C-5667-4DB7-94ED-CA052FE4324E}" type="datetimeFigureOut">
              <a:rPr lang="en-US" smtClean="0"/>
              <a:pPr/>
              <a:t>4/21/2015</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A53C08E7-5F6D-4D7C-888D-771FAA29DC7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27D1B1C-5667-4DB7-94ED-CA052FE4324E}" type="datetimeFigureOut">
              <a:rPr lang="en-US" smtClean="0"/>
              <a:pPr/>
              <a:t>4/21/2015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A53C08E7-5F6D-4D7C-888D-771FAA29DC7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27D1B1C-5667-4DB7-94ED-CA052FE4324E}" type="datetimeFigureOut">
              <a:rPr lang="en-US" smtClean="0"/>
              <a:pPr/>
              <a:t>4/21/2015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A53C08E7-5F6D-4D7C-888D-771FAA29DC7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27D1B1C-5667-4DB7-94ED-CA052FE4324E}" type="datetimeFigureOut">
              <a:rPr lang="en-US" smtClean="0"/>
              <a:pPr/>
              <a:t>4/21/2015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A53C08E7-5F6D-4D7C-888D-771FAA29DC7B}"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927D1B1C-5667-4DB7-94ED-CA052FE4324E}" type="datetimeFigureOut">
              <a:rPr lang="en-US" smtClean="0"/>
              <a:pPr/>
              <a:t>4/21/2015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A53C08E7-5F6D-4D7C-888D-771FAA29DC7B}"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927D1B1C-5667-4DB7-94ED-CA052FE4324E}" type="datetimeFigureOut">
              <a:rPr lang="en-US" smtClean="0"/>
              <a:pPr/>
              <a:t>4/21/2015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A53C08E7-5F6D-4D7C-888D-771FAA29DC7B}"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927D1B1C-5667-4DB7-94ED-CA052FE4324E}" type="datetimeFigureOut">
              <a:rPr lang="en-US" smtClean="0"/>
              <a:pPr/>
              <a:t>4/21/2015</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A53C08E7-5F6D-4D7C-888D-771FAA29DC7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927D1B1C-5667-4DB7-94ED-CA052FE4324E}" type="datetimeFigureOut">
              <a:rPr lang="en-US" smtClean="0"/>
              <a:pPr/>
              <a:t>4/21/2015</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A53C08E7-5F6D-4D7C-888D-771FAA29DC7B}"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927D1B1C-5667-4DB7-94ED-CA052FE4324E}" type="datetimeFigureOut">
              <a:rPr lang="en-US" smtClean="0"/>
              <a:pPr/>
              <a:t>4/21/2015</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A53C08E7-5F6D-4D7C-888D-771FAA29DC7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927D1B1C-5667-4DB7-94ED-CA052FE4324E}" type="datetimeFigureOut">
              <a:rPr lang="en-US" smtClean="0"/>
              <a:pPr/>
              <a:t>4/21/2015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A53C08E7-5F6D-4D7C-888D-771FAA29DC7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927D1B1C-5667-4DB7-94ED-CA052FE4324E}" type="datetimeFigureOut">
              <a:rPr lang="en-US" smtClean="0"/>
              <a:pPr/>
              <a:t>4/21/2015</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A53C08E7-5F6D-4D7C-888D-771FAA29DC7B}"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extLst>
              <a:ext uri="{BEBA8EAE-BF5A-486C-A8C5-ECC9F3942E4B}">
                <a14:imgProps xmlns:a14="http://schemas.microsoft.com/office/drawing/2010/main">
                  <a14:imgLayer r:embed="rId14">
                    <a14:imgEffect>
                      <a14:artisticGlass scaling="45"/>
                    </a14:imgEffect>
                  </a14:imgLayer>
                </a14:imgProps>
              </a:ext>
            </a:extLst>
          </a:blip>
          <a:srcRect/>
          <a:tile tx="0" ty="0" sx="100000" sy="100000" flip="none" algn="tl"/>
        </a:blipFill>
        <a:effectLst/>
      </p:bgPr>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5">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927D1B1C-5667-4DB7-94ED-CA052FE4324E}" type="datetimeFigureOut">
              <a:rPr lang="en-US" smtClean="0"/>
              <a:pPr/>
              <a:t>4/21/2015</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A53C08E7-5F6D-4D7C-888D-771FAA29DC7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889" r:id="rId1"/>
    <p:sldLayoutId id="2147483890" r:id="rId2"/>
    <p:sldLayoutId id="2147483891" r:id="rId3"/>
    <p:sldLayoutId id="2147483892" r:id="rId4"/>
    <p:sldLayoutId id="2147483893" r:id="rId5"/>
    <p:sldLayoutId id="2147483894" r:id="rId6"/>
    <p:sldLayoutId id="2147483895" r:id="rId7"/>
    <p:sldLayoutId id="2147483896" r:id="rId8"/>
    <p:sldLayoutId id="2147483897" r:id="rId9"/>
    <p:sldLayoutId id="2147483898" r:id="rId10"/>
    <p:sldLayoutId id="2147483899" r:id="rId11"/>
  </p:sldLayoutIdLst>
  <p:timing>
    <p:tnLst>
      <p:par>
        <p:cTn id="1" dur="indefinite" restart="never" nodeType="tmRoot"/>
      </p:par>
    </p:tnLst>
  </p:timing>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1143000" y="762001"/>
            <a:ext cx="7117180" cy="2209800"/>
          </a:xfrm>
        </p:spPr>
        <p:txBody>
          <a:bodyPr>
            <a:normAutofit/>
          </a:bodyPr>
          <a:lstStyle/>
          <a:p>
            <a:pPr algn="ctr"/>
            <a:r>
              <a:rPr lang="en-US" sz="2800" dirty="0">
                <a:effectLst/>
                <a:latin typeface="Times New Roman" pitchFamily="18" charset="0"/>
                <a:cs typeface="Times New Roman" pitchFamily="18" charset="0"/>
              </a:rPr>
              <a:t>“</a:t>
            </a:r>
            <a:r>
              <a:rPr lang="en-US" sz="2800" dirty="0" err="1">
                <a:effectLst/>
                <a:latin typeface="Times New Roman" pitchFamily="18" charset="0"/>
                <a:cs typeface="Times New Roman" pitchFamily="18" charset="0"/>
              </a:rPr>
              <a:t>Уураг</a:t>
            </a:r>
            <a:r>
              <a:rPr lang="en-US" sz="2800" dirty="0">
                <a:effectLst/>
                <a:latin typeface="Times New Roman" pitchFamily="18" charset="0"/>
                <a:cs typeface="Times New Roman" pitchFamily="18" charset="0"/>
              </a:rPr>
              <a:t> </a:t>
            </a:r>
            <a:r>
              <a:rPr lang="mn-MN" sz="2800" dirty="0">
                <a:effectLst/>
                <a:latin typeface="Times New Roman" pitchFamily="18" charset="0"/>
                <a:cs typeface="Times New Roman" pitchFamily="18" charset="0"/>
              </a:rPr>
              <a:t>тархины тэгш бус хэмд суурилсан  сургалтын аргын нэгэн хувилбар</a:t>
            </a:r>
            <a:r>
              <a:rPr lang="en-US" sz="2800" dirty="0">
                <a:effectLst/>
                <a:latin typeface="Times New Roman" pitchFamily="18" charset="0"/>
                <a:cs typeface="Times New Roman" pitchFamily="18" charset="0"/>
              </a:rPr>
              <a:t>:</a:t>
            </a:r>
            <a:r>
              <a:rPr lang="mn-MN" sz="2800" dirty="0">
                <a:effectLst/>
                <a:latin typeface="Times New Roman" pitchFamily="18" charset="0"/>
                <a:cs typeface="Times New Roman" pitchFamily="18" charset="0"/>
              </a:rPr>
              <a:t>4алхамт загвар ба туршилтын үр дүн</a:t>
            </a:r>
            <a:r>
              <a:rPr lang="en-US" sz="2800" dirty="0">
                <a:effectLst/>
                <a:latin typeface="Times New Roman" pitchFamily="18" charset="0"/>
                <a:cs typeface="Times New Roman" pitchFamily="18" charset="0"/>
              </a:rPr>
              <a:t>”</a:t>
            </a:r>
            <a:br>
              <a:rPr lang="en-US" sz="2800" dirty="0">
                <a:effectLst/>
                <a:latin typeface="Times New Roman" pitchFamily="18" charset="0"/>
                <a:cs typeface="Times New Roman" pitchFamily="18" charset="0"/>
              </a:rPr>
            </a:br>
            <a:endParaRPr lang="en-US" sz="2800" dirty="0">
              <a:latin typeface="Times New Roman" pitchFamily="18" charset="0"/>
              <a:cs typeface="Times New Roman" pitchFamily="18" charset="0"/>
            </a:endParaRPr>
          </a:p>
        </p:txBody>
      </p:sp>
      <p:sp>
        <p:nvSpPr>
          <p:cNvPr id="7" name="Subtitle 6"/>
          <p:cNvSpPr>
            <a:spLocks noGrp="1"/>
          </p:cNvSpPr>
          <p:nvPr>
            <p:ph type="subTitle" idx="1"/>
          </p:nvPr>
        </p:nvSpPr>
        <p:spPr>
          <a:xfrm>
            <a:off x="1295400" y="4343400"/>
            <a:ext cx="6705600" cy="685800"/>
          </a:xfrm>
        </p:spPr>
        <p:txBody>
          <a:bodyPr>
            <a:normAutofit fontScale="77500" lnSpcReduction="20000"/>
          </a:bodyPr>
          <a:lstStyle/>
          <a:p>
            <a:pPr algn="ctr"/>
            <a:r>
              <a:rPr lang="mn-MN" dirty="0" smtClean="0">
                <a:solidFill>
                  <a:srgbClr val="0070C0"/>
                </a:solidFill>
                <a:latin typeface="Arial" pitchFamily="34" charset="0"/>
                <a:cs typeface="Arial" pitchFamily="34" charset="0"/>
              </a:rPr>
              <a:t>Б.Оюунчимэг МУБИС</a:t>
            </a:r>
            <a:r>
              <a:rPr lang="en-US" dirty="0" smtClean="0">
                <a:solidFill>
                  <a:srgbClr val="0070C0"/>
                </a:solidFill>
                <a:latin typeface="Arial" pitchFamily="34" charset="0"/>
                <a:cs typeface="Arial" pitchFamily="34" charset="0"/>
              </a:rPr>
              <a:t>-</a:t>
            </a:r>
            <a:r>
              <a:rPr lang="mn-MN" dirty="0" smtClean="0">
                <a:solidFill>
                  <a:srgbClr val="0070C0"/>
                </a:solidFill>
                <a:latin typeface="Arial" pitchFamily="34" charset="0"/>
                <a:cs typeface="Arial" pitchFamily="34" charset="0"/>
              </a:rPr>
              <a:t>МБУС, </a:t>
            </a:r>
          </a:p>
          <a:p>
            <a:pPr algn="ctr"/>
            <a:r>
              <a:rPr lang="mn-MN" dirty="0" smtClean="0">
                <a:solidFill>
                  <a:srgbClr val="0070C0"/>
                </a:solidFill>
                <a:latin typeface="Arial" pitchFamily="34" charset="0"/>
                <a:cs typeface="Arial" pitchFamily="34" charset="0"/>
              </a:rPr>
              <a:t>Биологийн тэнхмийн багш, АУ</a:t>
            </a:r>
            <a:r>
              <a:rPr lang="en-US" dirty="0" smtClean="0">
                <a:solidFill>
                  <a:srgbClr val="0070C0"/>
                </a:solidFill>
                <a:latin typeface="Arial" pitchFamily="34" charset="0"/>
                <a:cs typeface="Arial" pitchFamily="34" charset="0"/>
              </a:rPr>
              <a:t>-</a:t>
            </a:r>
            <a:r>
              <a:rPr lang="mn-MN" dirty="0" smtClean="0">
                <a:solidFill>
                  <a:srgbClr val="0070C0"/>
                </a:solidFill>
                <a:latin typeface="Arial" pitchFamily="34" charset="0"/>
                <a:cs typeface="Arial" pitchFamily="34" charset="0"/>
              </a:rPr>
              <a:t>ны магистр</a:t>
            </a:r>
            <a:endParaRPr lang="en-US" dirty="0">
              <a:solidFill>
                <a:srgbClr val="0070C0"/>
              </a:solidFill>
              <a:latin typeface="Arial" pitchFamily="34" charset="0"/>
              <a:cs typeface="Arial" pitchFamily="34" charset="0"/>
            </a:endParaRP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00400" y="2665615"/>
            <a:ext cx="2352675" cy="1600200"/>
          </a:xfrm>
          <a:prstGeom prst="rect">
            <a:avLst/>
          </a:prstGeom>
        </p:spPr>
      </p:pic>
    </p:spTree>
    <p:extLst>
      <p:ext uri="{BB962C8B-B14F-4D97-AF65-F5344CB8AC3E}">
        <p14:creationId xmlns:p14="http://schemas.microsoft.com/office/powerpoint/2010/main" val="189713558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109728" indent="0">
              <a:buNone/>
            </a:pPr>
            <a:r>
              <a:rPr lang="mn-MN" sz="3200" b="1" i="1" dirty="0" smtClean="0">
                <a:latin typeface="Times New Roman" pitchFamily="18" charset="0"/>
                <a:cs typeface="Times New Roman" pitchFamily="18" charset="0"/>
              </a:rPr>
              <a:t>Боловсролын шинэчлэл ба арга зүй дэх харьцуулсан судалгаа, загварчлал, СХУ</a:t>
            </a:r>
            <a:r>
              <a:rPr lang="en-US" sz="3200" b="1" i="1" dirty="0" smtClean="0">
                <a:latin typeface="Times New Roman" pitchFamily="18" charset="0"/>
                <a:cs typeface="Times New Roman" pitchFamily="18" charset="0"/>
              </a:rPr>
              <a:t>-</a:t>
            </a:r>
            <a:r>
              <a:rPr lang="mn-MN" sz="3200" b="1" i="1" dirty="0" smtClean="0">
                <a:latin typeface="Times New Roman" pitchFamily="18" charset="0"/>
                <a:cs typeface="Times New Roman" pitchFamily="18" charset="0"/>
              </a:rPr>
              <a:t>ны туршилтийн аргууд болон эрдэм шинжилгээний бүтээл дэх агуулга</a:t>
            </a:r>
            <a:r>
              <a:rPr lang="en-US" sz="3200" b="1" i="1" dirty="0" smtClean="0">
                <a:latin typeface="Times New Roman" pitchFamily="18" charset="0"/>
                <a:cs typeface="Times New Roman" pitchFamily="18" charset="0"/>
              </a:rPr>
              <a:t>-</a:t>
            </a:r>
            <a:r>
              <a:rPr lang="mn-MN" sz="3200" b="1" i="1" dirty="0" smtClean="0">
                <a:latin typeface="Times New Roman" pitchFamily="18" charset="0"/>
                <a:cs typeface="Times New Roman" pitchFamily="18" charset="0"/>
              </a:rPr>
              <a:t>арга зүйн дүн шинжилгээг хослуулан хэрэглэсэн</a:t>
            </a:r>
            <a:r>
              <a:rPr lang="mn-MN" i="1" dirty="0" smtClean="0">
                <a:latin typeface="Times New Roman" pitchFamily="18" charset="0"/>
                <a:cs typeface="Times New Roman" pitchFamily="18" charset="0"/>
              </a:rPr>
              <a:t>.</a:t>
            </a:r>
            <a:endParaRPr lang="en-US" i="1" dirty="0">
              <a:latin typeface="Times New Roman" pitchFamily="18" charset="0"/>
              <a:cs typeface="Times New Roman" pitchFamily="18" charset="0"/>
            </a:endParaRPr>
          </a:p>
        </p:txBody>
      </p:sp>
      <p:sp>
        <p:nvSpPr>
          <p:cNvPr id="3" name="Title 2"/>
          <p:cNvSpPr>
            <a:spLocks noGrp="1"/>
          </p:cNvSpPr>
          <p:nvPr>
            <p:ph type="title"/>
          </p:nvPr>
        </p:nvSpPr>
        <p:spPr/>
        <p:txBody>
          <a:bodyPr>
            <a:normAutofit/>
          </a:bodyPr>
          <a:lstStyle/>
          <a:p>
            <a:pPr algn="ctr"/>
            <a:r>
              <a:rPr lang="mn-MN" sz="4000" dirty="0" smtClean="0">
                <a:effectLst/>
                <a:latin typeface="Times New Roman" pitchFamily="18" charset="0"/>
                <a:cs typeface="Times New Roman" pitchFamily="18" charset="0"/>
              </a:rPr>
              <a:t>Судалгааны арга</a:t>
            </a:r>
            <a:endParaRPr lang="en-US" sz="4000" dirty="0">
              <a:effectLst/>
              <a:latin typeface="Times New Roman" pitchFamily="18" charset="0"/>
              <a:cs typeface="Times New Roman" pitchFamily="18" charset="0"/>
            </a:endParaRPr>
          </a:p>
        </p:txBody>
      </p:sp>
    </p:spTree>
    <p:extLst>
      <p:ext uri="{BB962C8B-B14F-4D97-AF65-F5344CB8AC3E}">
        <p14:creationId xmlns:p14="http://schemas.microsoft.com/office/powerpoint/2010/main" val="369415469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143000"/>
            <a:ext cx="8229600" cy="5105400"/>
          </a:xfrm>
        </p:spPr>
        <p:txBody>
          <a:bodyPr>
            <a:normAutofit fontScale="85000" lnSpcReduction="10000"/>
          </a:bodyPr>
          <a:lstStyle/>
          <a:p>
            <a:r>
              <a:rPr lang="mn-MN" b="1" i="1" dirty="0">
                <a:latin typeface="Times New Roman" pitchFamily="18" charset="0"/>
                <a:cs typeface="Times New Roman" pitchFamily="18" charset="0"/>
              </a:rPr>
              <a:t>1 алхам. Ерөнхий ойлголтыг уламжлалт аргаар тайлбарлан ярих, зэрэг энгийн аргаар өгөх.</a:t>
            </a:r>
            <a:r>
              <a:rPr lang="en-US" b="1" i="1" dirty="0">
                <a:latin typeface="Times New Roman" pitchFamily="18" charset="0"/>
                <a:cs typeface="Times New Roman" pitchFamily="18" charset="0"/>
              </a:rPr>
              <a:t>( </a:t>
            </a:r>
            <a:r>
              <a:rPr lang="mn-MN" b="1" i="1" dirty="0">
                <a:latin typeface="Times New Roman" pitchFamily="18" charset="0"/>
                <a:cs typeface="Times New Roman" pitchFamily="18" charset="0"/>
              </a:rPr>
              <a:t>Асуудал дэвшүүлж тайлбарлах г.м</a:t>
            </a:r>
            <a:r>
              <a:rPr lang="en-US" b="1" i="1" dirty="0">
                <a:latin typeface="Times New Roman" pitchFamily="18" charset="0"/>
                <a:cs typeface="Times New Roman" pitchFamily="18" charset="0"/>
              </a:rPr>
              <a:t>)(</a:t>
            </a:r>
            <a:r>
              <a:rPr lang="mn-MN" b="1" i="1" dirty="0">
                <a:latin typeface="Times New Roman" pitchFamily="18" charset="0"/>
                <a:cs typeface="Times New Roman" pitchFamily="18" charset="0"/>
              </a:rPr>
              <a:t>Комьютер ашиглан товч эх сэдэв бэлтгэх</a:t>
            </a:r>
            <a:r>
              <a:rPr lang="en-US" b="1" i="1" dirty="0">
                <a:latin typeface="Times New Roman" pitchFamily="18" charset="0"/>
                <a:cs typeface="Times New Roman" pitchFamily="18" charset="0"/>
              </a:rPr>
              <a:t>)</a:t>
            </a:r>
          </a:p>
          <a:p>
            <a:r>
              <a:rPr lang="mn-MN" b="1" i="1" dirty="0">
                <a:latin typeface="Times New Roman" pitchFamily="18" charset="0"/>
                <a:cs typeface="Times New Roman" pitchFamily="18" charset="0"/>
              </a:rPr>
              <a:t>2 алхам. Ерөнхий ойлголтын хүрээнд бүрэлдэхүүн хэсгүүдийг нарийвчлан авч үзэж тэдгээрийг хооронд нь жиших, харьцуулах.</a:t>
            </a:r>
            <a:r>
              <a:rPr lang="en-US" b="1" i="1" dirty="0">
                <a:latin typeface="Times New Roman" pitchFamily="18" charset="0"/>
                <a:cs typeface="Times New Roman" pitchFamily="18" charset="0"/>
              </a:rPr>
              <a:t>(</a:t>
            </a:r>
            <a:r>
              <a:rPr lang="mn-MN" b="1" i="1" dirty="0">
                <a:latin typeface="Times New Roman" pitchFamily="18" charset="0"/>
                <a:cs typeface="Times New Roman" pitchFamily="18" charset="0"/>
              </a:rPr>
              <a:t>Комьютерээр бүрэлдэхүүний элементүүдийг харьцуулан зураг үйлдэх</a:t>
            </a:r>
            <a:r>
              <a:rPr lang="en-US" b="1" i="1" dirty="0">
                <a:latin typeface="Times New Roman" pitchFamily="18" charset="0"/>
                <a:cs typeface="Times New Roman" pitchFamily="18" charset="0"/>
              </a:rPr>
              <a:t>)</a:t>
            </a:r>
          </a:p>
          <a:p>
            <a:r>
              <a:rPr lang="mn-MN" b="1" i="1" dirty="0">
                <a:latin typeface="Times New Roman" pitchFamily="18" charset="0"/>
                <a:cs typeface="Times New Roman" pitchFamily="18" charset="0"/>
              </a:rPr>
              <a:t>3 алхам.Мэдээллийн зарим хэсгийг </a:t>
            </a:r>
            <a:r>
              <a:rPr lang="en-US" b="1" i="1" dirty="0">
                <a:latin typeface="Times New Roman" pitchFamily="18" charset="0"/>
                <a:cs typeface="Times New Roman" pitchFamily="18" charset="0"/>
              </a:rPr>
              <a:t>(</a:t>
            </a:r>
            <a:r>
              <a:rPr lang="mn-MN" b="1" i="1" dirty="0">
                <a:latin typeface="Times New Roman" pitchFamily="18" charset="0"/>
                <a:cs typeface="Times New Roman" pitchFamily="18" charset="0"/>
              </a:rPr>
              <a:t>процесс ба тохиолдлыг</a:t>
            </a:r>
            <a:r>
              <a:rPr lang="en-US" b="1" i="1" dirty="0">
                <a:latin typeface="Times New Roman" pitchFamily="18" charset="0"/>
                <a:cs typeface="Times New Roman" pitchFamily="18" charset="0"/>
              </a:rPr>
              <a:t>)</a:t>
            </a:r>
            <a:r>
              <a:rPr lang="mn-MN" b="1" i="1" dirty="0">
                <a:latin typeface="Times New Roman" pitchFamily="18" charset="0"/>
                <a:cs typeface="Times New Roman" pitchFamily="18" charset="0"/>
              </a:rPr>
              <a:t> сонгон авч задлан шинжилж, нэгтгэн дүгнэх.</a:t>
            </a:r>
            <a:endParaRPr lang="en-US" b="1" i="1" dirty="0">
              <a:latin typeface="Times New Roman" pitchFamily="18" charset="0"/>
              <a:cs typeface="Times New Roman" pitchFamily="18" charset="0"/>
            </a:endParaRPr>
          </a:p>
          <a:p>
            <a:r>
              <a:rPr lang="mn-MN" b="1" i="1" dirty="0">
                <a:latin typeface="Times New Roman" pitchFamily="18" charset="0"/>
                <a:cs typeface="Times New Roman" pitchFamily="18" charset="0"/>
              </a:rPr>
              <a:t>4.Тухайн мэдлэгийг төсөөтэй ба шинэ нөхцөлд шилжүүлэн хэрэглэх</a:t>
            </a:r>
            <a:r>
              <a:rPr lang="en-US" b="1" i="1" dirty="0">
                <a:latin typeface="Times New Roman" pitchFamily="18" charset="0"/>
                <a:cs typeface="Times New Roman" pitchFamily="18" charset="0"/>
              </a:rPr>
              <a:t>(</a:t>
            </a:r>
            <a:r>
              <a:rPr lang="mn-MN" b="1" i="1" dirty="0">
                <a:latin typeface="Times New Roman" pitchFamily="18" charset="0"/>
                <a:cs typeface="Times New Roman" pitchFamily="18" charset="0"/>
              </a:rPr>
              <a:t>Цахим ба интернет орчинд  өгөгдсөн мэдлэгийг баяжуулж,мэдээлллийн шинэ технологид суурилсан бага хэмжээтэй төсөл зохиох</a:t>
            </a:r>
            <a:r>
              <a:rPr lang="en-US" b="1" i="1" dirty="0">
                <a:latin typeface="Times New Roman" pitchFamily="18" charset="0"/>
                <a:cs typeface="Times New Roman" pitchFamily="18" charset="0"/>
              </a:rPr>
              <a:t>)</a:t>
            </a:r>
            <a:r>
              <a:rPr lang="mn-MN" b="1" i="1" dirty="0">
                <a:latin typeface="Times New Roman" pitchFamily="18" charset="0"/>
                <a:cs typeface="Times New Roman" pitchFamily="18" charset="0"/>
              </a:rPr>
              <a:t> зэрэг дөрвөн гол бүрэлдэхүүн хэсэгтэй юм.</a:t>
            </a:r>
            <a:endParaRPr lang="en-US" b="1" i="1" dirty="0">
              <a:latin typeface="Times New Roman" pitchFamily="18" charset="0"/>
              <a:cs typeface="Times New Roman" pitchFamily="18" charset="0"/>
            </a:endParaRPr>
          </a:p>
          <a:p>
            <a:endParaRPr lang="en-US" b="1" i="1" dirty="0">
              <a:latin typeface="Times New Roman" pitchFamily="18" charset="0"/>
              <a:cs typeface="Times New Roman" pitchFamily="18" charset="0"/>
            </a:endParaRPr>
          </a:p>
        </p:txBody>
      </p:sp>
      <p:sp>
        <p:nvSpPr>
          <p:cNvPr id="3" name="Title 2"/>
          <p:cNvSpPr>
            <a:spLocks noGrp="1"/>
          </p:cNvSpPr>
          <p:nvPr>
            <p:ph type="title"/>
          </p:nvPr>
        </p:nvSpPr>
        <p:spPr>
          <a:xfrm>
            <a:off x="457200" y="274638"/>
            <a:ext cx="8229600" cy="944562"/>
          </a:xfrm>
        </p:spPr>
        <p:txBody>
          <a:bodyPr>
            <a:noAutofit/>
          </a:bodyPr>
          <a:lstStyle/>
          <a:p>
            <a:pPr algn="ctr"/>
            <a:r>
              <a:rPr lang="mn-MN" sz="3600" dirty="0" smtClean="0">
                <a:effectLst/>
                <a:latin typeface="Times New Roman" pitchFamily="18" charset="0"/>
                <a:cs typeface="Times New Roman" pitchFamily="18" charset="0"/>
              </a:rPr>
              <a:t>Дэвшүүлж буй дөрвөн </a:t>
            </a:r>
            <a:r>
              <a:rPr lang="mn-MN" sz="3600" dirty="0">
                <a:effectLst/>
                <a:latin typeface="Times New Roman" pitchFamily="18" charset="0"/>
                <a:cs typeface="Times New Roman" pitchFamily="18" charset="0"/>
              </a:rPr>
              <a:t>алхамт </a:t>
            </a:r>
            <a:r>
              <a:rPr lang="mn-MN" sz="3600" dirty="0" smtClean="0">
                <a:effectLst/>
                <a:latin typeface="Times New Roman" pitchFamily="18" charset="0"/>
                <a:cs typeface="Times New Roman" pitchFamily="18" charset="0"/>
              </a:rPr>
              <a:t>загвар</a:t>
            </a:r>
            <a:r>
              <a:rPr lang="en-US" sz="3600" dirty="0">
                <a:effectLst/>
                <a:latin typeface="Times New Roman" pitchFamily="18" charset="0"/>
                <a:cs typeface="Times New Roman" pitchFamily="18" charset="0"/>
              </a:rPr>
              <a:t>:</a:t>
            </a:r>
            <a:r>
              <a:rPr lang="mn-MN" sz="3600" dirty="0" smtClean="0">
                <a:effectLst/>
                <a:latin typeface="Times New Roman" pitchFamily="18" charset="0"/>
                <a:cs typeface="Times New Roman" pitchFamily="18" charset="0"/>
              </a:rPr>
              <a:t> </a:t>
            </a:r>
            <a:endParaRPr lang="en-US" sz="3600" dirty="0">
              <a:latin typeface="Times New Roman" pitchFamily="18" charset="0"/>
              <a:cs typeface="Times New Roman" pitchFamily="18" charset="0"/>
            </a:endParaRPr>
          </a:p>
        </p:txBody>
      </p:sp>
    </p:spTree>
    <p:extLst>
      <p:ext uri="{BB962C8B-B14F-4D97-AF65-F5344CB8AC3E}">
        <p14:creationId xmlns:p14="http://schemas.microsoft.com/office/powerpoint/2010/main" val="219986860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28600"/>
            <a:ext cx="8229600" cy="5778691"/>
          </a:xfrm>
        </p:spPr>
        <p:txBody>
          <a:bodyPr>
            <a:normAutofit/>
          </a:bodyPr>
          <a:lstStyle/>
          <a:p>
            <a:pPr algn="just"/>
            <a:r>
              <a:rPr lang="mn-MN" sz="2800" b="1" i="1" dirty="0">
                <a:latin typeface="Times New Roman" pitchFamily="18" charset="0"/>
                <a:cs typeface="Times New Roman" pitchFamily="18" charset="0"/>
              </a:rPr>
              <a:t>Судалгааны явцад бид дээрх загварыг ашиглан дараахь сурган хүмүүжүүлэх туршилт, ажиглалтыг явуулсан болно.</a:t>
            </a:r>
            <a:endParaRPr lang="en-US" sz="2800" b="1" i="1" dirty="0">
              <a:latin typeface="Times New Roman" pitchFamily="18" charset="0"/>
              <a:cs typeface="Times New Roman" pitchFamily="18" charset="0"/>
            </a:endParaRPr>
          </a:p>
          <a:p>
            <a:pPr algn="just"/>
            <a:r>
              <a:rPr lang="mn-MN" sz="2800" b="1" i="1" dirty="0">
                <a:latin typeface="Times New Roman" pitchFamily="18" charset="0"/>
                <a:cs typeface="Times New Roman" pitchFamily="18" charset="0"/>
              </a:rPr>
              <a:t>Туршилт ажлыг явуулахдаа дээрх загварын эхний хоёр алхам болон 3дахь алхамын зарим хэсгүүдийг анги танхимд багшийн үзүүлэн таниулах, тайлбарлан ярих уламжлалт аргуудыг ашиглан явуулав. Уг судалгаанд МУБИС</a:t>
            </a:r>
            <a:r>
              <a:rPr lang="en-US" sz="2800" b="1" i="1" dirty="0">
                <a:latin typeface="Times New Roman" pitchFamily="18" charset="0"/>
                <a:cs typeface="Times New Roman" pitchFamily="18" charset="0"/>
              </a:rPr>
              <a:t>-</a:t>
            </a:r>
            <a:r>
              <a:rPr lang="mn-MN" sz="2800" b="1" i="1" dirty="0">
                <a:latin typeface="Times New Roman" pitchFamily="18" charset="0"/>
                <a:cs typeface="Times New Roman" pitchFamily="18" charset="0"/>
              </a:rPr>
              <a:t>БУС</a:t>
            </a:r>
            <a:r>
              <a:rPr lang="en-US" sz="2800" b="1" i="1" dirty="0">
                <a:latin typeface="Times New Roman" pitchFamily="18" charset="0"/>
                <a:cs typeface="Times New Roman" pitchFamily="18" charset="0"/>
              </a:rPr>
              <a:t>-</a:t>
            </a:r>
            <a:r>
              <a:rPr lang="mn-MN" sz="2800" b="1" i="1" dirty="0">
                <a:latin typeface="Times New Roman" pitchFamily="18" charset="0"/>
                <a:cs typeface="Times New Roman" pitchFamily="18" charset="0"/>
              </a:rPr>
              <a:t>ийн ББШ,ЭХ,ГЗБ,БЭМ ангиудын нийт88 оюутныг хамруулсан болно.Туршилтыг дараахь сэдвүүдээр 2013оны 11,12 сар 2014 оны 3 саруудад МУБИС дээр явуулав.</a:t>
            </a:r>
            <a:endParaRPr lang="en-US" sz="2800" b="1" i="1" dirty="0">
              <a:latin typeface="Times New Roman" pitchFamily="18" charset="0"/>
              <a:cs typeface="Times New Roman" pitchFamily="18" charset="0"/>
            </a:endParaRPr>
          </a:p>
        </p:txBody>
      </p:sp>
    </p:spTree>
    <p:extLst>
      <p:ext uri="{BB962C8B-B14F-4D97-AF65-F5344CB8AC3E}">
        <p14:creationId xmlns:p14="http://schemas.microsoft.com/office/powerpoint/2010/main" val="404701851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04800"/>
            <a:ext cx="8229600" cy="5702491"/>
          </a:xfrm>
        </p:spPr>
        <p:txBody>
          <a:bodyPr>
            <a:normAutofit/>
          </a:bodyPr>
          <a:lstStyle/>
          <a:p>
            <a:pPr algn="just"/>
            <a:r>
              <a:rPr lang="mn-MN" sz="3200" b="1" i="1" dirty="0">
                <a:latin typeface="Times New Roman" pitchFamily="18" charset="0"/>
                <a:cs typeface="Times New Roman" pitchFamily="18" charset="0"/>
              </a:rPr>
              <a:t>Туршилтын хичээлийн үндсэн сэдвүүд</a:t>
            </a:r>
            <a:r>
              <a:rPr lang="en-US" sz="3200" b="1" i="1" dirty="0">
                <a:latin typeface="Times New Roman" pitchFamily="18" charset="0"/>
                <a:cs typeface="Times New Roman" pitchFamily="18" charset="0"/>
              </a:rPr>
              <a:t>:</a:t>
            </a:r>
          </a:p>
          <a:p>
            <a:pPr lvl="0" algn="just"/>
            <a:r>
              <a:rPr lang="mn-MN" sz="3200" i="1" dirty="0">
                <a:latin typeface="Times New Roman" pitchFamily="18" charset="0"/>
                <a:cs typeface="Times New Roman" pitchFamily="18" charset="0"/>
              </a:rPr>
              <a:t>Цус,зүрх судасны эрхтэн тогтолцоо</a:t>
            </a:r>
            <a:endParaRPr lang="en-US" sz="3200" i="1" dirty="0">
              <a:latin typeface="Times New Roman" pitchFamily="18" charset="0"/>
              <a:cs typeface="Times New Roman" pitchFamily="18" charset="0"/>
            </a:endParaRPr>
          </a:p>
          <a:p>
            <a:pPr lvl="0" algn="just"/>
            <a:r>
              <a:rPr lang="mn-MN" sz="3200" i="1" dirty="0">
                <a:latin typeface="Times New Roman" pitchFamily="18" charset="0"/>
                <a:cs typeface="Times New Roman" pitchFamily="18" charset="0"/>
              </a:rPr>
              <a:t>Мэдрэхүйн эрхтэн </a:t>
            </a:r>
            <a:r>
              <a:rPr lang="mn-MN" sz="3200" i="1" dirty="0" smtClean="0">
                <a:latin typeface="Times New Roman" pitchFamily="18" charset="0"/>
                <a:cs typeface="Times New Roman" pitchFamily="18" charset="0"/>
              </a:rPr>
              <a:t>тогтолцоо</a:t>
            </a:r>
            <a:endParaRPr lang="en-US" sz="3200" i="1" dirty="0">
              <a:latin typeface="Times New Roman" pitchFamily="18" charset="0"/>
              <a:cs typeface="Times New Roman" pitchFamily="18" charset="0"/>
            </a:endParaRPr>
          </a:p>
        </p:txBody>
      </p:sp>
    </p:spTree>
    <p:extLst>
      <p:ext uri="{BB962C8B-B14F-4D97-AF65-F5344CB8AC3E}">
        <p14:creationId xmlns:p14="http://schemas.microsoft.com/office/powerpoint/2010/main" val="164561819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2"/>
          <p:cNvSpPr>
            <a:spLocks noGrp="1"/>
          </p:cNvSpPr>
          <p:nvPr>
            <p:ph idx="1"/>
          </p:nvPr>
        </p:nvSpPr>
        <p:spPr>
          <a:xfrm>
            <a:off x="762000" y="304800"/>
            <a:ext cx="8229600" cy="6172200"/>
          </a:xfrm>
        </p:spPr>
        <p:txBody>
          <a:bodyPr/>
          <a:lstStyle/>
          <a:p>
            <a:r>
              <a:rPr lang="mn-MN" sz="2800" b="1" i="1" dirty="0">
                <a:latin typeface="Times New Roman" pitchFamily="18" charset="0"/>
                <a:cs typeface="Times New Roman" pitchFamily="18" charset="0"/>
              </a:rPr>
              <a:t>Туршилтандд хамрагдсан  88 оюутныг ажлын үр дүнгээр нь 1</a:t>
            </a:r>
            <a:r>
              <a:rPr lang="en-US" sz="2800" b="1" i="1" dirty="0">
                <a:latin typeface="Times New Roman" pitchFamily="18" charset="0"/>
                <a:cs typeface="Times New Roman" pitchFamily="18" charset="0"/>
              </a:rPr>
              <a:t>-</a:t>
            </a:r>
            <a:r>
              <a:rPr lang="mn-MN" sz="2800" b="1" i="1" dirty="0">
                <a:latin typeface="Times New Roman" pitchFamily="18" charset="0"/>
                <a:cs typeface="Times New Roman" pitchFamily="18" charset="0"/>
              </a:rPr>
              <a:t>ээс 4 түвшинд хувааж бүлэглэсэн </a:t>
            </a:r>
            <a:r>
              <a:rPr lang="en-US" sz="2800" b="1" i="1" dirty="0">
                <a:latin typeface="Times New Roman" pitchFamily="18" charset="0"/>
                <a:cs typeface="Times New Roman" pitchFamily="18" charset="0"/>
              </a:rPr>
              <a:t>(</a:t>
            </a:r>
            <a:r>
              <a:rPr lang="mn-MN" sz="2800" b="1" i="1" dirty="0">
                <a:latin typeface="Times New Roman" pitchFamily="18" charset="0"/>
                <a:cs typeface="Times New Roman" pitchFamily="18" charset="0"/>
              </a:rPr>
              <a:t>зэрэглэсэн</a:t>
            </a:r>
            <a:r>
              <a:rPr lang="en-US" sz="2800" b="1" i="1" dirty="0">
                <a:latin typeface="Times New Roman" pitchFamily="18" charset="0"/>
                <a:cs typeface="Times New Roman" pitchFamily="18" charset="0"/>
              </a:rPr>
              <a:t>)</a:t>
            </a:r>
            <a:r>
              <a:rPr lang="mn-MN" sz="2800" b="1" i="1" dirty="0">
                <a:latin typeface="Times New Roman" pitchFamily="18" charset="0"/>
                <a:cs typeface="Times New Roman" pitchFamily="18" charset="0"/>
              </a:rPr>
              <a:t>болно.Тухайлбал, дөрвөн алхамт загварын</a:t>
            </a:r>
            <a:endParaRPr lang="en-US" sz="2800" b="1" i="1" dirty="0">
              <a:latin typeface="Times New Roman" pitchFamily="18" charset="0"/>
              <a:cs typeface="Times New Roman" pitchFamily="18" charset="0"/>
            </a:endParaRPr>
          </a:p>
          <a:p>
            <a:pPr lvl="0"/>
            <a:r>
              <a:rPr lang="mn-MN" sz="2800" b="1" i="1" dirty="0">
                <a:latin typeface="Times New Roman" pitchFamily="18" charset="0"/>
                <a:cs typeface="Times New Roman" pitchFamily="18" charset="0"/>
              </a:rPr>
              <a:t>1</a:t>
            </a:r>
            <a:r>
              <a:rPr lang="en-US" sz="2800" b="1" i="1" dirty="0">
                <a:latin typeface="Times New Roman" pitchFamily="18" charset="0"/>
                <a:cs typeface="Times New Roman" pitchFamily="18" charset="0"/>
              </a:rPr>
              <a:t>-</a:t>
            </a:r>
            <a:r>
              <a:rPr lang="mn-MN" sz="2800" b="1" i="1" dirty="0">
                <a:latin typeface="Times New Roman" pitchFamily="18" charset="0"/>
                <a:cs typeface="Times New Roman" pitchFamily="18" charset="0"/>
              </a:rPr>
              <a:t>р алхмын ажилд 1оноо</a:t>
            </a:r>
            <a:endParaRPr lang="en-US" sz="2800" b="1" i="1" dirty="0">
              <a:latin typeface="Times New Roman" pitchFamily="18" charset="0"/>
              <a:cs typeface="Times New Roman" pitchFamily="18" charset="0"/>
            </a:endParaRPr>
          </a:p>
          <a:p>
            <a:pPr lvl="0"/>
            <a:r>
              <a:rPr lang="mn-MN" sz="2800" b="1" i="1" dirty="0">
                <a:latin typeface="Times New Roman" pitchFamily="18" charset="0"/>
                <a:cs typeface="Times New Roman" pitchFamily="18" charset="0"/>
              </a:rPr>
              <a:t>2</a:t>
            </a:r>
            <a:r>
              <a:rPr lang="en-US" sz="2800" b="1" i="1" dirty="0">
                <a:latin typeface="Times New Roman" pitchFamily="18" charset="0"/>
                <a:cs typeface="Times New Roman" pitchFamily="18" charset="0"/>
              </a:rPr>
              <a:t>-</a:t>
            </a:r>
            <a:r>
              <a:rPr lang="mn-MN" sz="2800" b="1" i="1" dirty="0">
                <a:latin typeface="Times New Roman" pitchFamily="18" charset="0"/>
                <a:cs typeface="Times New Roman" pitchFamily="18" charset="0"/>
              </a:rPr>
              <a:t>р алхмын ажилд 2оноо</a:t>
            </a:r>
            <a:endParaRPr lang="en-US" sz="2800" b="1" i="1" dirty="0">
              <a:latin typeface="Times New Roman" pitchFamily="18" charset="0"/>
              <a:cs typeface="Times New Roman" pitchFamily="18" charset="0"/>
            </a:endParaRPr>
          </a:p>
          <a:p>
            <a:pPr lvl="0"/>
            <a:r>
              <a:rPr lang="mn-MN" sz="2800" b="1" i="1" dirty="0">
                <a:latin typeface="Times New Roman" pitchFamily="18" charset="0"/>
                <a:cs typeface="Times New Roman" pitchFamily="18" charset="0"/>
              </a:rPr>
              <a:t>3</a:t>
            </a:r>
            <a:r>
              <a:rPr lang="en-US" sz="2800" b="1" i="1" dirty="0">
                <a:latin typeface="Times New Roman" pitchFamily="18" charset="0"/>
                <a:cs typeface="Times New Roman" pitchFamily="18" charset="0"/>
              </a:rPr>
              <a:t>-</a:t>
            </a:r>
            <a:r>
              <a:rPr lang="mn-MN" sz="2800" b="1" i="1" dirty="0">
                <a:latin typeface="Times New Roman" pitchFamily="18" charset="0"/>
                <a:cs typeface="Times New Roman" pitchFamily="18" charset="0"/>
              </a:rPr>
              <a:t>р алхмын ажилд 3оноо</a:t>
            </a:r>
            <a:r>
              <a:rPr lang="en-US" sz="2800" b="1" i="1" dirty="0">
                <a:latin typeface="Times New Roman" pitchFamily="18" charset="0"/>
                <a:cs typeface="Times New Roman" pitchFamily="18" charset="0"/>
              </a:rPr>
              <a:t>(</a:t>
            </a:r>
            <a:r>
              <a:rPr lang="mn-MN" sz="2800" b="1" i="1" dirty="0">
                <a:latin typeface="Times New Roman" pitchFamily="18" charset="0"/>
                <a:cs typeface="Times New Roman" pitchFamily="18" charset="0"/>
              </a:rPr>
              <a:t>задлан шинжилж нэгтгэн дүгнэх түвшин</a:t>
            </a:r>
            <a:r>
              <a:rPr lang="en-US" sz="2800" b="1" i="1" dirty="0">
                <a:latin typeface="Times New Roman" pitchFamily="18" charset="0"/>
                <a:cs typeface="Times New Roman" pitchFamily="18" charset="0"/>
              </a:rPr>
              <a:t>)</a:t>
            </a:r>
          </a:p>
          <a:p>
            <a:pPr lvl="0"/>
            <a:r>
              <a:rPr lang="mn-MN" sz="2800" b="1" i="1" dirty="0">
                <a:latin typeface="Times New Roman" pitchFamily="18" charset="0"/>
                <a:cs typeface="Times New Roman" pitchFamily="18" charset="0"/>
              </a:rPr>
              <a:t>4</a:t>
            </a:r>
            <a:r>
              <a:rPr lang="en-US" sz="2800" b="1" i="1" dirty="0">
                <a:latin typeface="Times New Roman" pitchFamily="18" charset="0"/>
                <a:cs typeface="Times New Roman" pitchFamily="18" charset="0"/>
              </a:rPr>
              <a:t>-</a:t>
            </a:r>
            <a:r>
              <a:rPr lang="mn-MN" sz="2800" b="1" i="1" dirty="0">
                <a:latin typeface="Times New Roman" pitchFamily="18" charset="0"/>
                <a:cs typeface="Times New Roman" pitchFamily="18" charset="0"/>
              </a:rPr>
              <a:t>р алхмын ажилд 4оноо</a:t>
            </a:r>
            <a:r>
              <a:rPr lang="en-US" sz="2800" b="1" i="1" dirty="0">
                <a:latin typeface="Times New Roman" pitchFamily="18" charset="0"/>
                <a:cs typeface="Times New Roman" pitchFamily="18" charset="0"/>
              </a:rPr>
              <a:t>(</a:t>
            </a:r>
            <a:r>
              <a:rPr lang="mn-MN" sz="2800" b="1" i="1" dirty="0">
                <a:latin typeface="Times New Roman" pitchFamily="18" charset="0"/>
                <a:cs typeface="Times New Roman" pitchFamily="18" charset="0"/>
              </a:rPr>
              <a:t>мэдлэгээ шинэ нөхцөлд шилжүүлэн хэргэлэх, үнэлгээ өгөх дээд түвшин</a:t>
            </a:r>
            <a:r>
              <a:rPr lang="en-US" sz="2800" b="1" i="1" dirty="0">
                <a:latin typeface="Times New Roman" pitchFamily="18" charset="0"/>
                <a:cs typeface="Times New Roman" pitchFamily="18" charset="0"/>
              </a:rPr>
              <a:t>)</a:t>
            </a:r>
          </a:p>
          <a:p>
            <a:endParaRPr lang="en-US" dirty="0"/>
          </a:p>
        </p:txBody>
      </p:sp>
    </p:spTree>
    <p:extLst>
      <p:ext uri="{BB962C8B-B14F-4D97-AF65-F5344CB8AC3E}">
        <p14:creationId xmlns:p14="http://schemas.microsoft.com/office/powerpoint/2010/main" val="228000715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4026200452"/>
              </p:ext>
            </p:extLst>
          </p:nvPr>
        </p:nvGraphicFramePr>
        <p:xfrm>
          <a:off x="1531620" y="2045843"/>
          <a:ext cx="6080760" cy="3058414"/>
        </p:xfrm>
        <a:graphic>
          <a:graphicData uri="http://schemas.openxmlformats.org/drawingml/2006/table">
            <a:tbl>
              <a:tblPr firstRow="1" firstCol="1" bandRow="1">
                <a:tableStyleId>{5C22544A-7EE6-4342-B048-85BDC9FD1C3A}</a:tableStyleId>
              </a:tblPr>
              <a:tblGrid>
                <a:gridCol w="525780"/>
                <a:gridCol w="1501140"/>
                <a:gridCol w="1013460"/>
                <a:gridCol w="1013460"/>
                <a:gridCol w="1013460"/>
                <a:gridCol w="1013460"/>
              </a:tblGrid>
              <a:tr h="359410">
                <a:tc>
                  <a:txBody>
                    <a:bodyPr/>
                    <a:lstStyle/>
                    <a:p>
                      <a:pPr>
                        <a:lnSpc>
                          <a:spcPct val="115000"/>
                        </a:lnSpc>
                        <a:spcAft>
                          <a:spcPts val="0"/>
                        </a:spcAft>
                      </a:pPr>
                      <a:r>
                        <a:rPr lang="mn-MN" sz="1100" dirty="0">
                          <a:effectLst/>
                        </a:rPr>
                        <a:t>№</a:t>
                      </a:r>
                      <a:endParaRPr lang="en-US" sz="1100" dirty="0">
                        <a:effectLst/>
                        <a:latin typeface="Calibri"/>
                        <a:ea typeface="Calibri"/>
                        <a:cs typeface="Times New Roman"/>
                      </a:endParaRPr>
                    </a:p>
                  </a:txBody>
                  <a:tcPr marL="68580" marR="68580" marT="0" marB="0"/>
                </a:tc>
                <a:tc>
                  <a:txBody>
                    <a:bodyPr/>
                    <a:lstStyle/>
                    <a:p>
                      <a:pPr>
                        <a:lnSpc>
                          <a:spcPct val="115000"/>
                        </a:lnSpc>
                        <a:spcAft>
                          <a:spcPts val="0"/>
                        </a:spcAft>
                      </a:pPr>
                      <a:r>
                        <a:rPr lang="mn-MN" sz="1100">
                          <a:effectLst/>
                        </a:rPr>
                        <a:t>Оюутны нэрс </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I</a:t>
                      </a:r>
                      <a:r>
                        <a:rPr lang="mn-MN" sz="1100">
                          <a:effectLst/>
                        </a:rPr>
                        <a:t> түвшин </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 II</a:t>
                      </a:r>
                      <a:r>
                        <a:rPr lang="mn-MN" sz="1100">
                          <a:effectLst/>
                        </a:rPr>
                        <a:t> түвшин </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III</a:t>
                      </a:r>
                      <a:r>
                        <a:rPr lang="mn-MN" sz="1100">
                          <a:effectLst/>
                        </a:rPr>
                        <a:t> түвшин</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IV </a:t>
                      </a:r>
                      <a:r>
                        <a:rPr lang="mn-MN" sz="1100">
                          <a:effectLst/>
                        </a:rPr>
                        <a:t> түвшин</a:t>
                      </a:r>
                      <a:endParaRPr lang="en-US" sz="1100">
                        <a:effectLst/>
                        <a:latin typeface="Calibri"/>
                        <a:ea typeface="Calibri"/>
                        <a:cs typeface="Times New Roman"/>
                      </a:endParaRPr>
                    </a:p>
                  </a:txBody>
                  <a:tcPr marL="68580" marR="68580" marT="0" marB="0"/>
                </a:tc>
              </a:tr>
              <a:tr h="0">
                <a:tc>
                  <a:txBody>
                    <a:bodyPr/>
                    <a:lstStyle/>
                    <a:p>
                      <a:pPr>
                        <a:lnSpc>
                          <a:spcPct val="115000"/>
                        </a:lnSpc>
                        <a:spcAft>
                          <a:spcPts val="0"/>
                        </a:spcAft>
                      </a:pPr>
                      <a:r>
                        <a:rPr lang="en-US" sz="1100">
                          <a:effectLst/>
                        </a:rPr>
                        <a:t>1</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mn-MN" sz="1100">
                          <a:effectLst/>
                        </a:rPr>
                        <a:t>Хүрэлшагай   ЭХ</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1</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2</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2</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mn-MN" sz="1100">
                          <a:effectLst/>
                        </a:rPr>
                        <a:t> </a:t>
                      </a:r>
                      <a:endParaRPr lang="en-US" sz="1100">
                        <a:effectLst/>
                        <a:latin typeface="Calibri"/>
                        <a:ea typeface="Calibri"/>
                        <a:cs typeface="Times New Roman"/>
                      </a:endParaRPr>
                    </a:p>
                  </a:txBody>
                  <a:tcPr marL="68580" marR="68580" marT="0" marB="0"/>
                </a:tc>
              </a:tr>
              <a:tr h="0">
                <a:tc>
                  <a:txBody>
                    <a:bodyPr/>
                    <a:lstStyle/>
                    <a:p>
                      <a:pPr>
                        <a:lnSpc>
                          <a:spcPct val="115000"/>
                        </a:lnSpc>
                        <a:spcAft>
                          <a:spcPts val="0"/>
                        </a:spcAft>
                      </a:pPr>
                      <a:r>
                        <a:rPr lang="en-US" sz="1100">
                          <a:effectLst/>
                        </a:rPr>
                        <a:t>2</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mn-MN" sz="1100">
                          <a:effectLst/>
                        </a:rPr>
                        <a:t>Бурмаа   ББШ</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1                        </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1 </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3</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4</a:t>
                      </a:r>
                      <a:endParaRPr lang="en-US" sz="1100">
                        <a:effectLst/>
                        <a:latin typeface="Calibri"/>
                        <a:ea typeface="Calibri"/>
                        <a:cs typeface="Times New Roman"/>
                      </a:endParaRPr>
                    </a:p>
                  </a:txBody>
                  <a:tcPr marL="68580" marR="68580" marT="0" marB="0"/>
                </a:tc>
              </a:tr>
              <a:tr h="0">
                <a:tc>
                  <a:txBody>
                    <a:bodyPr/>
                    <a:lstStyle/>
                    <a:p>
                      <a:pPr>
                        <a:lnSpc>
                          <a:spcPct val="115000"/>
                        </a:lnSpc>
                        <a:spcAft>
                          <a:spcPts val="0"/>
                        </a:spcAft>
                      </a:pPr>
                      <a:r>
                        <a:rPr lang="en-US" sz="1100" dirty="0">
                          <a:effectLst/>
                        </a:rPr>
                        <a:t>3</a:t>
                      </a:r>
                      <a:endParaRPr lang="en-US" sz="1100" dirty="0">
                        <a:effectLst/>
                        <a:latin typeface="Calibri"/>
                        <a:ea typeface="Calibri"/>
                        <a:cs typeface="Times New Roman"/>
                      </a:endParaRPr>
                    </a:p>
                  </a:txBody>
                  <a:tcPr marL="68580" marR="68580" marT="0" marB="0"/>
                </a:tc>
                <a:tc>
                  <a:txBody>
                    <a:bodyPr/>
                    <a:lstStyle/>
                    <a:p>
                      <a:pPr>
                        <a:lnSpc>
                          <a:spcPct val="115000"/>
                        </a:lnSpc>
                        <a:spcAft>
                          <a:spcPts val="0"/>
                        </a:spcAft>
                      </a:pPr>
                      <a:r>
                        <a:rPr lang="mn-MN" sz="1100">
                          <a:effectLst/>
                        </a:rPr>
                        <a:t>Сумъяасүрэн  ЭХ</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0.5</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1</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3</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 </a:t>
                      </a:r>
                      <a:endParaRPr lang="en-US" sz="1100">
                        <a:effectLst/>
                        <a:latin typeface="Calibri"/>
                        <a:ea typeface="Calibri"/>
                        <a:cs typeface="Times New Roman"/>
                      </a:endParaRPr>
                    </a:p>
                  </a:txBody>
                  <a:tcPr marL="68580" marR="68580" marT="0" marB="0"/>
                </a:tc>
              </a:tr>
              <a:tr h="0">
                <a:tc>
                  <a:txBody>
                    <a:bodyPr/>
                    <a:lstStyle/>
                    <a:p>
                      <a:pPr>
                        <a:lnSpc>
                          <a:spcPct val="115000"/>
                        </a:lnSpc>
                        <a:spcAft>
                          <a:spcPts val="0"/>
                        </a:spcAft>
                      </a:pPr>
                      <a:r>
                        <a:rPr lang="en-US" sz="1100">
                          <a:effectLst/>
                        </a:rPr>
                        <a:t>4</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mn-MN" sz="1100">
                          <a:effectLst/>
                        </a:rPr>
                        <a:t>Ардабек    ЭХ </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1</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2</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3</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4</a:t>
                      </a:r>
                      <a:endParaRPr lang="en-US" sz="1100">
                        <a:effectLst/>
                        <a:latin typeface="Calibri"/>
                        <a:ea typeface="Calibri"/>
                        <a:cs typeface="Times New Roman"/>
                      </a:endParaRPr>
                    </a:p>
                  </a:txBody>
                  <a:tcPr marL="68580" marR="68580" marT="0" marB="0"/>
                </a:tc>
              </a:tr>
              <a:tr h="0">
                <a:tc>
                  <a:txBody>
                    <a:bodyPr/>
                    <a:lstStyle/>
                    <a:p>
                      <a:pPr>
                        <a:lnSpc>
                          <a:spcPct val="115000"/>
                        </a:lnSpc>
                        <a:spcAft>
                          <a:spcPts val="0"/>
                        </a:spcAft>
                      </a:pPr>
                      <a:r>
                        <a:rPr lang="en-US" sz="1100">
                          <a:effectLst/>
                        </a:rPr>
                        <a:t>5</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mn-MN" sz="1100">
                          <a:effectLst/>
                        </a:rPr>
                        <a:t>Бадамханд  ББШ </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1</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2</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3</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4</a:t>
                      </a:r>
                      <a:endParaRPr lang="en-US" sz="1100">
                        <a:effectLst/>
                        <a:latin typeface="Calibri"/>
                        <a:ea typeface="Calibri"/>
                        <a:cs typeface="Times New Roman"/>
                      </a:endParaRPr>
                    </a:p>
                  </a:txBody>
                  <a:tcPr marL="68580" marR="68580" marT="0" marB="0"/>
                </a:tc>
              </a:tr>
              <a:tr h="0">
                <a:tc>
                  <a:txBody>
                    <a:bodyPr/>
                    <a:lstStyle/>
                    <a:p>
                      <a:pPr>
                        <a:lnSpc>
                          <a:spcPct val="115000"/>
                        </a:lnSpc>
                        <a:spcAft>
                          <a:spcPts val="0"/>
                        </a:spcAft>
                      </a:pPr>
                      <a:r>
                        <a:rPr lang="en-US" sz="1100">
                          <a:effectLst/>
                        </a:rPr>
                        <a:t>6</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mn-MN" sz="1100">
                          <a:effectLst/>
                        </a:rPr>
                        <a:t>Мядагсүрэн   ББШ</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1</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mn-MN" sz="1100">
                          <a:effectLst/>
                        </a:rPr>
                        <a:t> </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mn-MN" sz="1100">
                          <a:effectLst/>
                        </a:rPr>
                        <a:t> </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mn-MN" sz="1100">
                          <a:effectLst/>
                        </a:rPr>
                        <a:t> </a:t>
                      </a:r>
                      <a:endParaRPr lang="en-US" sz="1100">
                        <a:effectLst/>
                        <a:latin typeface="Calibri"/>
                        <a:ea typeface="Calibri"/>
                        <a:cs typeface="Times New Roman"/>
                      </a:endParaRPr>
                    </a:p>
                  </a:txBody>
                  <a:tcPr marL="68580" marR="68580" marT="0" marB="0"/>
                </a:tc>
              </a:tr>
              <a:tr h="136525">
                <a:tc>
                  <a:txBody>
                    <a:bodyPr/>
                    <a:lstStyle/>
                    <a:p>
                      <a:pPr>
                        <a:lnSpc>
                          <a:spcPct val="115000"/>
                        </a:lnSpc>
                        <a:spcAft>
                          <a:spcPts val="0"/>
                        </a:spcAft>
                      </a:pPr>
                      <a:r>
                        <a:rPr lang="en-US" sz="1100">
                          <a:effectLst/>
                        </a:rPr>
                        <a:t>7</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mn-MN" sz="1100">
                          <a:effectLst/>
                        </a:rPr>
                        <a:t>Сайнцэцэг  ББШ </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1</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2</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2</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4</a:t>
                      </a:r>
                      <a:endParaRPr lang="en-US" sz="1100">
                        <a:effectLst/>
                        <a:latin typeface="Calibri"/>
                        <a:ea typeface="Calibri"/>
                        <a:cs typeface="Times New Roman"/>
                      </a:endParaRPr>
                    </a:p>
                  </a:txBody>
                  <a:tcPr marL="68580" marR="68580" marT="0" marB="0"/>
                </a:tc>
              </a:tr>
              <a:tr h="0">
                <a:tc>
                  <a:txBody>
                    <a:bodyPr/>
                    <a:lstStyle/>
                    <a:p>
                      <a:pPr>
                        <a:lnSpc>
                          <a:spcPct val="115000"/>
                        </a:lnSpc>
                        <a:spcAft>
                          <a:spcPts val="0"/>
                        </a:spcAft>
                      </a:pPr>
                      <a:r>
                        <a:rPr lang="en-US" sz="1100">
                          <a:effectLst/>
                        </a:rPr>
                        <a:t>8</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mn-MN" sz="1100">
                          <a:effectLst/>
                        </a:rPr>
                        <a:t>Амарсанаа   ЭХ </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0.5</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2</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0</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2</a:t>
                      </a:r>
                      <a:endParaRPr lang="en-US" sz="1100">
                        <a:effectLst/>
                        <a:latin typeface="Calibri"/>
                        <a:ea typeface="Calibri"/>
                        <a:cs typeface="Times New Roman"/>
                      </a:endParaRPr>
                    </a:p>
                  </a:txBody>
                  <a:tcPr marL="68580" marR="68580" marT="0" marB="0"/>
                </a:tc>
              </a:tr>
              <a:tr h="0">
                <a:tc>
                  <a:txBody>
                    <a:bodyPr/>
                    <a:lstStyle/>
                    <a:p>
                      <a:pPr>
                        <a:lnSpc>
                          <a:spcPct val="115000"/>
                        </a:lnSpc>
                        <a:spcAft>
                          <a:spcPts val="0"/>
                        </a:spcAft>
                      </a:pPr>
                      <a:r>
                        <a:rPr lang="en-US" sz="1100">
                          <a:effectLst/>
                        </a:rPr>
                        <a:t>9</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mn-MN" sz="1100">
                          <a:effectLst/>
                        </a:rPr>
                        <a:t>Хулан  ЭХ</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1</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2</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0</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2</a:t>
                      </a:r>
                      <a:endParaRPr lang="en-US" sz="1100">
                        <a:effectLst/>
                        <a:latin typeface="Calibri"/>
                        <a:ea typeface="Calibri"/>
                        <a:cs typeface="Times New Roman"/>
                      </a:endParaRPr>
                    </a:p>
                  </a:txBody>
                  <a:tcPr marL="68580" marR="68580" marT="0" marB="0"/>
                </a:tc>
              </a:tr>
              <a:tr h="0">
                <a:tc>
                  <a:txBody>
                    <a:bodyPr/>
                    <a:lstStyle/>
                    <a:p>
                      <a:pPr>
                        <a:lnSpc>
                          <a:spcPct val="115000"/>
                        </a:lnSpc>
                        <a:spcAft>
                          <a:spcPts val="0"/>
                        </a:spcAft>
                      </a:pPr>
                      <a:r>
                        <a:rPr lang="en-US" sz="1100">
                          <a:effectLst/>
                        </a:rPr>
                        <a:t>10</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mn-MN" sz="1100">
                          <a:effectLst/>
                        </a:rPr>
                        <a:t>Дашцэрэн  ЭХ </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1</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2</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3</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2</a:t>
                      </a:r>
                      <a:endParaRPr lang="en-US" sz="1100">
                        <a:effectLst/>
                        <a:latin typeface="Calibri"/>
                        <a:ea typeface="Calibri"/>
                        <a:cs typeface="Times New Roman"/>
                      </a:endParaRPr>
                    </a:p>
                  </a:txBody>
                  <a:tcPr marL="68580" marR="68580" marT="0" marB="0"/>
                </a:tc>
              </a:tr>
              <a:tr h="0">
                <a:tc>
                  <a:txBody>
                    <a:bodyPr/>
                    <a:lstStyle/>
                    <a:p>
                      <a:pPr>
                        <a:lnSpc>
                          <a:spcPct val="115000"/>
                        </a:lnSpc>
                        <a:spcAft>
                          <a:spcPts val="0"/>
                        </a:spcAft>
                      </a:pPr>
                      <a:r>
                        <a:rPr lang="en-US" sz="1100">
                          <a:effectLst/>
                        </a:rPr>
                        <a:t>11</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mn-MN" sz="1100">
                          <a:effectLst/>
                        </a:rPr>
                        <a:t>Үүрцайх   ЭХ</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1</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2</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0</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0</a:t>
                      </a:r>
                      <a:endParaRPr lang="en-US" sz="1100">
                        <a:effectLst/>
                        <a:latin typeface="Calibri"/>
                        <a:ea typeface="Calibri"/>
                        <a:cs typeface="Times New Roman"/>
                      </a:endParaRPr>
                    </a:p>
                  </a:txBody>
                  <a:tcPr marL="68580" marR="68580" marT="0" marB="0"/>
                </a:tc>
              </a:tr>
              <a:tr h="0">
                <a:tc>
                  <a:txBody>
                    <a:bodyPr/>
                    <a:lstStyle/>
                    <a:p>
                      <a:pPr>
                        <a:lnSpc>
                          <a:spcPct val="115000"/>
                        </a:lnSpc>
                        <a:spcAft>
                          <a:spcPts val="0"/>
                        </a:spcAft>
                      </a:pPr>
                      <a:r>
                        <a:rPr lang="en-US" sz="1100">
                          <a:effectLst/>
                        </a:rPr>
                        <a:t>12</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mn-MN" sz="1100">
                          <a:effectLst/>
                        </a:rPr>
                        <a:t>Нямсүрэн  БЭМ</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1</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2</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3</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4</a:t>
                      </a:r>
                      <a:endParaRPr lang="en-US" sz="1100">
                        <a:effectLst/>
                        <a:latin typeface="Calibri"/>
                        <a:ea typeface="Calibri"/>
                        <a:cs typeface="Times New Roman"/>
                      </a:endParaRPr>
                    </a:p>
                  </a:txBody>
                  <a:tcPr marL="68580" marR="68580" marT="0" marB="0"/>
                </a:tc>
              </a:tr>
              <a:tr h="0">
                <a:tc>
                  <a:txBody>
                    <a:bodyPr/>
                    <a:lstStyle/>
                    <a:p>
                      <a:pPr>
                        <a:lnSpc>
                          <a:spcPct val="115000"/>
                        </a:lnSpc>
                        <a:spcAft>
                          <a:spcPts val="0"/>
                        </a:spcAft>
                      </a:pPr>
                      <a:r>
                        <a:rPr lang="en-US" sz="1100">
                          <a:effectLst/>
                        </a:rPr>
                        <a:t>13</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mn-MN" sz="1100">
                          <a:effectLst/>
                        </a:rPr>
                        <a:t>Ариунжаргал ББШ</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1</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2</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3</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4</a:t>
                      </a:r>
                      <a:endParaRPr lang="en-US" sz="1100">
                        <a:effectLst/>
                        <a:latin typeface="Calibri"/>
                        <a:ea typeface="Calibri"/>
                        <a:cs typeface="Times New Roman"/>
                      </a:endParaRPr>
                    </a:p>
                  </a:txBody>
                  <a:tcPr marL="68580" marR="68580" marT="0" marB="0"/>
                </a:tc>
              </a:tr>
              <a:tr h="0">
                <a:tc>
                  <a:txBody>
                    <a:bodyPr/>
                    <a:lstStyle/>
                    <a:p>
                      <a:pPr>
                        <a:lnSpc>
                          <a:spcPct val="115000"/>
                        </a:lnSpc>
                        <a:spcAft>
                          <a:spcPts val="0"/>
                        </a:spcAft>
                      </a:pPr>
                      <a:r>
                        <a:rPr lang="en-US" sz="1100">
                          <a:effectLst/>
                        </a:rPr>
                        <a:t>14</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mn-MN" sz="1100">
                          <a:effectLst/>
                        </a:rPr>
                        <a:t>Батзаяа  ЭХ</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1</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2</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3</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dirty="0">
                          <a:effectLst/>
                        </a:rPr>
                        <a:t>4</a:t>
                      </a:r>
                      <a:endParaRPr lang="en-US" sz="1100" dirty="0">
                        <a:effectLst/>
                        <a:latin typeface="Calibri"/>
                        <a:ea typeface="Calibri"/>
                        <a:cs typeface="Times New Roman"/>
                      </a:endParaRPr>
                    </a:p>
                  </a:txBody>
                  <a:tcPr marL="68580" marR="68580" marT="0" marB="0"/>
                </a:tc>
              </a:tr>
            </a:tbl>
          </a:graphicData>
        </a:graphic>
      </p:graphicFrame>
      <p:sp>
        <p:nvSpPr>
          <p:cNvPr id="3" name="Title 2"/>
          <p:cNvSpPr>
            <a:spLocks noGrp="1"/>
          </p:cNvSpPr>
          <p:nvPr>
            <p:ph type="title"/>
          </p:nvPr>
        </p:nvSpPr>
        <p:spPr/>
        <p:txBody>
          <a:bodyPr>
            <a:normAutofit/>
          </a:bodyPr>
          <a:lstStyle/>
          <a:p>
            <a:pPr algn="ctr"/>
            <a:r>
              <a:rPr lang="mn-MN" sz="4000" dirty="0">
                <a:effectLst/>
                <a:latin typeface="Times New Roman" pitchFamily="18" charset="0"/>
                <a:cs typeface="Times New Roman" pitchFamily="18" charset="0"/>
              </a:rPr>
              <a:t>Судалгааны дүн</a:t>
            </a:r>
            <a:endParaRPr lang="en-US" sz="4000" dirty="0">
              <a:latin typeface="Times New Roman" pitchFamily="18" charset="0"/>
              <a:cs typeface="Times New Roman" pitchFamily="18" charset="0"/>
            </a:endParaRPr>
          </a:p>
        </p:txBody>
      </p:sp>
    </p:spTree>
    <p:extLst>
      <p:ext uri="{BB962C8B-B14F-4D97-AF65-F5344CB8AC3E}">
        <p14:creationId xmlns:p14="http://schemas.microsoft.com/office/powerpoint/2010/main" val="107488445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2829867" y="152401"/>
          <a:ext cx="3484266" cy="5954544"/>
        </p:xfrm>
        <a:graphic>
          <a:graphicData uri="http://schemas.openxmlformats.org/drawingml/2006/table">
            <a:tbl>
              <a:tblPr firstRow="1" firstCol="1" bandRow="1">
                <a:tableStyleId>{5C22544A-7EE6-4342-B048-85BDC9FD1C3A}</a:tableStyleId>
              </a:tblPr>
              <a:tblGrid>
                <a:gridCol w="301271"/>
                <a:gridCol w="860151"/>
                <a:gridCol w="580711"/>
                <a:gridCol w="580711"/>
                <a:gridCol w="580711"/>
                <a:gridCol w="580711"/>
              </a:tblGrid>
              <a:tr h="110466">
                <a:tc>
                  <a:txBody>
                    <a:bodyPr/>
                    <a:lstStyle/>
                    <a:p>
                      <a:pPr>
                        <a:lnSpc>
                          <a:spcPct val="115000"/>
                        </a:lnSpc>
                        <a:spcAft>
                          <a:spcPts val="0"/>
                        </a:spcAft>
                      </a:pPr>
                      <a:r>
                        <a:rPr lang="en-US" sz="600">
                          <a:effectLst/>
                        </a:rPr>
                        <a:t>15</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mn-MN" sz="600">
                          <a:effectLst/>
                        </a:rPr>
                        <a:t>Уранчимэг   ЭХ</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1</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2</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3</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4 </a:t>
                      </a:r>
                      <a:endParaRPr lang="en-US" sz="600">
                        <a:effectLst/>
                        <a:latin typeface="Calibri"/>
                        <a:ea typeface="Calibri"/>
                        <a:cs typeface="Times New Roman"/>
                      </a:endParaRPr>
                    </a:p>
                  </a:txBody>
                  <a:tcPr marL="39296" marR="39296" marT="0" marB="0"/>
                </a:tc>
              </a:tr>
              <a:tr h="110466">
                <a:tc>
                  <a:txBody>
                    <a:bodyPr/>
                    <a:lstStyle/>
                    <a:p>
                      <a:pPr>
                        <a:lnSpc>
                          <a:spcPct val="115000"/>
                        </a:lnSpc>
                        <a:spcAft>
                          <a:spcPts val="0"/>
                        </a:spcAft>
                      </a:pPr>
                      <a:r>
                        <a:rPr lang="en-US" sz="600">
                          <a:effectLst/>
                        </a:rPr>
                        <a:t>16</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mn-MN" sz="600">
                          <a:effectLst/>
                        </a:rPr>
                        <a:t>Сугармаа   ЭХ</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1</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2</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0</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4 </a:t>
                      </a:r>
                      <a:endParaRPr lang="en-US" sz="600">
                        <a:effectLst/>
                        <a:latin typeface="Calibri"/>
                        <a:ea typeface="Calibri"/>
                        <a:cs typeface="Times New Roman"/>
                      </a:endParaRPr>
                    </a:p>
                  </a:txBody>
                  <a:tcPr marL="39296" marR="39296" marT="0" marB="0"/>
                </a:tc>
              </a:tr>
              <a:tr h="110466">
                <a:tc>
                  <a:txBody>
                    <a:bodyPr/>
                    <a:lstStyle/>
                    <a:p>
                      <a:pPr>
                        <a:lnSpc>
                          <a:spcPct val="115000"/>
                        </a:lnSpc>
                        <a:spcAft>
                          <a:spcPts val="0"/>
                        </a:spcAft>
                      </a:pPr>
                      <a:r>
                        <a:rPr lang="en-US" sz="600">
                          <a:effectLst/>
                        </a:rPr>
                        <a:t>17</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mn-MN" sz="600">
                          <a:effectLst/>
                        </a:rPr>
                        <a:t>Пагмадулам   ЭХ</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1</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2</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0</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4</a:t>
                      </a:r>
                      <a:endParaRPr lang="en-US" sz="600">
                        <a:effectLst/>
                        <a:latin typeface="Calibri"/>
                        <a:ea typeface="Calibri"/>
                        <a:cs typeface="Times New Roman"/>
                      </a:endParaRPr>
                    </a:p>
                  </a:txBody>
                  <a:tcPr marL="39296" marR="39296" marT="0" marB="0"/>
                </a:tc>
              </a:tr>
              <a:tr h="110466">
                <a:tc>
                  <a:txBody>
                    <a:bodyPr/>
                    <a:lstStyle/>
                    <a:p>
                      <a:pPr>
                        <a:lnSpc>
                          <a:spcPct val="115000"/>
                        </a:lnSpc>
                        <a:spcAft>
                          <a:spcPts val="0"/>
                        </a:spcAft>
                      </a:pPr>
                      <a:r>
                        <a:rPr lang="en-US" sz="600">
                          <a:effectLst/>
                        </a:rPr>
                        <a:t>18</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mn-MN" sz="600">
                          <a:effectLst/>
                        </a:rPr>
                        <a:t>Гэрэлчулуун ББШ </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1</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2</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3</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4</a:t>
                      </a:r>
                      <a:endParaRPr lang="en-US" sz="600">
                        <a:effectLst/>
                        <a:latin typeface="Calibri"/>
                        <a:ea typeface="Calibri"/>
                        <a:cs typeface="Times New Roman"/>
                      </a:endParaRPr>
                    </a:p>
                  </a:txBody>
                  <a:tcPr marL="39296" marR="39296" marT="0" marB="0"/>
                </a:tc>
              </a:tr>
              <a:tr h="110466">
                <a:tc>
                  <a:txBody>
                    <a:bodyPr/>
                    <a:lstStyle/>
                    <a:p>
                      <a:pPr>
                        <a:lnSpc>
                          <a:spcPct val="115000"/>
                        </a:lnSpc>
                        <a:spcAft>
                          <a:spcPts val="0"/>
                        </a:spcAft>
                      </a:pPr>
                      <a:r>
                        <a:rPr lang="en-US" sz="600">
                          <a:effectLst/>
                        </a:rPr>
                        <a:t>19</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mn-MN" sz="600">
                          <a:effectLst/>
                        </a:rPr>
                        <a:t>Золзаяа  ЭХ </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1</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2</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3</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4</a:t>
                      </a:r>
                      <a:endParaRPr lang="en-US" sz="600">
                        <a:effectLst/>
                        <a:latin typeface="Calibri"/>
                        <a:ea typeface="Calibri"/>
                        <a:cs typeface="Times New Roman"/>
                      </a:endParaRPr>
                    </a:p>
                  </a:txBody>
                  <a:tcPr marL="39296" marR="39296" marT="0" marB="0"/>
                </a:tc>
              </a:tr>
              <a:tr h="110466">
                <a:tc>
                  <a:txBody>
                    <a:bodyPr/>
                    <a:lstStyle/>
                    <a:p>
                      <a:pPr>
                        <a:lnSpc>
                          <a:spcPct val="115000"/>
                        </a:lnSpc>
                        <a:spcAft>
                          <a:spcPts val="0"/>
                        </a:spcAft>
                      </a:pPr>
                      <a:r>
                        <a:rPr lang="en-US" sz="600">
                          <a:effectLst/>
                        </a:rPr>
                        <a:t>20</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mn-MN" sz="600">
                          <a:effectLst/>
                        </a:rPr>
                        <a:t>Сарангэрэл ББШ  </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1</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2</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3</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4</a:t>
                      </a:r>
                      <a:endParaRPr lang="en-US" sz="600">
                        <a:effectLst/>
                        <a:latin typeface="Calibri"/>
                        <a:ea typeface="Calibri"/>
                        <a:cs typeface="Times New Roman"/>
                      </a:endParaRPr>
                    </a:p>
                  </a:txBody>
                  <a:tcPr marL="39296" marR="39296" marT="0" marB="0"/>
                </a:tc>
              </a:tr>
              <a:tr h="110466">
                <a:tc>
                  <a:txBody>
                    <a:bodyPr/>
                    <a:lstStyle/>
                    <a:p>
                      <a:pPr>
                        <a:lnSpc>
                          <a:spcPct val="115000"/>
                        </a:lnSpc>
                        <a:spcAft>
                          <a:spcPts val="0"/>
                        </a:spcAft>
                      </a:pPr>
                      <a:r>
                        <a:rPr lang="en-US" sz="600">
                          <a:effectLst/>
                        </a:rPr>
                        <a:t>21</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mn-MN" sz="600">
                          <a:effectLst/>
                        </a:rPr>
                        <a:t>Аззаяа ЭХ</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1</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1</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2</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4</a:t>
                      </a:r>
                      <a:endParaRPr lang="en-US" sz="600">
                        <a:effectLst/>
                        <a:latin typeface="Calibri"/>
                        <a:ea typeface="Calibri"/>
                        <a:cs typeface="Times New Roman"/>
                      </a:endParaRPr>
                    </a:p>
                  </a:txBody>
                  <a:tcPr marL="39296" marR="39296" marT="0" marB="0"/>
                </a:tc>
              </a:tr>
              <a:tr h="110466">
                <a:tc>
                  <a:txBody>
                    <a:bodyPr/>
                    <a:lstStyle/>
                    <a:p>
                      <a:pPr>
                        <a:lnSpc>
                          <a:spcPct val="115000"/>
                        </a:lnSpc>
                        <a:spcAft>
                          <a:spcPts val="0"/>
                        </a:spcAft>
                      </a:pPr>
                      <a:r>
                        <a:rPr lang="en-US" sz="600">
                          <a:effectLst/>
                        </a:rPr>
                        <a:t>22</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mn-MN" sz="600">
                          <a:effectLst/>
                        </a:rPr>
                        <a:t>Билгүүн   ЭХ </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1</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1</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2</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4</a:t>
                      </a:r>
                      <a:endParaRPr lang="en-US" sz="600">
                        <a:effectLst/>
                        <a:latin typeface="Calibri"/>
                        <a:ea typeface="Calibri"/>
                        <a:cs typeface="Times New Roman"/>
                      </a:endParaRPr>
                    </a:p>
                  </a:txBody>
                  <a:tcPr marL="39296" marR="39296" marT="0" marB="0"/>
                </a:tc>
              </a:tr>
              <a:tr h="110466">
                <a:tc>
                  <a:txBody>
                    <a:bodyPr/>
                    <a:lstStyle/>
                    <a:p>
                      <a:pPr>
                        <a:lnSpc>
                          <a:spcPct val="115000"/>
                        </a:lnSpc>
                        <a:spcAft>
                          <a:spcPts val="0"/>
                        </a:spcAft>
                      </a:pPr>
                      <a:r>
                        <a:rPr lang="en-US" sz="600">
                          <a:effectLst/>
                        </a:rPr>
                        <a:t>23</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mn-MN" sz="600">
                          <a:effectLst/>
                        </a:rPr>
                        <a:t>Энхцэцэг   БЭМ</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1</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2</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3</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4</a:t>
                      </a:r>
                      <a:endParaRPr lang="en-US" sz="600">
                        <a:effectLst/>
                        <a:latin typeface="Calibri"/>
                        <a:ea typeface="Calibri"/>
                        <a:cs typeface="Times New Roman"/>
                      </a:endParaRPr>
                    </a:p>
                  </a:txBody>
                  <a:tcPr marL="39296" marR="39296" marT="0" marB="0"/>
                </a:tc>
              </a:tr>
              <a:tr h="110466">
                <a:tc>
                  <a:txBody>
                    <a:bodyPr/>
                    <a:lstStyle/>
                    <a:p>
                      <a:pPr>
                        <a:lnSpc>
                          <a:spcPct val="115000"/>
                        </a:lnSpc>
                        <a:spcAft>
                          <a:spcPts val="0"/>
                        </a:spcAft>
                      </a:pPr>
                      <a:r>
                        <a:rPr lang="en-US" sz="600">
                          <a:effectLst/>
                        </a:rPr>
                        <a:t>24</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mn-MN" sz="600">
                          <a:effectLst/>
                        </a:rPr>
                        <a:t>Болор ЭХ</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1</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2</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3</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4 </a:t>
                      </a:r>
                      <a:endParaRPr lang="en-US" sz="600">
                        <a:effectLst/>
                        <a:latin typeface="Calibri"/>
                        <a:ea typeface="Calibri"/>
                        <a:cs typeface="Times New Roman"/>
                      </a:endParaRPr>
                    </a:p>
                  </a:txBody>
                  <a:tcPr marL="39296" marR="39296" marT="0" marB="0"/>
                </a:tc>
              </a:tr>
              <a:tr h="110466">
                <a:tc>
                  <a:txBody>
                    <a:bodyPr/>
                    <a:lstStyle/>
                    <a:p>
                      <a:pPr>
                        <a:lnSpc>
                          <a:spcPct val="115000"/>
                        </a:lnSpc>
                        <a:spcAft>
                          <a:spcPts val="0"/>
                        </a:spcAft>
                      </a:pPr>
                      <a:r>
                        <a:rPr lang="en-US" sz="600">
                          <a:effectLst/>
                        </a:rPr>
                        <a:t>25</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mn-MN" sz="600">
                          <a:effectLst/>
                        </a:rPr>
                        <a:t>Хандцэрэн  ЭХ </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1</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2</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3</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4</a:t>
                      </a:r>
                      <a:endParaRPr lang="en-US" sz="600">
                        <a:effectLst/>
                        <a:latin typeface="Calibri"/>
                        <a:ea typeface="Calibri"/>
                        <a:cs typeface="Times New Roman"/>
                      </a:endParaRPr>
                    </a:p>
                  </a:txBody>
                  <a:tcPr marL="39296" marR="39296" marT="0" marB="0"/>
                </a:tc>
              </a:tr>
              <a:tr h="110466">
                <a:tc>
                  <a:txBody>
                    <a:bodyPr/>
                    <a:lstStyle/>
                    <a:p>
                      <a:pPr>
                        <a:lnSpc>
                          <a:spcPct val="115000"/>
                        </a:lnSpc>
                        <a:spcAft>
                          <a:spcPts val="0"/>
                        </a:spcAft>
                      </a:pPr>
                      <a:r>
                        <a:rPr lang="en-US" sz="600">
                          <a:effectLst/>
                        </a:rPr>
                        <a:t>26</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mn-MN" sz="600">
                          <a:effectLst/>
                        </a:rPr>
                        <a:t>Дулмаа    ББШ </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1</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2</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3</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4</a:t>
                      </a:r>
                      <a:endParaRPr lang="en-US" sz="600">
                        <a:effectLst/>
                        <a:latin typeface="Calibri"/>
                        <a:ea typeface="Calibri"/>
                        <a:cs typeface="Times New Roman"/>
                      </a:endParaRPr>
                    </a:p>
                  </a:txBody>
                  <a:tcPr marL="39296" marR="39296" marT="0" marB="0"/>
                </a:tc>
              </a:tr>
              <a:tr h="110466">
                <a:tc>
                  <a:txBody>
                    <a:bodyPr/>
                    <a:lstStyle/>
                    <a:p>
                      <a:pPr>
                        <a:lnSpc>
                          <a:spcPct val="115000"/>
                        </a:lnSpc>
                        <a:spcAft>
                          <a:spcPts val="0"/>
                        </a:spcAft>
                      </a:pPr>
                      <a:r>
                        <a:rPr lang="en-US" sz="600">
                          <a:effectLst/>
                        </a:rPr>
                        <a:t>27</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mn-MN" sz="600">
                          <a:effectLst/>
                        </a:rPr>
                        <a:t>Мөнхөө   ББШ</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0.5</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2</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3</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4</a:t>
                      </a:r>
                      <a:endParaRPr lang="en-US" sz="600">
                        <a:effectLst/>
                        <a:latin typeface="Calibri"/>
                        <a:ea typeface="Calibri"/>
                        <a:cs typeface="Times New Roman"/>
                      </a:endParaRPr>
                    </a:p>
                  </a:txBody>
                  <a:tcPr marL="39296" marR="39296" marT="0" marB="0"/>
                </a:tc>
              </a:tr>
              <a:tr h="110466">
                <a:tc>
                  <a:txBody>
                    <a:bodyPr/>
                    <a:lstStyle/>
                    <a:p>
                      <a:pPr>
                        <a:lnSpc>
                          <a:spcPct val="115000"/>
                        </a:lnSpc>
                        <a:spcAft>
                          <a:spcPts val="0"/>
                        </a:spcAft>
                      </a:pPr>
                      <a:r>
                        <a:rPr lang="en-US" sz="600">
                          <a:effectLst/>
                        </a:rPr>
                        <a:t>28</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mn-MN" sz="600">
                          <a:effectLst/>
                        </a:rPr>
                        <a:t>Урнаа ББШ </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1</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2</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2</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2</a:t>
                      </a:r>
                      <a:endParaRPr lang="en-US" sz="600">
                        <a:effectLst/>
                        <a:latin typeface="Calibri"/>
                        <a:ea typeface="Calibri"/>
                        <a:cs typeface="Times New Roman"/>
                      </a:endParaRPr>
                    </a:p>
                  </a:txBody>
                  <a:tcPr marL="39296" marR="39296" marT="0" marB="0"/>
                </a:tc>
              </a:tr>
              <a:tr h="110466">
                <a:tc>
                  <a:txBody>
                    <a:bodyPr/>
                    <a:lstStyle/>
                    <a:p>
                      <a:pPr>
                        <a:lnSpc>
                          <a:spcPct val="115000"/>
                        </a:lnSpc>
                        <a:spcAft>
                          <a:spcPts val="0"/>
                        </a:spcAft>
                      </a:pPr>
                      <a:r>
                        <a:rPr lang="en-US" sz="600">
                          <a:effectLst/>
                        </a:rPr>
                        <a:t>29</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mn-MN" sz="600">
                          <a:effectLst/>
                        </a:rPr>
                        <a:t>Нандин-Эрдэнэ  ББШ</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1</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2</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3</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2</a:t>
                      </a:r>
                      <a:endParaRPr lang="en-US" sz="600">
                        <a:effectLst/>
                        <a:latin typeface="Calibri"/>
                        <a:ea typeface="Calibri"/>
                        <a:cs typeface="Times New Roman"/>
                      </a:endParaRPr>
                    </a:p>
                  </a:txBody>
                  <a:tcPr marL="39296" marR="39296" marT="0" marB="0"/>
                </a:tc>
              </a:tr>
              <a:tr h="110466">
                <a:tc>
                  <a:txBody>
                    <a:bodyPr/>
                    <a:lstStyle/>
                    <a:p>
                      <a:pPr>
                        <a:lnSpc>
                          <a:spcPct val="115000"/>
                        </a:lnSpc>
                        <a:spcAft>
                          <a:spcPts val="0"/>
                        </a:spcAft>
                      </a:pPr>
                      <a:r>
                        <a:rPr lang="en-US" sz="600">
                          <a:effectLst/>
                        </a:rPr>
                        <a:t>30</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mn-MN" sz="600">
                          <a:effectLst/>
                        </a:rPr>
                        <a:t>Чимидбат ББШ</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1</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2</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0</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4</a:t>
                      </a:r>
                      <a:endParaRPr lang="en-US" sz="600">
                        <a:effectLst/>
                        <a:latin typeface="Calibri"/>
                        <a:ea typeface="Calibri"/>
                        <a:cs typeface="Times New Roman"/>
                      </a:endParaRPr>
                    </a:p>
                  </a:txBody>
                  <a:tcPr marL="39296" marR="39296" marT="0" marB="0"/>
                </a:tc>
              </a:tr>
              <a:tr h="110466">
                <a:tc>
                  <a:txBody>
                    <a:bodyPr/>
                    <a:lstStyle/>
                    <a:p>
                      <a:pPr>
                        <a:lnSpc>
                          <a:spcPct val="115000"/>
                        </a:lnSpc>
                        <a:spcAft>
                          <a:spcPts val="0"/>
                        </a:spcAft>
                      </a:pPr>
                      <a:r>
                        <a:rPr lang="en-US" sz="600">
                          <a:effectLst/>
                        </a:rPr>
                        <a:t>31</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mn-MN" sz="600">
                          <a:effectLst/>
                        </a:rPr>
                        <a:t>Чанцалдулам ГЗБ</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1</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2</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0</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4 </a:t>
                      </a:r>
                      <a:endParaRPr lang="en-US" sz="600">
                        <a:effectLst/>
                        <a:latin typeface="Calibri"/>
                        <a:ea typeface="Calibri"/>
                        <a:cs typeface="Times New Roman"/>
                      </a:endParaRPr>
                    </a:p>
                  </a:txBody>
                  <a:tcPr marL="39296" marR="39296" marT="0" marB="0"/>
                </a:tc>
              </a:tr>
              <a:tr h="110466">
                <a:tc>
                  <a:txBody>
                    <a:bodyPr/>
                    <a:lstStyle/>
                    <a:p>
                      <a:pPr>
                        <a:lnSpc>
                          <a:spcPct val="115000"/>
                        </a:lnSpc>
                        <a:spcAft>
                          <a:spcPts val="0"/>
                        </a:spcAft>
                      </a:pPr>
                      <a:r>
                        <a:rPr lang="en-US" sz="600">
                          <a:effectLst/>
                        </a:rPr>
                        <a:t>32</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mn-MN" sz="600">
                          <a:effectLst/>
                        </a:rPr>
                        <a:t>Гантөмөр ГЗБ </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1</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2</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0</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2 </a:t>
                      </a:r>
                      <a:endParaRPr lang="en-US" sz="600">
                        <a:effectLst/>
                        <a:latin typeface="Calibri"/>
                        <a:ea typeface="Calibri"/>
                        <a:cs typeface="Times New Roman"/>
                      </a:endParaRPr>
                    </a:p>
                  </a:txBody>
                  <a:tcPr marL="39296" marR="39296" marT="0" marB="0"/>
                </a:tc>
              </a:tr>
              <a:tr h="110466">
                <a:tc>
                  <a:txBody>
                    <a:bodyPr/>
                    <a:lstStyle/>
                    <a:p>
                      <a:pPr>
                        <a:lnSpc>
                          <a:spcPct val="115000"/>
                        </a:lnSpc>
                        <a:spcAft>
                          <a:spcPts val="0"/>
                        </a:spcAft>
                      </a:pPr>
                      <a:r>
                        <a:rPr lang="en-US" sz="600">
                          <a:effectLst/>
                        </a:rPr>
                        <a:t>33</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mn-MN" sz="600">
                          <a:effectLst/>
                        </a:rPr>
                        <a:t>Энхмэнд ББШ </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1</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1</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0</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0</a:t>
                      </a:r>
                      <a:endParaRPr lang="en-US" sz="600">
                        <a:effectLst/>
                        <a:latin typeface="Calibri"/>
                        <a:ea typeface="Calibri"/>
                        <a:cs typeface="Times New Roman"/>
                      </a:endParaRPr>
                    </a:p>
                  </a:txBody>
                  <a:tcPr marL="39296" marR="39296" marT="0" marB="0"/>
                </a:tc>
              </a:tr>
              <a:tr h="110466">
                <a:tc>
                  <a:txBody>
                    <a:bodyPr/>
                    <a:lstStyle/>
                    <a:p>
                      <a:pPr>
                        <a:lnSpc>
                          <a:spcPct val="115000"/>
                        </a:lnSpc>
                        <a:spcAft>
                          <a:spcPts val="0"/>
                        </a:spcAft>
                      </a:pPr>
                      <a:r>
                        <a:rPr lang="en-US" sz="600">
                          <a:effectLst/>
                        </a:rPr>
                        <a:t>34</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mn-MN" sz="600">
                          <a:effectLst/>
                        </a:rPr>
                        <a:t>Заяажаргал ББШ </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1</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2</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2</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4</a:t>
                      </a:r>
                      <a:endParaRPr lang="en-US" sz="600">
                        <a:effectLst/>
                        <a:latin typeface="Calibri"/>
                        <a:ea typeface="Calibri"/>
                        <a:cs typeface="Times New Roman"/>
                      </a:endParaRPr>
                    </a:p>
                  </a:txBody>
                  <a:tcPr marL="39296" marR="39296" marT="0" marB="0"/>
                </a:tc>
              </a:tr>
              <a:tr h="110466">
                <a:tc>
                  <a:txBody>
                    <a:bodyPr/>
                    <a:lstStyle/>
                    <a:p>
                      <a:pPr>
                        <a:lnSpc>
                          <a:spcPct val="115000"/>
                        </a:lnSpc>
                        <a:spcAft>
                          <a:spcPts val="0"/>
                        </a:spcAft>
                      </a:pPr>
                      <a:r>
                        <a:rPr lang="en-US" sz="600">
                          <a:effectLst/>
                        </a:rPr>
                        <a:t>35</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mn-MN" sz="600">
                          <a:effectLst/>
                        </a:rPr>
                        <a:t>М.Оюунгэрэл  ГЗБ</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1</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1</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2</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0</a:t>
                      </a:r>
                      <a:endParaRPr lang="en-US" sz="600">
                        <a:effectLst/>
                        <a:latin typeface="Calibri"/>
                        <a:ea typeface="Calibri"/>
                        <a:cs typeface="Times New Roman"/>
                      </a:endParaRPr>
                    </a:p>
                  </a:txBody>
                  <a:tcPr marL="39296" marR="39296" marT="0" marB="0"/>
                </a:tc>
              </a:tr>
              <a:tr h="110466">
                <a:tc>
                  <a:txBody>
                    <a:bodyPr/>
                    <a:lstStyle/>
                    <a:p>
                      <a:pPr>
                        <a:lnSpc>
                          <a:spcPct val="115000"/>
                        </a:lnSpc>
                        <a:spcAft>
                          <a:spcPts val="0"/>
                        </a:spcAft>
                      </a:pPr>
                      <a:r>
                        <a:rPr lang="en-US" sz="600">
                          <a:effectLst/>
                        </a:rPr>
                        <a:t>36</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mn-MN" sz="600">
                          <a:effectLst/>
                        </a:rPr>
                        <a:t>О.Оюунгэрэл  ГЗБ</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mn-MN" sz="600">
                          <a:effectLst/>
                        </a:rPr>
                        <a:t> </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mn-MN" sz="600">
                          <a:effectLst/>
                        </a:rPr>
                        <a:t> </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mn-MN" sz="600">
                          <a:effectLst/>
                        </a:rPr>
                        <a:t> </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mn-MN" sz="600">
                          <a:effectLst/>
                        </a:rPr>
                        <a:t> </a:t>
                      </a:r>
                      <a:endParaRPr lang="en-US" sz="600">
                        <a:effectLst/>
                        <a:latin typeface="Calibri"/>
                        <a:ea typeface="Calibri"/>
                        <a:cs typeface="Times New Roman"/>
                      </a:endParaRPr>
                    </a:p>
                  </a:txBody>
                  <a:tcPr marL="39296" marR="39296" marT="0" marB="0"/>
                </a:tc>
              </a:tr>
              <a:tr h="110466">
                <a:tc>
                  <a:txBody>
                    <a:bodyPr/>
                    <a:lstStyle/>
                    <a:p>
                      <a:pPr>
                        <a:lnSpc>
                          <a:spcPct val="115000"/>
                        </a:lnSpc>
                        <a:spcAft>
                          <a:spcPts val="0"/>
                        </a:spcAft>
                      </a:pPr>
                      <a:r>
                        <a:rPr lang="en-US" sz="600">
                          <a:effectLst/>
                        </a:rPr>
                        <a:t>37</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mn-MN" sz="600">
                          <a:effectLst/>
                        </a:rPr>
                        <a:t>Очирбат ГЗБ </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1</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1</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0</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0</a:t>
                      </a:r>
                      <a:endParaRPr lang="en-US" sz="600">
                        <a:effectLst/>
                        <a:latin typeface="Calibri"/>
                        <a:ea typeface="Calibri"/>
                        <a:cs typeface="Times New Roman"/>
                      </a:endParaRPr>
                    </a:p>
                  </a:txBody>
                  <a:tcPr marL="39296" marR="39296" marT="0" marB="0"/>
                </a:tc>
              </a:tr>
              <a:tr h="110466">
                <a:tc>
                  <a:txBody>
                    <a:bodyPr/>
                    <a:lstStyle/>
                    <a:p>
                      <a:pPr>
                        <a:lnSpc>
                          <a:spcPct val="115000"/>
                        </a:lnSpc>
                        <a:spcAft>
                          <a:spcPts val="0"/>
                        </a:spcAft>
                      </a:pPr>
                      <a:r>
                        <a:rPr lang="en-US" sz="600">
                          <a:effectLst/>
                        </a:rPr>
                        <a:t>38</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mn-MN" sz="600">
                          <a:effectLst/>
                        </a:rPr>
                        <a:t>Очирмаа ГЗБ </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1</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0</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0</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0</a:t>
                      </a:r>
                      <a:endParaRPr lang="en-US" sz="600">
                        <a:effectLst/>
                        <a:latin typeface="Calibri"/>
                        <a:ea typeface="Calibri"/>
                        <a:cs typeface="Times New Roman"/>
                      </a:endParaRPr>
                    </a:p>
                  </a:txBody>
                  <a:tcPr marL="39296" marR="39296" marT="0" marB="0"/>
                </a:tc>
              </a:tr>
              <a:tr h="110466">
                <a:tc>
                  <a:txBody>
                    <a:bodyPr/>
                    <a:lstStyle/>
                    <a:p>
                      <a:pPr>
                        <a:lnSpc>
                          <a:spcPct val="115000"/>
                        </a:lnSpc>
                        <a:spcAft>
                          <a:spcPts val="0"/>
                        </a:spcAft>
                      </a:pPr>
                      <a:r>
                        <a:rPr lang="en-US" sz="600">
                          <a:effectLst/>
                        </a:rPr>
                        <a:t>39</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mn-MN" sz="600">
                          <a:effectLst/>
                        </a:rPr>
                        <a:t>Мөнхцэцэг ГЗБ </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1</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2</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2</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2</a:t>
                      </a:r>
                      <a:endParaRPr lang="en-US" sz="600">
                        <a:effectLst/>
                        <a:latin typeface="Calibri"/>
                        <a:ea typeface="Calibri"/>
                        <a:cs typeface="Times New Roman"/>
                      </a:endParaRPr>
                    </a:p>
                  </a:txBody>
                  <a:tcPr marL="39296" marR="39296" marT="0" marB="0"/>
                </a:tc>
              </a:tr>
              <a:tr h="110466">
                <a:tc>
                  <a:txBody>
                    <a:bodyPr/>
                    <a:lstStyle/>
                    <a:p>
                      <a:pPr>
                        <a:lnSpc>
                          <a:spcPct val="115000"/>
                        </a:lnSpc>
                        <a:spcAft>
                          <a:spcPts val="0"/>
                        </a:spcAft>
                      </a:pPr>
                      <a:r>
                        <a:rPr lang="en-US" sz="600">
                          <a:effectLst/>
                        </a:rPr>
                        <a:t>40</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mn-MN" sz="600">
                          <a:effectLst/>
                        </a:rPr>
                        <a:t>Нургүль ГЗБ </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1</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2</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3</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2</a:t>
                      </a:r>
                      <a:endParaRPr lang="en-US" sz="600">
                        <a:effectLst/>
                        <a:latin typeface="Calibri"/>
                        <a:ea typeface="Calibri"/>
                        <a:cs typeface="Times New Roman"/>
                      </a:endParaRPr>
                    </a:p>
                  </a:txBody>
                  <a:tcPr marL="39296" marR="39296" marT="0" marB="0"/>
                </a:tc>
              </a:tr>
              <a:tr h="110466">
                <a:tc>
                  <a:txBody>
                    <a:bodyPr/>
                    <a:lstStyle/>
                    <a:p>
                      <a:pPr>
                        <a:lnSpc>
                          <a:spcPct val="115000"/>
                        </a:lnSpc>
                        <a:spcAft>
                          <a:spcPts val="0"/>
                        </a:spcAft>
                      </a:pPr>
                      <a:r>
                        <a:rPr lang="en-US" sz="600">
                          <a:effectLst/>
                        </a:rPr>
                        <a:t>41</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mn-MN" sz="600">
                          <a:effectLst/>
                        </a:rPr>
                        <a:t>Батжаргал ББШ</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1</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2</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0</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2</a:t>
                      </a:r>
                      <a:endParaRPr lang="en-US" sz="600">
                        <a:effectLst/>
                        <a:latin typeface="Calibri"/>
                        <a:ea typeface="Calibri"/>
                        <a:cs typeface="Times New Roman"/>
                      </a:endParaRPr>
                    </a:p>
                  </a:txBody>
                  <a:tcPr marL="39296" marR="39296" marT="0" marB="0"/>
                </a:tc>
              </a:tr>
              <a:tr h="110466">
                <a:tc>
                  <a:txBody>
                    <a:bodyPr/>
                    <a:lstStyle/>
                    <a:p>
                      <a:pPr>
                        <a:lnSpc>
                          <a:spcPct val="115000"/>
                        </a:lnSpc>
                        <a:spcAft>
                          <a:spcPts val="0"/>
                        </a:spcAft>
                      </a:pPr>
                      <a:r>
                        <a:rPr lang="en-US" sz="600">
                          <a:effectLst/>
                        </a:rPr>
                        <a:t>42</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mn-MN" sz="600">
                          <a:effectLst/>
                        </a:rPr>
                        <a:t>Дэлгэрмаа ББШ </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1</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2</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3</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2</a:t>
                      </a:r>
                      <a:endParaRPr lang="en-US" sz="600">
                        <a:effectLst/>
                        <a:latin typeface="Calibri"/>
                        <a:ea typeface="Calibri"/>
                        <a:cs typeface="Times New Roman"/>
                      </a:endParaRPr>
                    </a:p>
                  </a:txBody>
                  <a:tcPr marL="39296" marR="39296" marT="0" marB="0"/>
                </a:tc>
              </a:tr>
              <a:tr h="110466">
                <a:tc>
                  <a:txBody>
                    <a:bodyPr/>
                    <a:lstStyle/>
                    <a:p>
                      <a:pPr>
                        <a:lnSpc>
                          <a:spcPct val="115000"/>
                        </a:lnSpc>
                        <a:spcAft>
                          <a:spcPts val="0"/>
                        </a:spcAft>
                      </a:pPr>
                      <a:r>
                        <a:rPr lang="en-US" sz="600">
                          <a:effectLst/>
                        </a:rPr>
                        <a:t>43</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mn-MN" sz="600">
                          <a:effectLst/>
                        </a:rPr>
                        <a:t>Туяамаа ББШ </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1</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2</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3</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2</a:t>
                      </a:r>
                      <a:endParaRPr lang="en-US" sz="600">
                        <a:effectLst/>
                        <a:latin typeface="Calibri"/>
                        <a:ea typeface="Calibri"/>
                        <a:cs typeface="Times New Roman"/>
                      </a:endParaRPr>
                    </a:p>
                  </a:txBody>
                  <a:tcPr marL="39296" marR="39296" marT="0" marB="0"/>
                </a:tc>
              </a:tr>
              <a:tr h="110466">
                <a:tc>
                  <a:txBody>
                    <a:bodyPr/>
                    <a:lstStyle/>
                    <a:p>
                      <a:pPr>
                        <a:lnSpc>
                          <a:spcPct val="115000"/>
                        </a:lnSpc>
                        <a:spcAft>
                          <a:spcPts val="0"/>
                        </a:spcAft>
                      </a:pPr>
                      <a:r>
                        <a:rPr lang="en-US" sz="600">
                          <a:effectLst/>
                        </a:rPr>
                        <a:t>44</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mn-MN" sz="600">
                          <a:effectLst/>
                        </a:rPr>
                        <a:t>Отгончимэг ББШ </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1</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1</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0</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0</a:t>
                      </a:r>
                      <a:endParaRPr lang="en-US" sz="600">
                        <a:effectLst/>
                        <a:latin typeface="Calibri"/>
                        <a:ea typeface="Calibri"/>
                        <a:cs typeface="Times New Roman"/>
                      </a:endParaRPr>
                    </a:p>
                  </a:txBody>
                  <a:tcPr marL="39296" marR="39296" marT="0" marB="0"/>
                </a:tc>
              </a:tr>
              <a:tr h="110466">
                <a:tc>
                  <a:txBody>
                    <a:bodyPr/>
                    <a:lstStyle/>
                    <a:p>
                      <a:pPr>
                        <a:lnSpc>
                          <a:spcPct val="115000"/>
                        </a:lnSpc>
                        <a:spcAft>
                          <a:spcPts val="0"/>
                        </a:spcAft>
                      </a:pPr>
                      <a:r>
                        <a:rPr lang="en-US" sz="600">
                          <a:effectLst/>
                        </a:rPr>
                        <a:t>45</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mn-MN" sz="600">
                          <a:effectLst/>
                        </a:rPr>
                        <a:t>Төртогтох ББШ </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1</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2</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0</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2</a:t>
                      </a:r>
                      <a:endParaRPr lang="en-US" sz="600">
                        <a:effectLst/>
                        <a:latin typeface="Calibri"/>
                        <a:ea typeface="Calibri"/>
                        <a:cs typeface="Times New Roman"/>
                      </a:endParaRPr>
                    </a:p>
                  </a:txBody>
                  <a:tcPr marL="39296" marR="39296" marT="0" marB="0"/>
                </a:tc>
              </a:tr>
              <a:tr h="110466">
                <a:tc>
                  <a:txBody>
                    <a:bodyPr/>
                    <a:lstStyle/>
                    <a:p>
                      <a:pPr>
                        <a:lnSpc>
                          <a:spcPct val="115000"/>
                        </a:lnSpc>
                        <a:spcAft>
                          <a:spcPts val="0"/>
                        </a:spcAft>
                      </a:pPr>
                      <a:r>
                        <a:rPr lang="en-US" sz="600">
                          <a:effectLst/>
                        </a:rPr>
                        <a:t>46</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mn-MN" sz="600">
                          <a:effectLst/>
                        </a:rPr>
                        <a:t>Навчаа ББШ </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1</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2</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3</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4</a:t>
                      </a:r>
                      <a:endParaRPr lang="en-US" sz="600">
                        <a:effectLst/>
                        <a:latin typeface="Calibri"/>
                        <a:ea typeface="Calibri"/>
                        <a:cs typeface="Times New Roman"/>
                      </a:endParaRPr>
                    </a:p>
                  </a:txBody>
                  <a:tcPr marL="39296" marR="39296" marT="0" marB="0"/>
                </a:tc>
              </a:tr>
              <a:tr h="110466">
                <a:tc>
                  <a:txBody>
                    <a:bodyPr/>
                    <a:lstStyle/>
                    <a:p>
                      <a:pPr>
                        <a:lnSpc>
                          <a:spcPct val="115000"/>
                        </a:lnSpc>
                        <a:spcAft>
                          <a:spcPts val="0"/>
                        </a:spcAft>
                      </a:pPr>
                      <a:r>
                        <a:rPr lang="en-US" sz="600">
                          <a:effectLst/>
                        </a:rPr>
                        <a:t>47</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mn-MN" sz="600">
                          <a:effectLst/>
                        </a:rPr>
                        <a:t>Ариунжаргал ББШ </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1</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2</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3</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4</a:t>
                      </a:r>
                      <a:endParaRPr lang="en-US" sz="600">
                        <a:effectLst/>
                        <a:latin typeface="Calibri"/>
                        <a:ea typeface="Calibri"/>
                        <a:cs typeface="Times New Roman"/>
                      </a:endParaRPr>
                    </a:p>
                  </a:txBody>
                  <a:tcPr marL="39296" marR="39296" marT="0" marB="0"/>
                </a:tc>
              </a:tr>
              <a:tr h="110466">
                <a:tc>
                  <a:txBody>
                    <a:bodyPr/>
                    <a:lstStyle/>
                    <a:p>
                      <a:pPr>
                        <a:lnSpc>
                          <a:spcPct val="115000"/>
                        </a:lnSpc>
                        <a:spcAft>
                          <a:spcPts val="0"/>
                        </a:spcAft>
                      </a:pPr>
                      <a:r>
                        <a:rPr lang="en-US" sz="600">
                          <a:effectLst/>
                        </a:rPr>
                        <a:t>48</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mn-MN" sz="600">
                          <a:effectLst/>
                        </a:rPr>
                        <a:t>Ундармаа ББШ </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1</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2</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2</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0</a:t>
                      </a:r>
                      <a:endParaRPr lang="en-US" sz="600">
                        <a:effectLst/>
                        <a:latin typeface="Calibri"/>
                        <a:ea typeface="Calibri"/>
                        <a:cs typeface="Times New Roman"/>
                      </a:endParaRPr>
                    </a:p>
                  </a:txBody>
                  <a:tcPr marL="39296" marR="39296" marT="0" marB="0"/>
                </a:tc>
              </a:tr>
              <a:tr h="110466">
                <a:tc>
                  <a:txBody>
                    <a:bodyPr/>
                    <a:lstStyle/>
                    <a:p>
                      <a:pPr>
                        <a:lnSpc>
                          <a:spcPct val="115000"/>
                        </a:lnSpc>
                        <a:spcAft>
                          <a:spcPts val="0"/>
                        </a:spcAft>
                      </a:pPr>
                      <a:r>
                        <a:rPr lang="en-US" sz="600">
                          <a:effectLst/>
                        </a:rPr>
                        <a:t>49</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mn-MN" sz="600">
                          <a:effectLst/>
                        </a:rPr>
                        <a:t>Болорцэцэг  ЭХ </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1</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2</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3</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2</a:t>
                      </a:r>
                      <a:endParaRPr lang="en-US" sz="600">
                        <a:effectLst/>
                        <a:latin typeface="Calibri"/>
                        <a:ea typeface="Calibri"/>
                        <a:cs typeface="Times New Roman"/>
                      </a:endParaRPr>
                    </a:p>
                  </a:txBody>
                  <a:tcPr marL="39296" marR="39296" marT="0" marB="0"/>
                </a:tc>
              </a:tr>
              <a:tr h="110466">
                <a:tc>
                  <a:txBody>
                    <a:bodyPr/>
                    <a:lstStyle/>
                    <a:p>
                      <a:pPr>
                        <a:lnSpc>
                          <a:spcPct val="115000"/>
                        </a:lnSpc>
                        <a:spcAft>
                          <a:spcPts val="0"/>
                        </a:spcAft>
                      </a:pPr>
                      <a:r>
                        <a:rPr lang="en-US" sz="600">
                          <a:effectLst/>
                        </a:rPr>
                        <a:t>50</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mn-MN" sz="600">
                          <a:effectLst/>
                        </a:rPr>
                        <a:t>Мөнгөнцэцэг ГЗБ </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1</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1</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0</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0</a:t>
                      </a:r>
                      <a:endParaRPr lang="en-US" sz="600">
                        <a:effectLst/>
                        <a:latin typeface="Calibri"/>
                        <a:ea typeface="Calibri"/>
                        <a:cs typeface="Times New Roman"/>
                      </a:endParaRPr>
                    </a:p>
                  </a:txBody>
                  <a:tcPr marL="39296" marR="39296" marT="0" marB="0"/>
                </a:tc>
              </a:tr>
              <a:tr h="110466">
                <a:tc>
                  <a:txBody>
                    <a:bodyPr/>
                    <a:lstStyle/>
                    <a:p>
                      <a:pPr>
                        <a:lnSpc>
                          <a:spcPct val="115000"/>
                        </a:lnSpc>
                        <a:spcAft>
                          <a:spcPts val="0"/>
                        </a:spcAft>
                      </a:pPr>
                      <a:r>
                        <a:rPr lang="en-US" sz="600">
                          <a:effectLst/>
                        </a:rPr>
                        <a:t>51 </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mn-MN" sz="600">
                          <a:effectLst/>
                        </a:rPr>
                        <a:t>Жаргалмаа ЭХ </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1</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2</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0</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2</a:t>
                      </a:r>
                      <a:endParaRPr lang="en-US" sz="600">
                        <a:effectLst/>
                        <a:latin typeface="Calibri"/>
                        <a:ea typeface="Calibri"/>
                        <a:cs typeface="Times New Roman"/>
                      </a:endParaRPr>
                    </a:p>
                  </a:txBody>
                  <a:tcPr marL="39296" marR="39296" marT="0" marB="0"/>
                </a:tc>
              </a:tr>
              <a:tr h="110466">
                <a:tc>
                  <a:txBody>
                    <a:bodyPr/>
                    <a:lstStyle/>
                    <a:p>
                      <a:pPr>
                        <a:lnSpc>
                          <a:spcPct val="115000"/>
                        </a:lnSpc>
                        <a:spcAft>
                          <a:spcPts val="0"/>
                        </a:spcAft>
                      </a:pPr>
                      <a:r>
                        <a:rPr lang="en-US" sz="600">
                          <a:effectLst/>
                        </a:rPr>
                        <a:t>52</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mn-MN" sz="600">
                          <a:effectLst/>
                        </a:rPr>
                        <a:t>Мягмардулам ЭХ </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1</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2</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2</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0</a:t>
                      </a:r>
                      <a:endParaRPr lang="en-US" sz="600">
                        <a:effectLst/>
                        <a:latin typeface="Calibri"/>
                        <a:ea typeface="Calibri"/>
                        <a:cs typeface="Times New Roman"/>
                      </a:endParaRPr>
                    </a:p>
                  </a:txBody>
                  <a:tcPr marL="39296" marR="39296" marT="0" marB="0"/>
                </a:tc>
              </a:tr>
              <a:tr h="110466">
                <a:tc>
                  <a:txBody>
                    <a:bodyPr/>
                    <a:lstStyle/>
                    <a:p>
                      <a:pPr>
                        <a:lnSpc>
                          <a:spcPct val="115000"/>
                        </a:lnSpc>
                        <a:spcAft>
                          <a:spcPts val="0"/>
                        </a:spcAft>
                      </a:pPr>
                      <a:r>
                        <a:rPr lang="en-US" sz="600">
                          <a:effectLst/>
                        </a:rPr>
                        <a:t>53</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mn-MN" sz="600">
                          <a:effectLst/>
                        </a:rPr>
                        <a:t>Жанбота ГЗБ </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1</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2</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3</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2</a:t>
                      </a:r>
                      <a:endParaRPr lang="en-US" sz="600">
                        <a:effectLst/>
                        <a:latin typeface="Calibri"/>
                        <a:ea typeface="Calibri"/>
                        <a:cs typeface="Times New Roman"/>
                      </a:endParaRPr>
                    </a:p>
                  </a:txBody>
                  <a:tcPr marL="39296" marR="39296" marT="0" marB="0"/>
                </a:tc>
              </a:tr>
              <a:tr h="110466">
                <a:tc>
                  <a:txBody>
                    <a:bodyPr/>
                    <a:lstStyle/>
                    <a:p>
                      <a:pPr>
                        <a:lnSpc>
                          <a:spcPct val="115000"/>
                        </a:lnSpc>
                        <a:spcAft>
                          <a:spcPts val="0"/>
                        </a:spcAft>
                      </a:pPr>
                      <a:r>
                        <a:rPr lang="en-US" sz="600">
                          <a:effectLst/>
                        </a:rPr>
                        <a:t>54</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mn-MN" sz="600">
                          <a:effectLst/>
                        </a:rPr>
                        <a:t>Даваацэрэн ГЗБ </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1</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2</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3</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2</a:t>
                      </a:r>
                      <a:endParaRPr lang="en-US" sz="600">
                        <a:effectLst/>
                        <a:latin typeface="Calibri"/>
                        <a:ea typeface="Calibri"/>
                        <a:cs typeface="Times New Roman"/>
                      </a:endParaRPr>
                    </a:p>
                  </a:txBody>
                  <a:tcPr marL="39296" marR="39296" marT="0" marB="0"/>
                </a:tc>
              </a:tr>
              <a:tr h="110466">
                <a:tc>
                  <a:txBody>
                    <a:bodyPr/>
                    <a:lstStyle/>
                    <a:p>
                      <a:pPr>
                        <a:lnSpc>
                          <a:spcPct val="115000"/>
                        </a:lnSpc>
                        <a:spcAft>
                          <a:spcPts val="0"/>
                        </a:spcAft>
                      </a:pPr>
                      <a:r>
                        <a:rPr lang="en-US" sz="600">
                          <a:effectLst/>
                        </a:rPr>
                        <a:t>55</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mn-MN" sz="600">
                          <a:effectLst/>
                        </a:rPr>
                        <a:t>Тогтохжаргал ГЗБ  </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1</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2</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0</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0</a:t>
                      </a:r>
                      <a:endParaRPr lang="en-US" sz="600">
                        <a:effectLst/>
                        <a:latin typeface="Calibri"/>
                        <a:ea typeface="Calibri"/>
                        <a:cs typeface="Times New Roman"/>
                      </a:endParaRPr>
                    </a:p>
                  </a:txBody>
                  <a:tcPr marL="39296" marR="39296" marT="0" marB="0"/>
                </a:tc>
              </a:tr>
              <a:tr h="110466">
                <a:tc>
                  <a:txBody>
                    <a:bodyPr/>
                    <a:lstStyle/>
                    <a:p>
                      <a:pPr>
                        <a:lnSpc>
                          <a:spcPct val="115000"/>
                        </a:lnSpc>
                        <a:spcAft>
                          <a:spcPts val="0"/>
                        </a:spcAft>
                      </a:pPr>
                      <a:r>
                        <a:rPr lang="en-US" sz="600">
                          <a:effectLst/>
                        </a:rPr>
                        <a:t>56</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mn-MN" sz="600">
                          <a:effectLst/>
                        </a:rPr>
                        <a:t>Пүрэв-Эрдэнэ ГЗБ </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0</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2</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0</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0</a:t>
                      </a:r>
                      <a:endParaRPr lang="en-US" sz="600">
                        <a:effectLst/>
                        <a:latin typeface="Calibri"/>
                        <a:ea typeface="Calibri"/>
                        <a:cs typeface="Times New Roman"/>
                      </a:endParaRPr>
                    </a:p>
                  </a:txBody>
                  <a:tcPr marL="39296" marR="39296" marT="0" marB="0"/>
                </a:tc>
              </a:tr>
              <a:tr h="110466">
                <a:tc>
                  <a:txBody>
                    <a:bodyPr/>
                    <a:lstStyle/>
                    <a:p>
                      <a:pPr>
                        <a:lnSpc>
                          <a:spcPct val="115000"/>
                        </a:lnSpc>
                        <a:spcAft>
                          <a:spcPts val="0"/>
                        </a:spcAft>
                      </a:pPr>
                      <a:r>
                        <a:rPr lang="en-US" sz="600">
                          <a:effectLst/>
                        </a:rPr>
                        <a:t>57</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mn-MN" sz="600">
                          <a:effectLst/>
                        </a:rPr>
                        <a:t>Өлзийбаяр ГЗБ </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1</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1</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0</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0</a:t>
                      </a:r>
                      <a:endParaRPr lang="en-US" sz="600">
                        <a:effectLst/>
                        <a:latin typeface="Calibri"/>
                        <a:ea typeface="Calibri"/>
                        <a:cs typeface="Times New Roman"/>
                      </a:endParaRPr>
                    </a:p>
                  </a:txBody>
                  <a:tcPr marL="39296" marR="39296" marT="0" marB="0"/>
                </a:tc>
              </a:tr>
              <a:tr h="110466">
                <a:tc>
                  <a:txBody>
                    <a:bodyPr/>
                    <a:lstStyle/>
                    <a:p>
                      <a:pPr>
                        <a:lnSpc>
                          <a:spcPct val="115000"/>
                        </a:lnSpc>
                        <a:spcAft>
                          <a:spcPts val="0"/>
                        </a:spcAft>
                      </a:pPr>
                      <a:r>
                        <a:rPr lang="en-US" sz="600">
                          <a:effectLst/>
                        </a:rPr>
                        <a:t>58</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mn-MN" sz="600">
                          <a:effectLst/>
                        </a:rPr>
                        <a:t>Пүрэвзаяа ГЗБ </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1</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1</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0</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0</a:t>
                      </a:r>
                      <a:endParaRPr lang="en-US" sz="600">
                        <a:effectLst/>
                        <a:latin typeface="Calibri"/>
                        <a:ea typeface="Calibri"/>
                        <a:cs typeface="Times New Roman"/>
                      </a:endParaRPr>
                    </a:p>
                  </a:txBody>
                  <a:tcPr marL="39296" marR="39296" marT="0" marB="0"/>
                </a:tc>
              </a:tr>
              <a:tr h="110466">
                <a:tc>
                  <a:txBody>
                    <a:bodyPr/>
                    <a:lstStyle/>
                    <a:p>
                      <a:pPr>
                        <a:lnSpc>
                          <a:spcPct val="115000"/>
                        </a:lnSpc>
                        <a:spcAft>
                          <a:spcPts val="0"/>
                        </a:spcAft>
                      </a:pPr>
                      <a:r>
                        <a:rPr lang="en-US" sz="600">
                          <a:effectLst/>
                        </a:rPr>
                        <a:t>59</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mn-MN" sz="600">
                          <a:effectLst/>
                        </a:rPr>
                        <a:t>Нарангэрэл ГЗБ </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0.5</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2</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0</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2</a:t>
                      </a:r>
                      <a:endParaRPr lang="en-US" sz="600">
                        <a:effectLst/>
                        <a:latin typeface="Calibri"/>
                        <a:ea typeface="Calibri"/>
                        <a:cs typeface="Times New Roman"/>
                      </a:endParaRPr>
                    </a:p>
                  </a:txBody>
                  <a:tcPr marL="39296" marR="39296" marT="0" marB="0"/>
                </a:tc>
              </a:tr>
              <a:tr h="110466">
                <a:tc>
                  <a:txBody>
                    <a:bodyPr/>
                    <a:lstStyle/>
                    <a:p>
                      <a:pPr>
                        <a:lnSpc>
                          <a:spcPct val="115000"/>
                        </a:lnSpc>
                        <a:spcAft>
                          <a:spcPts val="0"/>
                        </a:spcAft>
                      </a:pPr>
                      <a:r>
                        <a:rPr lang="en-US" sz="600">
                          <a:effectLst/>
                        </a:rPr>
                        <a:t>60</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mn-MN" sz="600">
                          <a:effectLst/>
                        </a:rPr>
                        <a:t>Гантуяа ЭХ </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1</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2</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3</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4</a:t>
                      </a:r>
                      <a:endParaRPr lang="en-US" sz="600">
                        <a:effectLst/>
                        <a:latin typeface="Calibri"/>
                        <a:ea typeface="Calibri"/>
                        <a:cs typeface="Times New Roman"/>
                      </a:endParaRPr>
                    </a:p>
                  </a:txBody>
                  <a:tcPr marL="39296" marR="39296" marT="0" marB="0"/>
                </a:tc>
              </a:tr>
              <a:tr h="110466">
                <a:tc>
                  <a:txBody>
                    <a:bodyPr/>
                    <a:lstStyle/>
                    <a:p>
                      <a:pPr>
                        <a:lnSpc>
                          <a:spcPct val="115000"/>
                        </a:lnSpc>
                        <a:spcAft>
                          <a:spcPts val="0"/>
                        </a:spcAft>
                      </a:pPr>
                      <a:r>
                        <a:rPr lang="en-US" sz="600">
                          <a:effectLst/>
                        </a:rPr>
                        <a:t>61</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mn-MN" sz="600">
                          <a:effectLst/>
                        </a:rPr>
                        <a:t>Цэцэгбалжид ГЗБ </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1</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2</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3</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4</a:t>
                      </a:r>
                      <a:endParaRPr lang="en-US" sz="600">
                        <a:effectLst/>
                        <a:latin typeface="Calibri"/>
                        <a:ea typeface="Calibri"/>
                        <a:cs typeface="Times New Roman"/>
                      </a:endParaRPr>
                    </a:p>
                  </a:txBody>
                  <a:tcPr marL="39296" marR="39296" marT="0" marB="0"/>
                </a:tc>
              </a:tr>
              <a:tr h="110466">
                <a:tc>
                  <a:txBody>
                    <a:bodyPr/>
                    <a:lstStyle/>
                    <a:p>
                      <a:pPr>
                        <a:lnSpc>
                          <a:spcPct val="115000"/>
                        </a:lnSpc>
                        <a:spcAft>
                          <a:spcPts val="0"/>
                        </a:spcAft>
                      </a:pPr>
                      <a:r>
                        <a:rPr lang="en-US" sz="600">
                          <a:effectLst/>
                        </a:rPr>
                        <a:t>62</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mn-MN" sz="600">
                          <a:effectLst/>
                        </a:rPr>
                        <a:t>Сарантуяа ГЗБ </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1</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2</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0</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0</a:t>
                      </a:r>
                      <a:endParaRPr lang="en-US" sz="600">
                        <a:effectLst/>
                        <a:latin typeface="Calibri"/>
                        <a:ea typeface="Calibri"/>
                        <a:cs typeface="Times New Roman"/>
                      </a:endParaRPr>
                    </a:p>
                  </a:txBody>
                  <a:tcPr marL="39296" marR="39296" marT="0" marB="0"/>
                </a:tc>
              </a:tr>
              <a:tr h="110466">
                <a:tc>
                  <a:txBody>
                    <a:bodyPr/>
                    <a:lstStyle/>
                    <a:p>
                      <a:pPr>
                        <a:lnSpc>
                          <a:spcPct val="115000"/>
                        </a:lnSpc>
                        <a:spcAft>
                          <a:spcPts val="0"/>
                        </a:spcAft>
                      </a:pPr>
                      <a:r>
                        <a:rPr lang="en-US" sz="600">
                          <a:effectLst/>
                        </a:rPr>
                        <a:t>63</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mn-MN" sz="600">
                          <a:effectLst/>
                        </a:rPr>
                        <a:t>Норжинлхам ГЗБ </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1</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2</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2</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2</a:t>
                      </a:r>
                      <a:endParaRPr lang="en-US" sz="600">
                        <a:effectLst/>
                        <a:latin typeface="Calibri"/>
                        <a:ea typeface="Calibri"/>
                        <a:cs typeface="Times New Roman"/>
                      </a:endParaRPr>
                    </a:p>
                  </a:txBody>
                  <a:tcPr marL="39296" marR="39296" marT="0" marB="0"/>
                </a:tc>
              </a:tr>
              <a:tr h="110466">
                <a:tc>
                  <a:txBody>
                    <a:bodyPr/>
                    <a:lstStyle/>
                    <a:p>
                      <a:pPr>
                        <a:lnSpc>
                          <a:spcPct val="115000"/>
                        </a:lnSpc>
                        <a:spcAft>
                          <a:spcPts val="0"/>
                        </a:spcAft>
                      </a:pPr>
                      <a:r>
                        <a:rPr lang="en-US" sz="600">
                          <a:effectLst/>
                        </a:rPr>
                        <a:t>64</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mn-MN" sz="600">
                          <a:effectLst/>
                        </a:rPr>
                        <a:t>Чанцал ГЗБ </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1</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1</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0</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2</a:t>
                      </a:r>
                      <a:endParaRPr lang="en-US" sz="600">
                        <a:effectLst/>
                        <a:latin typeface="Calibri"/>
                        <a:ea typeface="Calibri"/>
                        <a:cs typeface="Times New Roman"/>
                      </a:endParaRPr>
                    </a:p>
                  </a:txBody>
                  <a:tcPr marL="39296" marR="39296" marT="0" marB="0"/>
                </a:tc>
              </a:tr>
              <a:tr h="110466">
                <a:tc>
                  <a:txBody>
                    <a:bodyPr/>
                    <a:lstStyle/>
                    <a:p>
                      <a:pPr>
                        <a:lnSpc>
                          <a:spcPct val="115000"/>
                        </a:lnSpc>
                        <a:spcAft>
                          <a:spcPts val="0"/>
                        </a:spcAft>
                      </a:pPr>
                      <a:r>
                        <a:rPr lang="en-US" sz="600">
                          <a:effectLst/>
                        </a:rPr>
                        <a:t>65</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mn-MN" sz="600">
                          <a:effectLst/>
                        </a:rPr>
                        <a:t>Мичидмаа  ГЗБ </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1</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2</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0</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0</a:t>
                      </a:r>
                      <a:endParaRPr lang="en-US" sz="600">
                        <a:effectLst/>
                        <a:latin typeface="Calibri"/>
                        <a:ea typeface="Calibri"/>
                        <a:cs typeface="Times New Roman"/>
                      </a:endParaRPr>
                    </a:p>
                  </a:txBody>
                  <a:tcPr marL="39296" marR="39296" marT="0" marB="0"/>
                </a:tc>
              </a:tr>
              <a:tr h="110466">
                <a:tc>
                  <a:txBody>
                    <a:bodyPr/>
                    <a:lstStyle/>
                    <a:p>
                      <a:pPr>
                        <a:lnSpc>
                          <a:spcPct val="115000"/>
                        </a:lnSpc>
                        <a:spcAft>
                          <a:spcPts val="0"/>
                        </a:spcAft>
                      </a:pPr>
                      <a:r>
                        <a:rPr lang="en-US" sz="600">
                          <a:effectLst/>
                        </a:rPr>
                        <a:t>66</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mn-MN" sz="600">
                          <a:effectLst/>
                        </a:rPr>
                        <a:t>Эрхэмсайхан  ГЗБ </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1</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2</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3</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2</a:t>
                      </a:r>
                      <a:endParaRPr lang="en-US" sz="600">
                        <a:effectLst/>
                        <a:latin typeface="Calibri"/>
                        <a:ea typeface="Calibri"/>
                        <a:cs typeface="Times New Roman"/>
                      </a:endParaRPr>
                    </a:p>
                  </a:txBody>
                  <a:tcPr marL="39296" marR="39296" marT="0" marB="0"/>
                </a:tc>
              </a:tr>
              <a:tr h="110466">
                <a:tc>
                  <a:txBody>
                    <a:bodyPr/>
                    <a:lstStyle/>
                    <a:p>
                      <a:pPr>
                        <a:lnSpc>
                          <a:spcPct val="115000"/>
                        </a:lnSpc>
                        <a:spcAft>
                          <a:spcPts val="0"/>
                        </a:spcAft>
                      </a:pPr>
                      <a:r>
                        <a:rPr lang="en-US" sz="600">
                          <a:effectLst/>
                        </a:rPr>
                        <a:t>67</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mn-MN" sz="600">
                          <a:effectLst/>
                        </a:rPr>
                        <a:t>Отгонцэцэг  ГЗБ </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1</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2</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a:effectLst/>
                        </a:rPr>
                        <a:t>2</a:t>
                      </a:r>
                      <a:endParaRPr lang="en-US" sz="600">
                        <a:effectLst/>
                        <a:latin typeface="Calibri"/>
                        <a:ea typeface="Calibri"/>
                        <a:cs typeface="Times New Roman"/>
                      </a:endParaRPr>
                    </a:p>
                  </a:txBody>
                  <a:tcPr marL="39296" marR="39296" marT="0" marB="0"/>
                </a:tc>
                <a:tc>
                  <a:txBody>
                    <a:bodyPr/>
                    <a:lstStyle/>
                    <a:p>
                      <a:pPr>
                        <a:lnSpc>
                          <a:spcPct val="115000"/>
                        </a:lnSpc>
                        <a:spcAft>
                          <a:spcPts val="0"/>
                        </a:spcAft>
                      </a:pPr>
                      <a:r>
                        <a:rPr lang="en-US" sz="600" dirty="0">
                          <a:effectLst/>
                        </a:rPr>
                        <a:t>4</a:t>
                      </a:r>
                      <a:endParaRPr lang="en-US" sz="600" dirty="0">
                        <a:effectLst/>
                        <a:latin typeface="Calibri"/>
                        <a:ea typeface="Calibri"/>
                        <a:cs typeface="Times New Roman"/>
                      </a:endParaRPr>
                    </a:p>
                  </a:txBody>
                  <a:tcPr marL="39296" marR="39296" marT="0" marB="0"/>
                </a:tc>
              </a:tr>
            </a:tbl>
          </a:graphicData>
        </a:graphic>
      </p:graphicFrame>
    </p:spTree>
    <p:extLst>
      <p:ext uri="{BB962C8B-B14F-4D97-AF65-F5344CB8AC3E}">
        <p14:creationId xmlns:p14="http://schemas.microsoft.com/office/powerpoint/2010/main" val="33159274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1760220" y="1021461"/>
          <a:ext cx="6080760" cy="4434078"/>
        </p:xfrm>
        <a:graphic>
          <a:graphicData uri="http://schemas.openxmlformats.org/drawingml/2006/table">
            <a:tbl>
              <a:tblPr firstRow="1" firstCol="1" bandRow="1">
                <a:tableStyleId>{5C22544A-7EE6-4342-B048-85BDC9FD1C3A}</a:tableStyleId>
              </a:tblPr>
              <a:tblGrid>
                <a:gridCol w="525780"/>
                <a:gridCol w="1501140"/>
                <a:gridCol w="1013460"/>
                <a:gridCol w="1013460"/>
                <a:gridCol w="1013460"/>
                <a:gridCol w="1013460"/>
              </a:tblGrid>
              <a:tr h="0">
                <a:tc>
                  <a:txBody>
                    <a:bodyPr/>
                    <a:lstStyle/>
                    <a:p>
                      <a:pPr>
                        <a:lnSpc>
                          <a:spcPct val="115000"/>
                        </a:lnSpc>
                        <a:spcAft>
                          <a:spcPts val="0"/>
                        </a:spcAft>
                      </a:pPr>
                      <a:r>
                        <a:rPr lang="en-US" sz="1100">
                          <a:effectLst/>
                        </a:rPr>
                        <a:t>68</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mn-MN" sz="1100">
                          <a:effectLst/>
                        </a:rPr>
                        <a:t>Уянга ГЗБ </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1</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2</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0</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2</a:t>
                      </a:r>
                      <a:endParaRPr lang="en-US" sz="1100">
                        <a:effectLst/>
                        <a:latin typeface="Calibri"/>
                        <a:ea typeface="Calibri"/>
                        <a:cs typeface="Times New Roman"/>
                      </a:endParaRPr>
                    </a:p>
                  </a:txBody>
                  <a:tcPr marL="68580" marR="68580" marT="0" marB="0"/>
                </a:tc>
              </a:tr>
              <a:tr h="0">
                <a:tc>
                  <a:txBody>
                    <a:bodyPr/>
                    <a:lstStyle/>
                    <a:p>
                      <a:pPr>
                        <a:lnSpc>
                          <a:spcPct val="115000"/>
                        </a:lnSpc>
                        <a:spcAft>
                          <a:spcPts val="0"/>
                        </a:spcAft>
                      </a:pPr>
                      <a:r>
                        <a:rPr lang="en-US" sz="1100">
                          <a:effectLst/>
                        </a:rPr>
                        <a:t>69</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mn-MN" sz="1100">
                          <a:effectLst/>
                        </a:rPr>
                        <a:t>Амарсанаа ГЗБ </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1</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2</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0</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2</a:t>
                      </a:r>
                      <a:endParaRPr lang="en-US" sz="1100">
                        <a:effectLst/>
                        <a:latin typeface="Calibri"/>
                        <a:ea typeface="Calibri"/>
                        <a:cs typeface="Times New Roman"/>
                      </a:endParaRPr>
                    </a:p>
                  </a:txBody>
                  <a:tcPr marL="68580" marR="68580" marT="0" marB="0"/>
                </a:tc>
              </a:tr>
              <a:tr h="0">
                <a:tc>
                  <a:txBody>
                    <a:bodyPr/>
                    <a:lstStyle/>
                    <a:p>
                      <a:pPr>
                        <a:lnSpc>
                          <a:spcPct val="115000"/>
                        </a:lnSpc>
                        <a:spcAft>
                          <a:spcPts val="0"/>
                        </a:spcAft>
                      </a:pPr>
                      <a:r>
                        <a:rPr lang="en-US" sz="1100">
                          <a:effectLst/>
                        </a:rPr>
                        <a:t>70</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mn-MN" sz="1100">
                          <a:effectLst/>
                        </a:rPr>
                        <a:t>Баярмагнай ГЗБ </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1</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2</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3</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4</a:t>
                      </a:r>
                      <a:endParaRPr lang="en-US" sz="1100">
                        <a:effectLst/>
                        <a:latin typeface="Calibri"/>
                        <a:ea typeface="Calibri"/>
                        <a:cs typeface="Times New Roman"/>
                      </a:endParaRPr>
                    </a:p>
                  </a:txBody>
                  <a:tcPr marL="68580" marR="68580" marT="0" marB="0"/>
                </a:tc>
              </a:tr>
              <a:tr h="0">
                <a:tc>
                  <a:txBody>
                    <a:bodyPr/>
                    <a:lstStyle/>
                    <a:p>
                      <a:pPr>
                        <a:lnSpc>
                          <a:spcPct val="115000"/>
                        </a:lnSpc>
                        <a:spcAft>
                          <a:spcPts val="0"/>
                        </a:spcAft>
                      </a:pPr>
                      <a:r>
                        <a:rPr lang="en-US" sz="1100">
                          <a:effectLst/>
                        </a:rPr>
                        <a:t>71</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mn-MN" sz="1100">
                          <a:effectLst/>
                        </a:rPr>
                        <a:t>Оюунцэцэг ГЗБ </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1</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1</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0</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0</a:t>
                      </a:r>
                      <a:endParaRPr lang="en-US" sz="1100">
                        <a:effectLst/>
                        <a:latin typeface="Calibri"/>
                        <a:ea typeface="Calibri"/>
                        <a:cs typeface="Times New Roman"/>
                      </a:endParaRPr>
                    </a:p>
                  </a:txBody>
                  <a:tcPr marL="68580" marR="68580" marT="0" marB="0"/>
                </a:tc>
              </a:tr>
              <a:tr h="0">
                <a:tc>
                  <a:txBody>
                    <a:bodyPr/>
                    <a:lstStyle/>
                    <a:p>
                      <a:pPr>
                        <a:lnSpc>
                          <a:spcPct val="115000"/>
                        </a:lnSpc>
                        <a:spcAft>
                          <a:spcPts val="0"/>
                        </a:spcAft>
                      </a:pPr>
                      <a:r>
                        <a:rPr lang="en-US" sz="1100">
                          <a:effectLst/>
                        </a:rPr>
                        <a:t>72</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mn-MN" sz="1100">
                          <a:effectLst/>
                        </a:rPr>
                        <a:t>Хатанбатар ГЗБ </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1</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2</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3</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4</a:t>
                      </a:r>
                      <a:endParaRPr lang="en-US" sz="1100">
                        <a:effectLst/>
                        <a:latin typeface="Calibri"/>
                        <a:ea typeface="Calibri"/>
                        <a:cs typeface="Times New Roman"/>
                      </a:endParaRPr>
                    </a:p>
                  </a:txBody>
                  <a:tcPr marL="68580" marR="68580" marT="0" marB="0"/>
                </a:tc>
              </a:tr>
              <a:tr h="0">
                <a:tc>
                  <a:txBody>
                    <a:bodyPr/>
                    <a:lstStyle/>
                    <a:p>
                      <a:pPr>
                        <a:lnSpc>
                          <a:spcPct val="115000"/>
                        </a:lnSpc>
                        <a:spcAft>
                          <a:spcPts val="0"/>
                        </a:spcAft>
                      </a:pPr>
                      <a:r>
                        <a:rPr lang="en-US" sz="1100">
                          <a:effectLst/>
                        </a:rPr>
                        <a:t>73</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mn-MN" sz="1100">
                          <a:effectLst/>
                        </a:rPr>
                        <a:t>Мөнгөнцэцэг ГЗБ </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1</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2</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0</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0</a:t>
                      </a:r>
                      <a:endParaRPr lang="en-US" sz="1100">
                        <a:effectLst/>
                        <a:latin typeface="Calibri"/>
                        <a:ea typeface="Calibri"/>
                        <a:cs typeface="Times New Roman"/>
                      </a:endParaRPr>
                    </a:p>
                  </a:txBody>
                  <a:tcPr marL="68580" marR="68580" marT="0" marB="0"/>
                </a:tc>
              </a:tr>
              <a:tr h="0">
                <a:tc>
                  <a:txBody>
                    <a:bodyPr/>
                    <a:lstStyle/>
                    <a:p>
                      <a:pPr>
                        <a:lnSpc>
                          <a:spcPct val="115000"/>
                        </a:lnSpc>
                        <a:spcAft>
                          <a:spcPts val="0"/>
                        </a:spcAft>
                      </a:pPr>
                      <a:r>
                        <a:rPr lang="en-US" sz="1100">
                          <a:effectLst/>
                        </a:rPr>
                        <a:t>74</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mn-MN" sz="1100">
                          <a:effectLst/>
                        </a:rPr>
                        <a:t>Баасандорж ББШ </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1</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2</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0</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2</a:t>
                      </a:r>
                      <a:endParaRPr lang="en-US" sz="1100">
                        <a:effectLst/>
                        <a:latin typeface="Calibri"/>
                        <a:ea typeface="Calibri"/>
                        <a:cs typeface="Times New Roman"/>
                      </a:endParaRPr>
                    </a:p>
                  </a:txBody>
                  <a:tcPr marL="68580" marR="68580" marT="0" marB="0"/>
                </a:tc>
              </a:tr>
              <a:tr h="0">
                <a:tc>
                  <a:txBody>
                    <a:bodyPr/>
                    <a:lstStyle/>
                    <a:p>
                      <a:pPr>
                        <a:lnSpc>
                          <a:spcPct val="115000"/>
                        </a:lnSpc>
                        <a:spcAft>
                          <a:spcPts val="0"/>
                        </a:spcAft>
                      </a:pPr>
                      <a:r>
                        <a:rPr lang="en-US" sz="1100">
                          <a:effectLst/>
                        </a:rPr>
                        <a:t>75</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mn-MN" sz="1100">
                          <a:effectLst/>
                        </a:rPr>
                        <a:t>Гажидваанчиг  ЭХ </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1</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1</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0</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0</a:t>
                      </a:r>
                      <a:endParaRPr lang="en-US" sz="1100">
                        <a:effectLst/>
                        <a:latin typeface="Calibri"/>
                        <a:ea typeface="Calibri"/>
                        <a:cs typeface="Times New Roman"/>
                      </a:endParaRPr>
                    </a:p>
                  </a:txBody>
                  <a:tcPr marL="68580" marR="68580" marT="0" marB="0"/>
                </a:tc>
              </a:tr>
              <a:tr h="0">
                <a:tc>
                  <a:txBody>
                    <a:bodyPr/>
                    <a:lstStyle/>
                    <a:p>
                      <a:pPr>
                        <a:lnSpc>
                          <a:spcPct val="115000"/>
                        </a:lnSpc>
                        <a:spcAft>
                          <a:spcPts val="0"/>
                        </a:spcAft>
                      </a:pPr>
                      <a:r>
                        <a:rPr lang="en-US" sz="1100">
                          <a:effectLst/>
                        </a:rPr>
                        <a:t>76</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mn-MN" sz="1100">
                          <a:effectLst/>
                        </a:rPr>
                        <a:t>Бамчимэг  ГЗБ </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1</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1</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0</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0</a:t>
                      </a:r>
                      <a:endParaRPr lang="en-US" sz="1100">
                        <a:effectLst/>
                        <a:latin typeface="Calibri"/>
                        <a:ea typeface="Calibri"/>
                        <a:cs typeface="Times New Roman"/>
                      </a:endParaRPr>
                    </a:p>
                  </a:txBody>
                  <a:tcPr marL="68580" marR="68580" marT="0" marB="0"/>
                </a:tc>
              </a:tr>
              <a:tr h="0">
                <a:tc>
                  <a:txBody>
                    <a:bodyPr/>
                    <a:lstStyle/>
                    <a:p>
                      <a:pPr>
                        <a:lnSpc>
                          <a:spcPct val="115000"/>
                        </a:lnSpc>
                        <a:spcAft>
                          <a:spcPts val="0"/>
                        </a:spcAft>
                      </a:pPr>
                      <a:r>
                        <a:rPr lang="en-US" sz="1100">
                          <a:effectLst/>
                        </a:rPr>
                        <a:t>77</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mn-MN" sz="1100">
                          <a:effectLst/>
                        </a:rPr>
                        <a:t>Даваасүрэн ГЗБ </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1</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1</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0</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0</a:t>
                      </a:r>
                      <a:endParaRPr lang="en-US" sz="1100">
                        <a:effectLst/>
                        <a:latin typeface="Calibri"/>
                        <a:ea typeface="Calibri"/>
                        <a:cs typeface="Times New Roman"/>
                      </a:endParaRPr>
                    </a:p>
                  </a:txBody>
                  <a:tcPr marL="68580" marR="68580" marT="0" marB="0"/>
                </a:tc>
              </a:tr>
              <a:tr h="0">
                <a:tc>
                  <a:txBody>
                    <a:bodyPr/>
                    <a:lstStyle/>
                    <a:p>
                      <a:pPr>
                        <a:lnSpc>
                          <a:spcPct val="115000"/>
                        </a:lnSpc>
                        <a:spcAft>
                          <a:spcPts val="0"/>
                        </a:spcAft>
                      </a:pPr>
                      <a:r>
                        <a:rPr lang="en-US" sz="1100">
                          <a:effectLst/>
                        </a:rPr>
                        <a:t>78</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mn-MN" sz="1100">
                          <a:effectLst/>
                        </a:rPr>
                        <a:t>Лхамсүрэн ГЗБ </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1</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2</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2</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2</a:t>
                      </a:r>
                      <a:endParaRPr lang="en-US" sz="1100">
                        <a:effectLst/>
                        <a:latin typeface="Calibri"/>
                        <a:ea typeface="Calibri"/>
                        <a:cs typeface="Times New Roman"/>
                      </a:endParaRPr>
                    </a:p>
                  </a:txBody>
                  <a:tcPr marL="68580" marR="68580" marT="0" marB="0"/>
                </a:tc>
              </a:tr>
              <a:tr h="0">
                <a:tc>
                  <a:txBody>
                    <a:bodyPr/>
                    <a:lstStyle/>
                    <a:p>
                      <a:pPr>
                        <a:lnSpc>
                          <a:spcPct val="115000"/>
                        </a:lnSpc>
                        <a:spcAft>
                          <a:spcPts val="0"/>
                        </a:spcAft>
                      </a:pPr>
                      <a:r>
                        <a:rPr lang="en-US" sz="1100">
                          <a:effectLst/>
                        </a:rPr>
                        <a:t>79</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mn-MN" sz="1100">
                          <a:effectLst/>
                        </a:rPr>
                        <a:t>Азжаргал ББШ </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1</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2</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0</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0</a:t>
                      </a:r>
                      <a:endParaRPr lang="en-US" sz="1100">
                        <a:effectLst/>
                        <a:latin typeface="Calibri"/>
                        <a:ea typeface="Calibri"/>
                        <a:cs typeface="Times New Roman"/>
                      </a:endParaRPr>
                    </a:p>
                  </a:txBody>
                  <a:tcPr marL="68580" marR="68580" marT="0" marB="0"/>
                </a:tc>
              </a:tr>
              <a:tr h="0">
                <a:tc>
                  <a:txBody>
                    <a:bodyPr/>
                    <a:lstStyle/>
                    <a:p>
                      <a:pPr>
                        <a:lnSpc>
                          <a:spcPct val="115000"/>
                        </a:lnSpc>
                        <a:spcAft>
                          <a:spcPts val="0"/>
                        </a:spcAft>
                      </a:pPr>
                      <a:r>
                        <a:rPr lang="en-US" sz="1100">
                          <a:effectLst/>
                        </a:rPr>
                        <a:t>80</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mn-MN" sz="1100">
                          <a:effectLst/>
                        </a:rPr>
                        <a:t>Чанцалдулам  БЭМ </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1</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2</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3</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4</a:t>
                      </a:r>
                      <a:endParaRPr lang="en-US" sz="1100">
                        <a:effectLst/>
                        <a:latin typeface="Calibri"/>
                        <a:ea typeface="Calibri"/>
                        <a:cs typeface="Times New Roman"/>
                      </a:endParaRPr>
                    </a:p>
                  </a:txBody>
                  <a:tcPr marL="68580" marR="68580" marT="0" marB="0"/>
                </a:tc>
              </a:tr>
              <a:tr h="0">
                <a:tc>
                  <a:txBody>
                    <a:bodyPr/>
                    <a:lstStyle/>
                    <a:p>
                      <a:pPr>
                        <a:lnSpc>
                          <a:spcPct val="115000"/>
                        </a:lnSpc>
                        <a:spcAft>
                          <a:spcPts val="0"/>
                        </a:spcAft>
                      </a:pPr>
                      <a:r>
                        <a:rPr lang="en-US" sz="1100">
                          <a:effectLst/>
                        </a:rPr>
                        <a:t>81</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mn-MN" sz="1100">
                          <a:effectLst/>
                        </a:rPr>
                        <a:t>Ренчинханд  БЭМ </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1</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2</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3</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2</a:t>
                      </a:r>
                      <a:endParaRPr lang="en-US" sz="1100">
                        <a:effectLst/>
                        <a:latin typeface="Calibri"/>
                        <a:ea typeface="Calibri"/>
                        <a:cs typeface="Times New Roman"/>
                      </a:endParaRPr>
                    </a:p>
                  </a:txBody>
                  <a:tcPr marL="68580" marR="68580" marT="0" marB="0"/>
                </a:tc>
              </a:tr>
              <a:tr h="0">
                <a:tc>
                  <a:txBody>
                    <a:bodyPr/>
                    <a:lstStyle/>
                    <a:p>
                      <a:pPr>
                        <a:lnSpc>
                          <a:spcPct val="115000"/>
                        </a:lnSpc>
                        <a:spcAft>
                          <a:spcPts val="0"/>
                        </a:spcAft>
                      </a:pPr>
                      <a:r>
                        <a:rPr lang="en-US" sz="1100">
                          <a:effectLst/>
                        </a:rPr>
                        <a:t>82</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mn-MN" sz="1100">
                          <a:effectLst/>
                        </a:rPr>
                        <a:t>Сумьяасүрэн  БЭМ</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1</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2</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3</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4</a:t>
                      </a:r>
                      <a:endParaRPr lang="en-US" sz="1100">
                        <a:effectLst/>
                        <a:latin typeface="Calibri"/>
                        <a:ea typeface="Calibri"/>
                        <a:cs typeface="Times New Roman"/>
                      </a:endParaRPr>
                    </a:p>
                  </a:txBody>
                  <a:tcPr marL="68580" marR="68580" marT="0" marB="0"/>
                </a:tc>
              </a:tr>
              <a:tr h="0">
                <a:tc>
                  <a:txBody>
                    <a:bodyPr/>
                    <a:lstStyle/>
                    <a:p>
                      <a:pPr>
                        <a:lnSpc>
                          <a:spcPct val="115000"/>
                        </a:lnSpc>
                        <a:spcAft>
                          <a:spcPts val="0"/>
                        </a:spcAft>
                      </a:pPr>
                      <a:r>
                        <a:rPr lang="en-US" sz="1100">
                          <a:effectLst/>
                        </a:rPr>
                        <a:t>83</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mn-MN" sz="1100">
                          <a:effectLst/>
                        </a:rPr>
                        <a:t>Шүхэрцэнд  БЭМ </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1</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2</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2</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2</a:t>
                      </a:r>
                      <a:endParaRPr lang="en-US" sz="1100">
                        <a:effectLst/>
                        <a:latin typeface="Calibri"/>
                        <a:ea typeface="Calibri"/>
                        <a:cs typeface="Times New Roman"/>
                      </a:endParaRPr>
                    </a:p>
                  </a:txBody>
                  <a:tcPr marL="68580" marR="68580" marT="0" marB="0"/>
                </a:tc>
              </a:tr>
              <a:tr h="0">
                <a:tc>
                  <a:txBody>
                    <a:bodyPr/>
                    <a:lstStyle/>
                    <a:p>
                      <a:pPr>
                        <a:lnSpc>
                          <a:spcPct val="115000"/>
                        </a:lnSpc>
                        <a:spcAft>
                          <a:spcPts val="0"/>
                        </a:spcAft>
                      </a:pPr>
                      <a:r>
                        <a:rPr lang="en-US" sz="1100">
                          <a:effectLst/>
                        </a:rPr>
                        <a:t>84</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mn-MN" sz="1100">
                          <a:effectLst/>
                        </a:rPr>
                        <a:t>Бат-Эрдэнэ  БЭМ </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1</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2</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3</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en-US" sz="1100">
                          <a:effectLst/>
                        </a:rPr>
                        <a:t>4</a:t>
                      </a:r>
                      <a:endParaRPr lang="en-US" sz="1100">
                        <a:effectLst/>
                        <a:latin typeface="Calibri"/>
                        <a:ea typeface="Calibri"/>
                        <a:cs typeface="Times New Roman"/>
                      </a:endParaRPr>
                    </a:p>
                  </a:txBody>
                  <a:tcPr marL="68580" marR="68580" marT="0" marB="0"/>
                </a:tc>
              </a:tr>
              <a:tr h="0">
                <a:tc>
                  <a:txBody>
                    <a:bodyPr/>
                    <a:lstStyle/>
                    <a:p>
                      <a:pPr>
                        <a:lnSpc>
                          <a:spcPct val="115000"/>
                        </a:lnSpc>
                        <a:spcAft>
                          <a:spcPts val="0"/>
                        </a:spcAft>
                      </a:pPr>
                      <a:r>
                        <a:rPr lang="en-US" sz="1100">
                          <a:effectLst/>
                        </a:rPr>
                        <a:t>85</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mn-MN" sz="1100">
                          <a:effectLst/>
                        </a:rPr>
                        <a:t>Энхмэнд</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mn-MN" sz="1100">
                          <a:effectLst/>
                        </a:rPr>
                        <a:t>1</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mn-MN" sz="1100">
                          <a:effectLst/>
                        </a:rPr>
                        <a:t>2</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mn-MN" sz="1100">
                          <a:effectLst/>
                        </a:rPr>
                        <a:t>3</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mn-MN" sz="1100">
                          <a:effectLst/>
                        </a:rPr>
                        <a:t>4</a:t>
                      </a:r>
                      <a:endParaRPr lang="en-US" sz="1100">
                        <a:effectLst/>
                        <a:latin typeface="Calibri"/>
                        <a:ea typeface="Calibri"/>
                        <a:cs typeface="Times New Roman"/>
                      </a:endParaRPr>
                    </a:p>
                  </a:txBody>
                  <a:tcPr marL="68580" marR="68580" marT="0" marB="0"/>
                </a:tc>
              </a:tr>
              <a:tr h="0">
                <a:tc>
                  <a:txBody>
                    <a:bodyPr/>
                    <a:lstStyle/>
                    <a:p>
                      <a:pPr>
                        <a:lnSpc>
                          <a:spcPct val="115000"/>
                        </a:lnSpc>
                        <a:spcAft>
                          <a:spcPts val="0"/>
                        </a:spcAft>
                      </a:pPr>
                      <a:r>
                        <a:rPr lang="mn-MN" sz="1100">
                          <a:effectLst/>
                        </a:rPr>
                        <a:t>86</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mn-MN" sz="1100">
                          <a:effectLst/>
                        </a:rPr>
                        <a:t>Анар</a:t>
                      </a:r>
                      <a:r>
                        <a:rPr lang="en-US" sz="1100">
                          <a:effectLst/>
                        </a:rPr>
                        <a:t>-</a:t>
                      </a:r>
                      <a:r>
                        <a:rPr lang="mn-MN" sz="1100">
                          <a:effectLst/>
                        </a:rPr>
                        <a:t>Отгон</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mn-MN" sz="1100">
                          <a:effectLst/>
                        </a:rPr>
                        <a:t>1</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mn-MN" sz="1100">
                          <a:effectLst/>
                        </a:rPr>
                        <a:t>2</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mn-MN" sz="1100">
                          <a:effectLst/>
                        </a:rPr>
                        <a:t>3</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mn-MN" sz="1100">
                          <a:effectLst/>
                        </a:rPr>
                        <a:t>4</a:t>
                      </a:r>
                      <a:endParaRPr lang="en-US" sz="1100">
                        <a:effectLst/>
                        <a:latin typeface="Calibri"/>
                        <a:ea typeface="Calibri"/>
                        <a:cs typeface="Times New Roman"/>
                      </a:endParaRPr>
                    </a:p>
                  </a:txBody>
                  <a:tcPr marL="68580" marR="68580" marT="0" marB="0"/>
                </a:tc>
              </a:tr>
              <a:tr h="0">
                <a:tc>
                  <a:txBody>
                    <a:bodyPr/>
                    <a:lstStyle/>
                    <a:p>
                      <a:pPr>
                        <a:lnSpc>
                          <a:spcPct val="115000"/>
                        </a:lnSpc>
                        <a:spcAft>
                          <a:spcPts val="0"/>
                        </a:spcAft>
                      </a:pPr>
                      <a:r>
                        <a:rPr lang="mn-MN" sz="1100">
                          <a:effectLst/>
                        </a:rPr>
                        <a:t>87</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mn-MN" sz="1100">
                          <a:effectLst/>
                        </a:rPr>
                        <a:t>Сарангэрэл ББШ</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mn-MN" sz="1100">
                          <a:effectLst/>
                        </a:rPr>
                        <a:t>1</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mn-MN" sz="1100">
                          <a:effectLst/>
                        </a:rPr>
                        <a:t>2</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mn-MN" sz="1100">
                          <a:effectLst/>
                        </a:rPr>
                        <a:t>2</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mn-MN" sz="1100">
                          <a:effectLst/>
                        </a:rPr>
                        <a:t>4</a:t>
                      </a:r>
                      <a:endParaRPr lang="en-US" sz="1100">
                        <a:effectLst/>
                        <a:latin typeface="Calibri"/>
                        <a:ea typeface="Calibri"/>
                        <a:cs typeface="Times New Roman"/>
                      </a:endParaRPr>
                    </a:p>
                  </a:txBody>
                  <a:tcPr marL="68580" marR="68580" marT="0" marB="0"/>
                </a:tc>
              </a:tr>
              <a:tr h="0">
                <a:tc>
                  <a:txBody>
                    <a:bodyPr/>
                    <a:lstStyle/>
                    <a:p>
                      <a:pPr>
                        <a:lnSpc>
                          <a:spcPct val="115000"/>
                        </a:lnSpc>
                        <a:spcAft>
                          <a:spcPts val="0"/>
                        </a:spcAft>
                      </a:pPr>
                      <a:r>
                        <a:rPr lang="mn-MN" sz="1100">
                          <a:effectLst/>
                        </a:rPr>
                        <a:t>88</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mn-MN" sz="1100">
                          <a:effectLst/>
                        </a:rPr>
                        <a:t>Номинзул ББШ</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mn-MN" sz="1100">
                          <a:effectLst/>
                        </a:rPr>
                        <a:t>1</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mn-MN" sz="1100">
                          <a:effectLst/>
                        </a:rPr>
                        <a:t>1</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mn-MN" sz="1100">
                          <a:effectLst/>
                        </a:rPr>
                        <a:t>3</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mn-MN" sz="1100">
                          <a:effectLst/>
                        </a:rPr>
                        <a:t>4</a:t>
                      </a:r>
                      <a:endParaRPr lang="en-US" sz="1100">
                        <a:effectLst/>
                        <a:latin typeface="Calibri"/>
                        <a:ea typeface="Calibri"/>
                        <a:cs typeface="Times New Roman"/>
                      </a:endParaRPr>
                    </a:p>
                  </a:txBody>
                  <a:tcPr marL="68580" marR="68580" marT="0" marB="0"/>
                </a:tc>
              </a:tr>
              <a:tr h="0">
                <a:tc>
                  <a:txBody>
                    <a:bodyPr/>
                    <a:lstStyle/>
                    <a:p>
                      <a:pPr>
                        <a:lnSpc>
                          <a:spcPct val="115000"/>
                        </a:lnSpc>
                        <a:spcAft>
                          <a:spcPts val="0"/>
                        </a:spcAft>
                      </a:pPr>
                      <a:r>
                        <a:rPr lang="en-US" sz="1100">
                          <a:effectLst/>
                        </a:rPr>
                        <a:t> </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mn-MN" sz="1100">
                          <a:effectLst/>
                        </a:rPr>
                        <a:t> </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mn-MN" sz="1100">
                          <a:effectLst/>
                        </a:rPr>
                        <a:t> </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mn-MN" sz="1100">
                          <a:effectLst/>
                        </a:rPr>
                        <a:t> </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mn-MN" sz="1100">
                          <a:effectLst/>
                        </a:rPr>
                        <a:t> </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mn-MN" sz="1100">
                          <a:effectLst/>
                        </a:rPr>
                        <a:t> </a:t>
                      </a:r>
                      <a:endParaRPr lang="en-US" sz="1100">
                        <a:effectLst/>
                        <a:latin typeface="Calibri"/>
                        <a:ea typeface="Calibri"/>
                        <a:cs typeface="Times New Roman"/>
                      </a:endParaRPr>
                    </a:p>
                  </a:txBody>
                  <a:tcPr marL="68580" marR="68580" marT="0" marB="0"/>
                </a:tc>
              </a:tr>
              <a:tr h="0">
                <a:tc>
                  <a:txBody>
                    <a:bodyPr/>
                    <a:lstStyle/>
                    <a:p>
                      <a:pPr>
                        <a:lnSpc>
                          <a:spcPct val="115000"/>
                        </a:lnSpc>
                        <a:spcAft>
                          <a:spcPts val="0"/>
                        </a:spcAft>
                      </a:pPr>
                      <a:r>
                        <a:rPr lang="en-US" sz="1100">
                          <a:effectLst/>
                        </a:rPr>
                        <a:t> </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mn-MN" sz="1100">
                          <a:effectLst/>
                        </a:rPr>
                        <a:t> </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mn-MN" sz="1100">
                          <a:effectLst/>
                        </a:rPr>
                        <a:t> </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mn-MN" sz="1100">
                          <a:effectLst/>
                        </a:rPr>
                        <a:t> </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mn-MN" sz="1100">
                          <a:effectLst/>
                        </a:rPr>
                        <a:t> </a:t>
                      </a:r>
                      <a:endParaRPr lang="en-US" sz="1100">
                        <a:effectLst/>
                        <a:latin typeface="Calibri"/>
                        <a:ea typeface="Calibri"/>
                        <a:cs typeface="Times New Roman"/>
                      </a:endParaRPr>
                    </a:p>
                  </a:txBody>
                  <a:tcPr marL="68580" marR="68580" marT="0" marB="0"/>
                </a:tc>
                <a:tc>
                  <a:txBody>
                    <a:bodyPr/>
                    <a:lstStyle/>
                    <a:p>
                      <a:pPr>
                        <a:lnSpc>
                          <a:spcPct val="115000"/>
                        </a:lnSpc>
                        <a:spcAft>
                          <a:spcPts val="0"/>
                        </a:spcAft>
                      </a:pPr>
                      <a:r>
                        <a:rPr lang="mn-MN" sz="1100" dirty="0">
                          <a:effectLst/>
                        </a:rPr>
                        <a:t> </a:t>
                      </a:r>
                      <a:endParaRPr lang="en-US" sz="1100" dirty="0">
                        <a:effectLst/>
                        <a:latin typeface="Calibri"/>
                        <a:ea typeface="Calibri"/>
                        <a:cs typeface="Times New Roman"/>
                      </a:endParaRPr>
                    </a:p>
                  </a:txBody>
                  <a:tcPr marL="68580" marR="68580" marT="0" marB="0"/>
                </a:tc>
              </a:tr>
            </a:tbl>
          </a:graphicData>
        </a:graphic>
      </p:graphicFrame>
    </p:spTree>
    <p:extLst>
      <p:ext uri="{BB962C8B-B14F-4D97-AF65-F5344CB8AC3E}">
        <p14:creationId xmlns:p14="http://schemas.microsoft.com/office/powerpoint/2010/main" val="201415381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0000" lnSpcReduction="20000"/>
          </a:bodyPr>
          <a:lstStyle/>
          <a:p>
            <a:pPr algn="just"/>
            <a:r>
              <a:rPr lang="mn-MN" sz="3300" b="1" i="1" dirty="0">
                <a:latin typeface="Times New Roman" pitchFamily="18" charset="0"/>
                <a:cs typeface="Times New Roman" pitchFamily="18" charset="0"/>
              </a:rPr>
              <a:t>Хүснэгт-1 ээс үзэхэд дэвшүүлж буй сургалтын шинэ арга болон дөрвөн алхамт загвартай холбоотой дараахь хандлага ажиглагдсан болно.Үүнд</a:t>
            </a:r>
            <a:r>
              <a:rPr lang="en-US" sz="3300" b="1" i="1" dirty="0">
                <a:latin typeface="Times New Roman" pitchFamily="18" charset="0"/>
                <a:cs typeface="Times New Roman" pitchFamily="18" charset="0"/>
              </a:rPr>
              <a:t>:</a:t>
            </a:r>
          </a:p>
          <a:p>
            <a:pPr lvl="0" algn="just"/>
            <a:r>
              <a:rPr lang="mn-MN" sz="3300" b="1" i="1" dirty="0">
                <a:latin typeface="Times New Roman" pitchFamily="18" charset="0"/>
                <a:cs typeface="Times New Roman" pitchFamily="18" charset="0"/>
              </a:rPr>
              <a:t>Туршилтаас үзэхэд сургалтын уламжлалт аргыг шинэ </a:t>
            </a:r>
            <a:r>
              <a:rPr lang="en-US" sz="3300" b="1" i="1" dirty="0">
                <a:latin typeface="Times New Roman" pitchFamily="18" charset="0"/>
                <a:cs typeface="Times New Roman" pitchFamily="18" charset="0"/>
              </a:rPr>
              <a:t>E-Learning-</a:t>
            </a:r>
            <a:r>
              <a:rPr lang="mn-MN" sz="3300" b="1" i="1" dirty="0">
                <a:latin typeface="Times New Roman" pitchFamily="18" charset="0"/>
                <a:cs typeface="Times New Roman" pitchFamily="18" charset="0"/>
              </a:rPr>
              <a:t>цахим сурахуйн барилтай хослуулан хэрэглэснээр уураг тархины </a:t>
            </a:r>
            <a:r>
              <a:rPr lang="en-US" sz="3300" b="1" i="1" dirty="0">
                <a:latin typeface="Times New Roman" pitchFamily="18" charset="0"/>
                <a:cs typeface="Times New Roman" pitchFamily="18" charset="0"/>
              </a:rPr>
              <a:t>(</a:t>
            </a:r>
            <a:r>
              <a:rPr lang="mn-MN" sz="3300" b="1" i="1" dirty="0">
                <a:latin typeface="Times New Roman" pitchFamily="18" charset="0"/>
                <a:cs typeface="Times New Roman" pitchFamily="18" charset="0"/>
              </a:rPr>
              <a:t>баруун, зүүн талын</a:t>
            </a:r>
            <a:r>
              <a:rPr lang="en-US" sz="3300" b="1" i="1" dirty="0">
                <a:latin typeface="Times New Roman" pitchFamily="18" charset="0"/>
                <a:cs typeface="Times New Roman" pitchFamily="18" charset="0"/>
              </a:rPr>
              <a:t>)</a:t>
            </a:r>
            <a:r>
              <a:rPr lang="mn-MN" sz="3300" b="1" i="1" dirty="0">
                <a:latin typeface="Times New Roman" pitchFamily="18" charset="0"/>
                <a:cs typeface="Times New Roman" pitchFamily="18" charset="0"/>
              </a:rPr>
              <a:t> чадавхийг өндөр түвшинд зэрэг ашиглаж болох нь харагдав.</a:t>
            </a:r>
            <a:endParaRPr lang="en-US" sz="3300" b="1" i="1" dirty="0">
              <a:latin typeface="Times New Roman" pitchFamily="18" charset="0"/>
              <a:cs typeface="Times New Roman" pitchFamily="18" charset="0"/>
            </a:endParaRPr>
          </a:p>
          <a:p>
            <a:pPr lvl="0" algn="just"/>
            <a:r>
              <a:rPr lang="mn-MN" sz="3300" b="1" i="1" dirty="0">
                <a:latin typeface="Times New Roman" pitchFamily="18" charset="0"/>
                <a:cs typeface="Times New Roman" pitchFamily="18" charset="0"/>
              </a:rPr>
              <a:t>Дэвшүүлж буй арга нь оюутан, суралцагчдаас мэдлэгээ шинэ ба төсөөтэй нөхцөлд шилжүүлэн хэрэглэх арга барилд сургах замаар тэдний оюун ухааны хөгжилд сайнаар нөлөөлж буй нь тогтоогдов.</a:t>
            </a:r>
            <a:endParaRPr lang="en-US" sz="3300" b="1" i="1" dirty="0">
              <a:latin typeface="Times New Roman" pitchFamily="18" charset="0"/>
              <a:cs typeface="Times New Roman" pitchFamily="18" charset="0"/>
            </a:endParaRPr>
          </a:p>
          <a:p>
            <a:pPr lvl="0" algn="just"/>
            <a:r>
              <a:rPr lang="mn-MN" sz="3300" b="1" i="1" dirty="0">
                <a:latin typeface="Times New Roman" pitchFamily="18" charset="0"/>
                <a:cs typeface="Times New Roman" pitchFamily="18" charset="0"/>
              </a:rPr>
              <a:t>Түүнчлэн орон зайн сэтгэлгээ, бүтээлч үйл ажиллагааг хөгжүүлэхтэй холбоотойгоор баруун тал бөмбөлөгт чиглэсэн бичил төсөл зохиох ажлууд нь арга зүйн зохих ач холбогдолтой болох нь тодорхойлогдов.</a:t>
            </a:r>
            <a:endParaRPr lang="en-US" sz="3300" b="1" i="1" dirty="0">
              <a:latin typeface="Times New Roman" pitchFamily="18" charset="0"/>
              <a:cs typeface="Times New Roman" pitchFamily="18" charset="0"/>
            </a:endParaRPr>
          </a:p>
          <a:p>
            <a:pPr marL="109728" indent="0">
              <a:buNone/>
            </a:pPr>
            <a:endParaRPr lang="en-US" dirty="0"/>
          </a:p>
        </p:txBody>
      </p:sp>
      <p:sp>
        <p:nvSpPr>
          <p:cNvPr id="3" name="Title 2"/>
          <p:cNvSpPr>
            <a:spLocks noGrp="1"/>
          </p:cNvSpPr>
          <p:nvPr>
            <p:ph type="title"/>
          </p:nvPr>
        </p:nvSpPr>
        <p:spPr>
          <a:xfrm>
            <a:off x="457200" y="274638"/>
            <a:ext cx="8229600" cy="563562"/>
          </a:xfrm>
        </p:spPr>
        <p:txBody>
          <a:bodyPr>
            <a:noAutofit/>
          </a:bodyPr>
          <a:lstStyle/>
          <a:p>
            <a:pPr algn="ctr"/>
            <a:r>
              <a:rPr lang="mn-MN" sz="4000" dirty="0" smtClean="0">
                <a:effectLst/>
                <a:latin typeface="Times New Roman" pitchFamily="18" charset="0"/>
                <a:cs typeface="Times New Roman" pitchFamily="18" charset="0"/>
              </a:rPr>
              <a:t>Судалгааны үр дүн</a:t>
            </a:r>
            <a:endParaRPr lang="en-US" sz="4000" dirty="0">
              <a:effectLst/>
              <a:latin typeface="Times New Roman" pitchFamily="18" charset="0"/>
              <a:cs typeface="Times New Roman" pitchFamily="18" charset="0"/>
            </a:endParaRPr>
          </a:p>
        </p:txBody>
      </p:sp>
    </p:spTree>
    <p:extLst>
      <p:ext uri="{BB962C8B-B14F-4D97-AF65-F5344CB8AC3E}">
        <p14:creationId xmlns:p14="http://schemas.microsoft.com/office/powerpoint/2010/main" val="236002160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47800"/>
            <a:ext cx="8229600" cy="4559491"/>
          </a:xfrm>
        </p:spPr>
        <p:txBody>
          <a:bodyPr>
            <a:normAutofit/>
          </a:bodyPr>
          <a:lstStyle/>
          <a:p>
            <a:r>
              <a:rPr lang="mn-MN" sz="2400" b="1" i="1" dirty="0">
                <a:latin typeface="Times New Roman" pitchFamily="18" charset="0"/>
                <a:cs typeface="Times New Roman" pitchFamily="18" charset="0"/>
              </a:rPr>
              <a:t>1. Боловсролын байгууллагын инновацийн хүрээнд “</a:t>
            </a:r>
            <a:r>
              <a:rPr lang="en-US" sz="2400" b="1" i="1" dirty="0">
                <a:latin typeface="Times New Roman" pitchFamily="18" charset="0"/>
                <a:cs typeface="Times New Roman" pitchFamily="18" charset="0"/>
              </a:rPr>
              <a:t>e–learning” – </a:t>
            </a:r>
            <a:r>
              <a:rPr lang="mn-MN" sz="2400" b="1" i="1" dirty="0">
                <a:latin typeface="Times New Roman" pitchFamily="18" charset="0"/>
                <a:cs typeface="Times New Roman" pitchFamily="18" charset="0"/>
              </a:rPr>
              <a:t>аргыг өргөн нэвтрүүлж сургуулийн үйл ажиллагааг өргөжүүлэх ба сургалтын үр дүнг дээшлүүлэх </a:t>
            </a:r>
          </a:p>
          <a:p>
            <a:r>
              <a:rPr lang="mn-MN" sz="2400" b="1" i="1" dirty="0">
                <a:latin typeface="Times New Roman" pitchFamily="18" charset="0"/>
                <a:cs typeface="Times New Roman" pitchFamily="18" charset="0"/>
              </a:rPr>
              <a:t>2. Багш бэлтгэх их дээд сургуулийн сургалтын хөтөлбөрт уураг тархины тухай орчин үеийн мэдээллийг шинээр оруулж түүнийг хэрэглэх хүрээг өргөжүүлэх, ялангуяа уураг тархины үйлийн асимметр чанарт тулгуурласан шинэ арга замын тухай төсөөллийг өгөх хэрэгцээ дэвшигдэж байна. </a:t>
            </a:r>
          </a:p>
          <a:p>
            <a:endParaRPr lang="en-US" sz="2400" b="1" i="1" dirty="0">
              <a:latin typeface="Times New Roman" pitchFamily="18" charset="0"/>
              <a:cs typeface="Times New Roman" pitchFamily="18" charset="0"/>
            </a:endParaRPr>
          </a:p>
        </p:txBody>
      </p:sp>
      <p:sp>
        <p:nvSpPr>
          <p:cNvPr id="2" name="Title 1"/>
          <p:cNvSpPr>
            <a:spLocks noGrp="1"/>
          </p:cNvSpPr>
          <p:nvPr>
            <p:ph type="title"/>
          </p:nvPr>
        </p:nvSpPr>
        <p:spPr/>
        <p:txBody>
          <a:bodyPr>
            <a:noAutofit/>
          </a:bodyPr>
          <a:lstStyle/>
          <a:p>
            <a:r>
              <a:rPr lang="mn-MN" sz="4000" dirty="0" smtClean="0">
                <a:effectLst/>
                <a:latin typeface="Times New Roman" pitchFamily="18" charset="0"/>
                <a:cs typeface="Times New Roman" pitchFamily="18" charset="0"/>
              </a:rPr>
              <a:t>Судалгааны үр дүнд бид дараахи асуудлыг дэвшүүлж байна.</a:t>
            </a:r>
            <a:endParaRPr lang="en-US" sz="4000" dirty="0">
              <a:effectLst/>
              <a:latin typeface="Times New Roman" pitchFamily="18" charset="0"/>
              <a:cs typeface="Times New Roman" pitchFamily="18" charset="0"/>
            </a:endParaRPr>
          </a:p>
        </p:txBody>
      </p:sp>
    </p:spTree>
    <p:extLst>
      <p:ext uri="{BB962C8B-B14F-4D97-AF65-F5344CB8AC3E}">
        <p14:creationId xmlns:p14="http://schemas.microsoft.com/office/powerpoint/2010/main" val="383642151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609600" y="1524000"/>
            <a:ext cx="8229600" cy="4953000"/>
          </a:xfrm>
        </p:spPr>
        <p:txBody>
          <a:bodyPr>
            <a:noAutofit/>
          </a:bodyPr>
          <a:lstStyle/>
          <a:p>
            <a:pPr algn="just"/>
            <a:r>
              <a:rPr lang="mn-MN" sz="2000" b="1" i="1" dirty="0" smtClean="0">
                <a:latin typeface="Times New Roman" pitchFamily="18" charset="0"/>
                <a:cs typeface="Times New Roman" pitchFamily="18" charset="0"/>
              </a:rPr>
              <a:t>Инноваци нь ерөнхий хандлагаараа 21</a:t>
            </a:r>
            <a:r>
              <a:rPr lang="en-US" sz="2000" b="1" i="1" dirty="0" smtClean="0">
                <a:latin typeface="Times New Roman" pitchFamily="18" charset="0"/>
                <a:cs typeface="Times New Roman" pitchFamily="18" charset="0"/>
              </a:rPr>
              <a:t>-</a:t>
            </a:r>
            <a:r>
              <a:rPr lang="mn-MN" sz="2000" b="1" i="1" dirty="0" smtClean="0">
                <a:latin typeface="Times New Roman" pitchFamily="18" charset="0"/>
                <a:cs typeface="Times New Roman" pitchFamily="18" charset="0"/>
              </a:rPr>
              <a:t>р зууны боловсролын судалгааны нэн чухал сэдэв болж байна.</a:t>
            </a:r>
          </a:p>
          <a:p>
            <a:pPr algn="just"/>
            <a:r>
              <a:rPr lang="mn-MN" sz="2000" b="1" i="1" dirty="0" smtClean="0">
                <a:latin typeface="Times New Roman" pitchFamily="18" charset="0"/>
                <a:cs typeface="Times New Roman" pitchFamily="18" charset="0"/>
              </a:rPr>
              <a:t>Боловсролын дэлхийн инновацийн форум </a:t>
            </a:r>
            <a:r>
              <a:rPr lang="mn-MN" sz="2000" b="1" i="1" dirty="0">
                <a:latin typeface="Times New Roman" pitchFamily="18" charset="0"/>
                <a:cs typeface="Times New Roman" pitchFamily="18" charset="0"/>
              </a:rPr>
              <a:t>нь 21</a:t>
            </a:r>
            <a:r>
              <a:rPr lang="en-US" sz="2000" b="1" i="1" dirty="0">
                <a:latin typeface="Times New Roman" pitchFamily="18" charset="0"/>
                <a:cs typeface="Times New Roman" pitchFamily="18" charset="0"/>
              </a:rPr>
              <a:t>-</a:t>
            </a:r>
            <a:r>
              <a:rPr lang="mn-MN" sz="2000" b="1" i="1" dirty="0">
                <a:latin typeface="Times New Roman" pitchFamily="18" charset="0"/>
                <a:cs typeface="Times New Roman" pitchFamily="18" charset="0"/>
              </a:rPr>
              <a:t>р зууны </a:t>
            </a:r>
            <a:r>
              <a:rPr lang="mn-MN" sz="2000" b="1" i="1" dirty="0" smtClean="0">
                <a:latin typeface="Times New Roman" pitchFamily="18" charset="0"/>
                <a:cs typeface="Times New Roman" pitchFamily="18" charset="0"/>
              </a:rPr>
              <a:t> боловсролын  загвар ба инновацийн хандлагыг судлахын чухал болохыг заагаад 10 гол чиглэлд анхаарлаа голлон хандуулсан юм.</a:t>
            </a:r>
          </a:p>
          <a:p>
            <a:pPr algn="just"/>
            <a:r>
              <a:rPr lang="mn-MN" sz="2000" b="1" i="1" dirty="0" smtClean="0">
                <a:latin typeface="Times New Roman" pitchFamily="18" charset="0"/>
                <a:cs typeface="Times New Roman" pitchFamily="18" charset="0"/>
              </a:rPr>
              <a:t>Ялангуяа  уг чиглэлд сурахуйн арга ухаан ба </a:t>
            </a:r>
            <a:r>
              <a:rPr lang="en-US" sz="2000" b="1" i="1" dirty="0" smtClean="0">
                <a:latin typeface="Times New Roman" pitchFamily="18" charset="0"/>
                <a:cs typeface="Times New Roman" pitchFamily="18" charset="0"/>
              </a:rPr>
              <a:t>E-Learning-</a:t>
            </a:r>
            <a:r>
              <a:rPr lang="mn-MN" sz="2000" b="1" i="1" dirty="0" smtClean="0">
                <a:latin typeface="Times New Roman" pitchFamily="18" charset="0"/>
                <a:cs typeface="Times New Roman" pitchFamily="18" charset="0"/>
              </a:rPr>
              <a:t>д томоохон ач холбогдол өгсөн болно.</a:t>
            </a:r>
          </a:p>
          <a:p>
            <a:pPr algn="just"/>
            <a:r>
              <a:rPr lang="mn-MN" sz="2000" b="1" i="1" dirty="0" smtClean="0">
                <a:latin typeface="Times New Roman" pitchFamily="18" charset="0"/>
                <a:cs typeface="Times New Roman" pitchFamily="18" charset="0"/>
              </a:rPr>
              <a:t>Хүний уураг тархины тэгш бус хэмтэй үйл ажиллагаа нь 20</a:t>
            </a:r>
            <a:r>
              <a:rPr lang="en-US" sz="2000" b="1" i="1" dirty="0" smtClean="0">
                <a:latin typeface="Times New Roman" pitchFamily="18" charset="0"/>
                <a:cs typeface="Times New Roman" pitchFamily="18" charset="0"/>
              </a:rPr>
              <a:t>-</a:t>
            </a:r>
            <a:r>
              <a:rPr lang="mn-MN" sz="2000" b="1" i="1" dirty="0" smtClean="0">
                <a:latin typeface="Times New Roman" pitchFamily="18" charset="0"/>
                <a:cs typeface="Times New Roman" pitchFamily="18" charset="0"/>
              </a:rPr>
              <a:t>р зууны байгалийн ухааны салбарын томоохон нээлтийн нэг болсон.Энэ бүхэн нь боловсрол түүний дотор  сургууль дахь инновацийн хүрээнд орчин үеийн  </a:t>
            </a:r>
            <a:r>
              <a:rPr lang="mn-MN" sz="2000" b="1" i="1" dirty="0">
                <a:latin typeface="Times New Roman" pitchFamily="18" charset="0"/>
                <a:cs typeface="Times New Roman" pitchFamily="18" charset="0"/>
              </a:rPr>
              <a:t>уураг тархины тэгш бус чанарт суурилсан сургалтын аргын </a:t>
            </a:r>
            <a:r>
              <a:rPr lang="mn-MN" sz="2000" b="1" i="1" dirty="0" smtClean="0">
                <a:latin typeface="Times New Roman" pitchFamily="18" charset="0"/>
                <a:cs typeface="Times New Roman" pitchFamily="18" charset="0"/>
              </a:rPr>
              <a:t>шинэчлэлийн судалгааг явуулах нь зайлшгүй болохыг харуулсан.</a:t>
            </a:r>
          </a:p>
          <a:p>
            <a:pPr algn="just"/>
            <a:endParaRPr lang="en-US" sz="2000" b="1" i="1" dirty="0" smtClean="0">
              <a:latin typeface="Times New Roman" pitchFamily="18" charset="0"/>
              <a:cs typeface="Times New Roman" pitchFamily="18" charset="0"/>
            </a:endParaRPr>
          </a:p>
        </p:txBody>
      </p:sp>
      <p:sp>
        <p:nvSpPr>
          <p:cNvPr id="4" name="Title 3"/>
          <p:cNvSpPr>
            <a:spLocks noGrp="1"/>
          </p:cNvSpPr>
          <p:nvPr>
            <p:ph type="title"/>
          </p:nvPr>
        </p:nvSpPr>
        <p:spPr>
          <a:xfrm>
            <a:off x="1066800" y="304800"/>
            <a:ext cx="7391400" cy="1143000"/>
          </a:xfrm>
        </p:spPr>
        <p:txBody>
          <a:bodyPr>
            <a:noAutofit/>
          </a:bodyPr>
          <a:lstStyle/>
          <a:p>
            <a:pPr algn="ctr"/>
            <a:r>
              <a:rPr lang="mn-MN" sz="4000" dirty="0" smtClean="0">
                <a:latin typeface="Arial" pitchFamily="34" charset="0"/>
                <a:cs typeface="Arial" pitchFamily="34" charset="0"/>
              </a:rPr>
              <a:t>Сэдэвт ажлын зайлшгүй болох нь</a:t>
            </a:r>
            <a:endParaRPr lang="en-US" sz="4000" dirty="0">
              <a:latin typeface="Arial" pitchFamily="34" charset="0"/>
              <a:cs typeface="Arial" pitchFamily="34" charset="0"/>
            </a:endParaRPr>
          </a:p>
        </p:txBody>
      </p:sp>
    </p:spTree>
    <p:extLst>
      <p:ext uri="{BB962C8B-B14F-4D97-AF65-F5344CB8AC3E}">
        <p14:creationId xmlns:p14="http://schemas.microsoft.com/office/powerpoint/2010/main" val="328108999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85800" y="914400"/>
            <a:ext cx="8229600" cy="4906963"/>
          </a:xfrm>
        </p:spPr>
        <p:txBody>
          <a:bodyPr>
            <a:normAutofit fontScale="92500" lnSpcReduction="10000"/>
          </a:bodyPr>
          <a:lstStyle/>
          <a:p>
            <a:pPr marL="109728" indent="0">
              <a:buNone/>
            </a:pPr>
            <a:r>
              <a:rPr lang="mn-MN" dirty="0"/>
              <a:t> </a:t>
            </a:r>
            <a:endParaRPr lang="en-US" dirty="0"/>
          </a:p>
          <a:p>
            <a:pPr lvl="0"/>
            <a:r>
              <a:rPr lang="mn-MN" b="1" i="1" dirty="0">
                <a:latin typeface="Times New Roman" pitchFamily="18" charset="0"/>
                <a:cs typeface="Times New Roman" pitchFamily="18" charset="0"/>
              </a:rPr>
              <a:t>Restak R</a:t>
            </a:r>
            <a:r>
              <a:rPr lang="en-US" b="1" i="1" dirty="0" err="1">
                <a:latin typeface="Times New Roman" pitchFamily="18" charset="0"/>
                <a:cs typeface="Times New Roman" pitchFamily="18" charset="0"/>
              </a:rPr>
              <a:t>ichard</a:t>
            </a:r>
            <a:r>
              <a:rPr lang="en-US" b="1" i="1" dirty="0">
                <a:latin typeface="Times New Roman" pitchFamily="18" charset="0"/>
                <a:cs typeface="Times New Roman" pitchFamily="18" charset="0"/>
              </a:rPr>
              <a:t>  “The Brain Has a Mind of Its Own” Harmony Bks. 1991,</a:t>
            </a:r>
            <a:br>
              <a:rPr lang="en-US" b="1" i="1" dirty="0">
                <a:latin typeface="Times New Roman" pitchFamily="18" charset="0"/>
                <a:cs typeface="Times New Roman" pitchFamily="18" charset="0"/>
              </a:rPr>
            </a:br>
            <a:r>
              <a:rPr lang="en-US" b="1" i="1" dirty="0">
                <a:latin typeface="Times New Roman" pitchFamily="18" charset="0"/>
                <a:cs typeface="Times New Roman" pitchFamily="18" charset="0"/>
              </a:rPr>
              <a:t>Brains capes, Hyperion, 1995</a:t>
            </a:r>
            <a:r>
              <a:rPr lang="mn-MN" b="1" i="1" dirty="0">
                <a:latin typeface="Times New Roman" pitchFamily="18" charset="0"/>
                <a:cs typeface="Times New Roman" pitchFamily="18" charset="0"/>
              </a:rPr>
              <a:t>,</a:t>
            </a:r>
            <a:r>
              <a:rPr lang="en-US" b="1" i="1" dirty="0">
                <a:latin typeface="Times New Roman" pitchFamily="18" charset="0"/>
                <a:cs typeface="Times New Roman" pitchFamily="18" charset="0"/>
              </a:rPr>
              <a:t> </a:t>
            </a:r>
          </a:p>
          <a:p>
            <a:pPr lvl="0"/>
            <a:r>
              <a:rPr lang="mn-MN" b="1" i="1" dirty="0">
                <a:latin typeface="Times New Roman" pitchFamily="18" charset="0"/>
                <a:cs typeface="Times New Roman" pitchFamily="18" charset="0"/>
              </a:rPr>
              <a:t>З.Мөнхдалай </a:t>
            </a:r>
            <a:r>
              <a:rPr lang="en-US" b="1" i="1" dirty="0">
                <a:latin typeface="Times New Roman" pitchFamily="18" charset="0"/>
                <a:cs typeface="Times New Roman" pitchFamily="18" charset="0"/>
              </a:rPr>
              <a:t>“</a:t>
            </a:r>
            <a:r>
              <a:rPr lang="mn-MN" b="1" i="1" dirty="0">
                <a:latin typeface="Times New Roman" pitchFamily="18" charset="0"/>
                <a:cs typeface="Times New Roman" pitchFamily="18" charset="0"/>
              </a:rPr>
              <a:t>Боловсролын концепциуд</a:t>
            </a:r>
            <a:r>
              <a:rPr lang="en-US" b="1" i="1" dirty="0">
                <a:latin typeface="Times New Roman" pitchFamily="18" charset="0"/>
                <a:cs typeface="Times New Roman" pitchFamily="18" charset="0"/>
              </a:rPr>
              <a:t>”</a:t>
            </a:r>
            <a:r>
              <a:rPr lang="mn-MN" b="1" i="1" dirty="0">
                <a:latin typeface="Times New Roman" pitchFamily="18" charset="0"/>
                <a:cs typeface="Times New Roman" pitchFamily="18" charset="0"/>
              </a:rPr>
              <a:t>. УБ 2006</a:t>
            </a:r>
            <a:r>
              <a:rPr lang="en-US" b="1" i="1" dirty="0">
                <a:latin typeface="Times New Roman" pitchFamily="18" charset="0"/>
                <a:cs typeface="Times New Roman" pitchFamily="18" charset="0"/>
              </a:rPr>
              <a:t>,</a:t>
            </a:r>
            <a:r>
              <a:rPr lang="mn-MN" b="1" i="1" dirty="0">
                <a:latin typeface="Times New Roman" pitchFamily="18" charset="0"/>
                <a:cs typeface="Times New Roman" pitchFamily="18" charset="0"/>
              </a:rPr>
              <a:t> хууд.46-50, </a:t>
            </a:r>
            <a:endParaRPr lang="en-US" b="1" i="1" dirty="0">
              <a:latin typeface="Times New Roman" pitchFamily="18" charset="0"/>
              <a:cs typeface="Times New Roman" pitchFamily="18" charset="0"/>
            </a:endParaRPr>
          </a:p>
          <a:p>
            <a:pPr lvl="0"/>
            <a:r>
              <a:rPr lang="mn-MN" b="1" i="1" dirty="0">
                <a:latin typeface="Times New Roman" pitchFamily="18" charset="0"/>
                <a:cs typeface="Times New Roman" pitchFamily="18" charset="0"/>
              </a:rPr>
              <a:t>Б.Оюунчимэг </a:t>
            </a:r>
            <a:r>
              <a:rPr lang="en-US" b="1" i="1" dirty="0">
                <a:latin typeface="Times New Roman" pitchFamily="18" charset="0"/>
                <a:cs typeface="Times New Roman" pitchFamily="18" charset="0"/>
              </a:rPr>
              <a:t>“</a:t>
            </a:r>
            <a:r>
              <a:rPr lang="mn-MN" b="1" i="1" dirty="0">
                <a:latin typeface="Times New Roman" pitchFamily="18" charset="0"/>
                <a:cs typeface="Times New Roman" pitchFamily="18" charset="0"/>
              </a:rPr>
              <a:t>Боловсролын инноваци: судалгаа ба хандлага</a:t>
            </a:r>
            <a:r>
              <a:rPr lang="en-US" b="1" i="1" dirty="0">
                <a:latin typeface="Times New Roman" pitchFamily="18" charset="0"/>
                <a:cs typeface="Times New Roman" pitchFamily="18" charset="0"/>
              </a:rPr>
              <a:t>”</a:t>
            </a:r>
            <a:r>
              <a:rPr lang="mn-MN" b="1" i="1" dirty="0">
                <a:latin typeface="Times New Roman" pitchFamily="18" charset="0"/>
                <a:cs typeface="Times New Roman" pitchFamily="18" charset="0"/>
              </a:rPr>
              <a:t> </a:t>
            </a:r>
            <a:br>
              <a:rPr lang="mn-MN" b="1" i="1" dirty="0">
                <a:latin typeface="Times New Roman" pitchFamily="18" charset="0"/>
                <a:cs typeface="Times New Roman" pitchFamily="18" charset="0"/>
              </a:rPr>
            </a:br>
            <a:r>
              <a:rPr lang="mn-MN" b="1" i="1" dirty="0">
                <a:latin typeface="Times New Roman" pitchFamily="18" charset="0"/>
                <a:cs typeface="Times New Roman" pitchFamily="18" charset="0"/>
              </a:rPr>
              <a:t>( МУБИС</a:t>
            </a:r>
            <a:r>
              <a:rPr lang="en-US" b="1" i="1" dirty="0">
                <a:latin typeface="Times New Roman" pitchFamily="18" charset="0"/>
                <a:cs typeface="Times New Roman" pitchFamily="18" charset="0"/>
              </a:rPr>
              <a:t>.</a:t>
            </a:r>
            <a:r>
              <a:rPr lang="mn-MN" b="1" i="1" dirty="0">
                <a:latin typeface="Times New Roman" pitchFamily="18" charset="0"/>
                <a:cs typeface="Times New Roman" pitchFamily="18" charset="0"/>
              </a:rPr>
              <a:t> Байгалийн ухааны сургуулийн эрдэм шинжилгээний бичиг </a:t>
            </a:r>
            <a:r>
              <a:rPr lang="en-US" b="1" i="1" dirty="0">
                <a:latin typeface="Times New Roman" pitchFamily="18" charset="0"/>
                <a:cs typeface="Times New Roman" pitchFamily="18" charset="0"/>
              </a:rPr>
              <a:t>,</a:t>
            </a:r>
            <a:r>
              <a:rPr lang="mn-MN" b="1" i="1" dirty="0">
                <a:latin typeface="Times New Roman" pitchFamily="18" charset="0"/>
                <a:cs typeface="Times New Roman" pitchFamily="18" charset="0"/>
              </a:rPr>
              <a:t>УБ 2001он</a:t>
            </a:r>
            <a:r>
              <a:rPr lang="en-US" b="1" i="1" dirty="0">
                <a:latin typeface="Times New Roman" pitchFamily="18" charset="0"/>
                <a:cs typeface="Times New Roman" pitchFamily="18" charset="0"/>
              </a:rPr>
              <a:t>,</a:t>
            </a:r>
            <a:r>
              <a:rPr lang="mn-MN" b="1" i="1" dirty="0">
                <a:latin typeface="Times New Roman" pitchFamily="18" charset="0"/>
                <a:cs typeface="Times New Roman" pitchFamily="18" charset="0"/>
              </a:rPr>
              <a:t> хууд.348</a:t>
            </a:r>
            <a:r>
              <a:rPr lang="en-US" b="1" i="1" dirty="0">
                <a:latin typeface="Times New Roman" pitchFamily="18" charset="0"/>
                <a:cs typeface="Times New Roman" pitchFamily="18" charset="0"/>
              </a:rPr>
              <a:t>-</a:t>
            </a:r>
            <a:r>
              <a:rPr lang="mn-MN" b="1" i="1" dirty="0">
                <a:latin typeface="Times New Roman" pitchFamily="18" charset="0"/>
                <a:cs typeface="Times New Roman" pitchFamily="18" charset="0"/>
              </a:rPr>
              <a:t> 354) </a:t>
            </a:r>
            <a:endParaRPr lang="en-US" b="1" i="1" dirty="0">
              <a:latin typeface="Times New Roman" pitchFamily="18" charset="0"/>
              <a:cs typeface="Times New Roman" pitchFamily="18" charset="0"/>
            </a:endParaRPr>
          </a:p>
          <a:p>
            <a:pPr lvl="0"/>
            <a:r>
              <a:rPr lang="mn-MN" b="1" i="1" dirty="0">
                <a:latin typeface="Times New Roman" pitchFamily="18" charset="0"/>
                <a:cs typeface="Times New Roman" pitchFamily="18" charset="0"/>
              </a:rPr>
              <a:t>Б.Оюунчимэг </a:t>
            </a:r>
            <a:r>
              <a:rPr lang="en-US" b="1" i="1" dirty="0">
                <a:latin typeface="Times New Roman" pitchFamily="18" charset="0"/>
                <a:cs typeface="Times New Roman" pitchFamily="18" charset="0"/>
              </a:rPr>
              <a:t>“</a:t>
            </a:r>
            <a:r>
              <a:rPr lang="mn-MN" b="1" i="1" dirty="0">
                <a:latin typeface="Times New Roman" pitchFamily="18" charset="0"/>
                <a:cs typeface="Times New Roman" pitchFamily="18" charset="0"/>
              </a:rPr>
              <a:t>Уураг тархины асимметр чанарт суурилсан сургалтын аргын нэгэн хувилбар </a:t>
            </a:r>
            <a:r>
              <a:rPr lang="en-US" b="1" i="1" dirty="0">
                <a:latin typeface="Times New Roman" pitchFamily="18" charset="0"/>
                <a:cs typeface="Times New Roman" pitchFamily="18" charset="0"/>
              </a:rPr>
              <a:t>”(</a:t>
            </a:r>
            <a:r>
              <a:rPr lang="mn-MN" b="1" i="1" dirty="0">
                <a:latin typeface="Times New Roman" pitchFamily="18" charset="0"/>
                <a:cs typeface="Times New Roman" pitchFamily="18" charset="0"/>
              </a:rPr>
              <a:t>МУБИС Лавай сэтгүүл,УБ2013он,хууд176</a:t>
            </a:r>
            <a:r>
              <a:rPr lang="en-US" b="1" i="1" dirty="0">
                <a:latin typeface="Times New Roman" pitchFamily="18" charset="0"/>
                <a:cs typeface="Times New Roman" pitchFamily="18" charset="0"/>
              </a:rPr>
              <a:t>-180)</a:t>
            </a:r>
          </a:p>
          <a:p>
            <a:endParaRPr lang="en-US" b="1" i="1" dirty="0">
              <a:latin typeface="Times New Roman" pitchFamily="18" charset="0"/>
              <a:cs typeface="Times New Roman" pitchFamily="18" charset="0"/>
            </a:endParaRPr>
          </a:p>
        </p:txBody>
      </p:sp>
      <p:sp>
        <p:nvSpPr>
          <p:cNvPr id="3" name="Title 2"/>
          <p:cNvSpPr>
            <a:spLocks noGrp="1"/>
          </p:cNvSpPr>
          <p:nvPr>
            <p:ph type="title"/>
          </p:nvPr>
        </p:nvSpPr>
        <p:spPr>
          <a:xfrm>
            <a:off x="457200" y="274638"/>
            <a:ext cx="8229600" cy="868362"/>
          </a:xfrm>
        </p:spPr>
        <p:txBody>
          <a:bodyPr>
            <a:noAutofit/>
          </a:bodyPr>
          <a:lstStyle/>
          <a:p>
            <a:pPr algn="ctr"/>
            <a:r>
              <a:rPr lang="mn-MN" sz="4000" dirty="0">
                <a:effectLst/>
                <a:latin typeface="Times New Roman" pitchFamily="18" charset="0"/>
                <a:cs typeface="Times New Roman" pitchFamily="18" charset="0"/>
              </a:rPr>
              <a:t>Ном зүй</a:t>
            </a:r>
            <a:r>
              <a:rPr lang="en-US" sz="4000" dirty="0">
                <a:effectLst/>
                <a:latin typeface="Times New Roman" pitchFamily="18" charset="0"/>
                <a:cs typeface="Times New Roman" pitchFamily="18" charset="0"/>
              </a:rPr>
              <a:t>:</a:t>
            </a:r>
            <a:br>
              <a:rPr lang="en-US" sz="4000" dirty="0">
                <a:effectLst/>
                <a:latin typeface="Times New Roman" pitchFamily="18" charset="0"/>
                <a:cs typeface="Times New Roman" pitchFamily="18" charset="0"/>
              </a:rPr>
            </a:br>
            <a:endParaRPr lang="en-US" sz="4000" dirty="0">
              <a:effectLst/>
              <a:latin typeface="Times New Roman" pitchFamily="18" charset="0"/>
              <a:cs typeface="Times New Roman" pitchFamily="18" charset="0"/>
            </a:endParaRPr>
          </a:p>
        </p:txBody>
      </p:sp>
    </p:spTree>
    <p:extLst>
      <p:ext uri="{BB962C8B-B14F-4D97-AF65-F5344CB8AC3E}">
        <p14:creationId xmlns:p14="http://schemas.microsoft.com/office/powerpoint/2010/main" val="346903455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1828801"/>
            <a:ext cx="7620000" cy="1828800"/>
          </a:xfrm>
        </p:spPr>
        <p:txBody>
          <a:bodyPr>
            <a:noAutofit/>
          </a:bodyPr>
          <a:lstStyle/>
          <a:p>
            <a:pPr algn="ctr"/>
            <a:r>
              <a:rPr lang="mn-MN" sz="5400" dirty="0" smtClean="0">
                <a:solidFill>
                  <a:srgbClr val="00B0F0"/>
                </a:solidFill>
                <a:latin typeface="Arial" pitchFamily="34" charset="0"/>
                <a:cs typeface="Arial" pitchFamily="34" charset="0"/>
              </a:rPr>
              <a:t>Анхаарал тавьсанд баярлалаа.</a:t>
            </a:r>
            <a:endParaRPr lang="en-US" sz="5400" dirty="0">
              <a:solidFill>
                <a:srgbClr val="00B0F0"/>
              </a:solidFill>
              <a:latin typeface="Arial" pitchFamily="34" charset="0"/>
              <a:cs typeface="Arial" pitchFamily="34" charset="0"/>
            </a:endParaRPr>
          </a:p>
        </p:txBody>
      </p:sp>
    </p:spTree>
    <p:extLst>
      <p:ext uri="{BB962C8B-B14F-4D97-AF65-F5344CB8AC3E}">
        <p14:creationId xmlns:p14="http://schemas.microsoft.com/office/powerpoint/2010/main" val="312138218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1524000"/>
            <a:ext cx="8229600" cy="4068763"/>
          </a:xfrm>
        </p:spPr>
        <p:txBody>
          <a:bodyPr>
            <a:normAutofit/>
          </a:bodyPr>
          <a:lstStyle/>
          <a:p>
            <a:pPr marL="109728" indent="0">
              <a:buNone/>
            </a:pPr>
            <a:r>
              <a:rPr lang="mn-MN" sz="2400" dirty="0" smtClean="0">
                <a:latin typeface="Arial" pitchFamily="34" charset="0"/>
                <a:cs typeface="Arial" pitchFamily="34" charset="0"/>
              </a:rPr>
              <a:t>	</a:t>
            </a:r>
          </a:p>
          <a:p>
            <a:pPr marL="109728" indent="0" algn="just">
              <a:buNone/>
            </a:pPr>
            <a:r>
              <a:rPr lang="mn-MN" sz="2800" dirty="0" smtClean="0">
                <a:latin typeface="Times New Roman" pitchFamily="18" charset="0"/>
                <a:cs typeface="Times New Roman" pitchFamily="18" charset="0"/>
              </a:rPr>
              <a:t>Ажлын зайлшгүй болохтойгоор холбоотойгоор бид мэдээлэл холбооны технологид суурилсан боловсролын үйл ажиллагааг тухайлан судалсан бөгөөд түүний дотор боловсролын </a:t>
            </a:r>
            <a:r>
              <a:rPr lang="en-US" sz="2800" dirty="0">
                <a:latin typeface="Times New Roman" pitchFamily="18" charset="0"/>
                <a:cs typeface="Times New Roman" pitchFamily="18" charset="0"/>
              </a:rPr>
              <a:t>E-Learning-</a:t>
            </a:r>
            <a:r>
              <a:rPr lang="mn-MN" sz="2800" dirty="0">
                <a:latin typeface="Times New Roman" pitchFamily="18" charset="0"/>
                <a:cs typeface="Times New Roman" pitchFamily="18" charset="0"/>
              </a:rPr>
              <a:t>д </a:t>
            </a:r>
            <a:r>
              <a:rPr lang="mn-MN" sz="2800" dirty="0" smtClean="0">
                <a:latin typeface="Times New Roman" pitchFamily="18" charset="0"/>
                <a:cs typeface="Times New Roman" pitchFamily="18" charset="0"/>
              </a:rPr>
              <a:t>суурилсан сургалтын аргын нэгэн хувилбарыг шинээр боловсруулахад голлон анхаарсан болно</a:t>
            </a:r>
          </a:p>
          <a:p>
            <a:pPr algn="just">
              <a:buNone/>
            </a:pPr>
            <a:r>
              <a:rPr lang="mn-MN" sz="2800" dirty="0" smtClean="0">
                <a:latin typeface="Times New Roman" pitchFamily="18" charset="0"/>
                <a:cs typeface="Times New Roman" pitchFamily="18" charset="0"/>
              </a:rPr>
              <a:t> </a:t>
            </a:r>
            <a:endParaRPr lang="en-US" sz="2800" dirty="0">
              <a:latin typeface="Times New Roman" pitchFamily="18" charset="0"/>
              <a:cs typeface="Times New Roman" pitchFamily="18" charset="0"/>
            </a:endParaRPr>
          </a:p>
        </p:txBody>
      </p:sp>
      <p:sp>
        <p:nvSpPr>
          <p:cNvPr id="3" name="Title 2"/>
          <p:cNvSpPr>
            <a:spLocks noGrp="1"/>
          </p:cNvSpPr>
          <p:nvPr>
            <p:ph type="title"/>
          </p:nvPr>
        </p:nvSpPr>
        <p:spPr>
          <a:xfrm>
            <a:off x="457200" y="274638"/>
            <a:ext cx="8229600" cy="1249362"/>
          </a:xfrm>
        </p:spPr>
        <p:txBody>
          <a:bodyPr>
            <a:normAutofit/>
          </a:bodyPr>
          <a:lstStyle/>
          <a:p>
            <a:r>
              <a:rPr lang="mn-MN" sz="3200" dirty="0" smtClean="0">
                <a:latin typeface="Arial" pitchFamily="34" charset="0"/>
                <a:cs typeface="Arial" pitchFamily="34" charset="0"/>
              </a:rPr>
              <a:t>      </a:t>
            </a:r>
            <a:r>
              <a:rPr lang="mn-MN" sz="4000" dirty="0" smtClean="0">
                <a:effectLst/>
                <a:latin typeface="Times New Roman" pitchFamily="18" charset="0"/>
                <a:cs typeface="Times New Roman" pitchFamily="18" charset="0"/>
              </a:rPr>
              <a:t>Судалгааны ажлын зорилго</a:t>
            </a:r>
            <a:endParaRPr lang="en-US" sz="4000" dirty="0">
              <a:effectLst/>
              <a:latin typeface="Times New Roman" pitchFamily="18" charset="0"/>
              <a:cs typeface="Times New Roman" pitchFamily="18"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43400" y="5181600"/>
            <a:ext cx="4495800" cy="1695796"/>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mn-MN" sz="3200" dirty="0" smtClean="0">
                <a:effectLst/>
                <a:latin typeface="Times New Roman" pitchFamily="18" charset="0"/>
                <a:cs typeface="Times New Roman" pitchFamily="18" charset="0"/>
              </a:rPr>
              <a:t>Судалгааны ажлын зорилтын хүрээнд</a:t>
            </a:r>
            <a:r>
              <a:rPr lang="en-US" sz="3200" dirty="0" smtClean="0">
                <a:effectLst/>
                <a:latin typeface="Times New Roman" pitchFamily="18" charset="0"/>
                <a:cs typeface="Times New Roman" pitchFamily="18" charset="0"/>
              </a:rPr>
              <a:t>:</a:t>
            </a:r>
            <a:endParaRPr lang="en-US" sz="3200" dirty="0">
              <a:effectLst/>
              <a:latin typeface="Times New Roman" pitchFamily="18" charset="0"/>
              <a:cs typeface="Times New Roman" pitchFamily="18" charset="0"/>
            </a:endParaRPr>
          </a:p>
        </p:txBody>
      </p:sp>
      <p:sp>
        <p:nvSpPr>
          <p:cNvPr id="6" name="Content Placeholder 5"/>
          <p:cNvSpPr>
            <a:spLocks noGrp="1"/>
          </p:cNvSpPr>
          <p:nvPr>
            <p:ph sz="quarter" idx="2"/>
          </p:nvPr>
        </p:nvSpPr>
        <p:spPr>
          <a:xfrm>
            <a:off x="685800" y="1447800"/>
            <a:ext cx="3811588" cy="3938257"/>
          </a:xfrm>
        </p:spPr>
        <p:txBody>
          <a:bodyPr>
            <a:normAutofit/>
          </a:bodyPr>
          <a:lstStyle/>
          <a:p>
            <a:pPr>
              <a:buNone/>
            </a:pPr>
            <a:endParaRPr lang="en-US" sz="2800" dirty="0" smtClean="0">
              <a:latin typeface="Arial" pitchFamily="34" charset="0"/>
              <a:cs typeface="Arial" pitchFamily="34" charset="0"/>
            </a:endParaRPr>
          </a:p>
          <a:p>
            <a:endParaRPr lang="en-US" dirty="0">
              <a:latin typeface="Arial" pitchFamily="34" charset="0"/>
              <a:cs typeface="Arial" pitchFamily="34" charset="0"/>
            </a:endParaRPr>
          </a:p>
        </p:txBody>
      </p:sp>
      <p:sp>
        <p:nvSpPr>
          <p:cNvPr id="2" name="Content Placeholder 1"/>
          <p:cNvSpPr>
            <a:spLocks noGrp="1"/>
          </p:cNvSpPr>
          <p:nvPr>
            <p:ph sz="quarter" idx="4"/>
          </p:nvPr>
        </p:nvSpPr>
        <p:spPr>
          <a:xfrm>
            <a:off x="762001" y="1295400"/>
            <a:ext cx="7924800" cy="4090657"/>
          </a:xfrm>
        </p:spPr>
        <p:txBody>
          <a:bodyPr>
            <a:normAutofit/>
          </a:bodyPr>
          <a:lstStyle/>
          <a:p>
            <a:r>
              <a:rPr lang="mn-MN" sz="2800" b="1" i="1" dirty="0" smtClean="0">
                <a:latin typeface="Times New Roman" pitchFamily="18" charset="0"/>
                <a:cs typeface="Times New Roman" pitchFamily="18" charset="0"/>
              </a:rPr>
              <a:t>Боловсролын инноваци, ирээдүйн сургуулийн загвар ба прогнозууд</a:t>
            </a:r>
          </a:p>
          <a:p>
            <a:r>
              <a:rPr lang="mn-MN" sz="2800" b="1" i="1" dirty="0" smtClean="0">
                <a:latin typeface="Times New Roman" pitchFamily="18" charset="0"/>
                <a:cs typeface="Times New Roman" pitchFamily="18" charset="0"/>
              </a:rPr>
              <a:t>Компьютерт суурилсан сургалтын арга болон сургалтын шинэ технологи  болох </a:t>
            </a:r>
            <a:r>
              <a:rPr lang="en-US" sz="2800" b="1" i="1" dirty="0" smtClean="0">
                <a:latin typeface="Times New Roman" pitchFamily="18" charset="0"/>
                <a:cs typeface="Times New Roman" pitchFamily="18" charset="0"/>
              </a:rPr>
              <a:t>E-Learning-</a:t>
            </a:r>
            <a:r>
              <a:rPr lang="mn-MN" sz="2800" b="1" i="1" dirty="0" smtClean="0">
                <a:latin typeface="Times New Roman" pitchFamily="18" charset="0"/>
                <a:cs typeface="Times New Roman" pitchFamily="18" charset="0"/>
              </a:rPr>
              <a:t>г ба мэдээллийн технологийг хичээлд ашиглах</a:t>
            </a:r>
          </a:p>
          <a:p>
            <a:r>
              <a:rPr lang="mn-MN" sz="2800" b="1" i="1" dirty="0" smtClean="0">
                <a:latin typeface="Times New Roman" pitchFamily="18" charset="0"/>
                <a:cs typeface="Times New Roman" pitchFamily="18" charset="0"/>
              </a:rPr>
              <a:t>Сургалтын уламжлалт арга ба </a:t>
            </a:r>
            <a:r>
              <a:rPr lang="en-US" sz="2800" b="1" i="1" dirty="0" smtClean="0">
                <a:latin typeface="Times New Roman" pitchFamily="18" charset="0"/>
                <a:cs typeface="Times New Roman" pitchFamily="18" charset="0"/>
              </a:rPr>
              <a:t>E-Learning-</a:t>
            </a:r>
            <a:r>
              <a:rPr lang="mn-MN" sz="2800" b="1" i="1" dirty="0" smtClean="0">
                <a:latin typeface="Times New Roman" pitchFamily="18" charset="0"/>
                <a:cs typeface="Times New Roman" pitchFamily="18" charset="0"/>
              </a:rPr>
              <a:t>дсуурилсан 4 алхамт загвар ба сургалтын аргын байж болох нэгэн шинэ хувилбарыг дэвшүүлэх</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a:bodyPr>
          <a:lstStyle/>
          <a:p>
            <a:pPr algn="ctr"/>
            <a:r>
              <a:rPr lang="mn-MN" sz="4000" dirty="0" smtClean="0">
                <a:effectLst/>
                <a:latin typeface="Times New Roman" pitchFamily="18" charset="0"/>
                <a:cs typeface="Times New Roman" pitchFamily="18" charset="0"/>
              </a:rPr>
              <a:t>Судалгааны объект</a:t>
            </a:r>
            <a:endParaRPr lang="en-US" sz="4000" dirty="0">
              <a:effectLst/>
              <a:latin typeface="Times New Roman" pitchFamily="18" charset="0"/>
              <a:cs typeface="Times New Roman" pitchFamily="18" charset="0"/>
            </a:endParaRPr>
          </a:p>
        </p:txBody>
      </p:sp>
      <p:sp>
        <p:nvSpPr>
          <p:cNvPr id="9" name="Content Placeholder 8"/>
          <p:cNvSpPr>
            <a:spLocks noGrp="1"/>
          </p:cNvSpPr>
          <p:nvPr>
            <p:ph sz="quarter" idx="2"/>
          </p:nvPr>
        </p:nvSpPr>
        <p:spPr/>
        <p:txBody>
          <a:bodyPr>
            <a:normAutofit/>
          </a:bodyPr>
          <a:lstStyle/>
          <a:p>
            <a:pPr marL="109728" indent="0">
              <a:buNone/>
            </a:pPr>
            <a:endParaRPr lang="mn-MN" dirty="0" smtClean="0">
              <a:latin typeface="Arial" pitchFamily="34" charset="0"/>
              <a:cs typeface="Arial" pitchFamily="34" charset="0"/>
            </a:endParaRPr>
          </a:p>
          <a:p>
            <a:endParaRPr lang="en-US" sz="2000" dirty="0">
              <a:latin typeface="Arial" pitchFamily="34" charset="0"/>
              <a:cs typeface="Arial" pitchFamily="34" charset="0"/>
            </a:endParaRPr>
          </a:p>
        </p:txBody>
      </p:sp>
      <p:sp>
        <p:nvSpPr>
          <p:cNvPr id="11" name="Content Placeholder 10"/>
          <p:cNvSpPr>
            <a:spLocks noGrp="1"/>
          </p:cNvSpPr>
          <p:nvPr>
            <p:ph sz="quarter" idx="4"/>
          </p:nvPr>
        </p:nvSpPr>
        <p:spPr>
          <a:xfrm>
            <a:off x="457199" y="1752600"/>
            <a:ext cx="8229601" cy="4038600"/>
          </a:xfrm>
        </p:spPr>
        <p:txBody>
          <a:bodyPr/>
          <a:lstStyle/>
          <a:p>
            <a:pPr marL="109728" indent="0">
              <a:buNone/>
            </a:pPr>
            <a:endParaRPr lang="en-US" dirty="0" smtClean="0">
              <a:latin typeface="Arial" pitchFamily="34" charset="0"/>
              <a:cs typeface="Arial" pitchFamily="34" charset="0"/>
            </a:endParaRPr>
          </a:p>
          <a:p>
            <a:pPr marL="109728" indent="0" algn="just">
              <a:buNone/>
            </a:pPr>
            <a:r>
              <a:rPr lang="mn-MN" sz="2800" b="1" i="1" dirty="0" smtClean="0">
                <a:latin typeface="Times New Roman" pitchFamily="18" charset="0"/>
                <a:cs typeface="Times New Roman" pitchFamily="18" charset="0"/>
              </a:rPr>
              <a:t>Сургалтын уламжлалт аргууд </a:t>
            </a:r>
            <a:r>
              <a:rPr lang="en-US" sz="2800" b="1" i="1" dirty="0" smtClean="0">
                <a:latin typeface="Times New Roman" pitchFamily="18" charset="0"/>
                <a:cs typeface="Times New Roman" pitchFamily="18" charset="0"/>
              </a:rPr>
              <a:t>(</a:t>
            </a:r>
            <a:r>
              <a:rPr lang="mn-MN" sz="2800" b="1" i="1" dirty="0" smtClean="0">
                <a:latin typeface="Times New Roman" pitchFamily="18" charset="0"/>
                <a:cs typeface="Times New Roman" pitchFamily="18" charset="0"/>
              </a:rPr>
              <a:t>ярианы гэх мэт</a:t>
            </a:r>
            <a:r>
              <a:rPr lang="en-US" sz="2800" b="1" i="1" dirty="0" smtClean="0">
                <a:latin typeface="Times New Roman" pitchFamily="18" charset="0"/>
                <a:cs typeface="Times New Roman" pitchFamily="18" charset="0"/>
              </a:rPr>
              <a:t>)</a:t>
            </a:r>
            <a:r>
              <a:rPr lang="mn-MN" sz="2800" b="1" i="1" dirty="0" smtClean="0">
                <a:latin typeface="Times New Roman" pitchFamily="18" charset="0"/>
                <a:cs typeface="Times New Roman" pitchFamily="18" charset="0"/>
              </a:rPr>
              <a:t> болон боловсролын инноваци түүний хэлбэрүүд, ялангуяа компьютерт суурилсан арга түүний бүрэлдэхүүн хэсгүүдийг объектийн талаас нь авч үзнэ</a:t>
            </a:r>
            <a:endParaRPr lang="en-US" sz="2800" b="1" i="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81000" y="381000"/>
            <a:ext cx="8229600" cy="1143000"/>
          </a:xfrm>
        </p:spPr>
        <p:txBody>
          <a:bodyPr>
            <a:normAutofit/>
          </a:bodyPr>
          <a:lstStyle/>
          <a:p>
            <a:pPr algn="ctr"/>
            <a:r>
              <a:rPr lang="mn-MN" sz="4000" dirty="0" smtClean="0">
                <a:effectLst/>
                <a:latin typeface="Times New Roman" pitchFamily="18" charset="0"/>
                <a:cs typeface="Times New Roman" pitchFamily="18" charset="0"/>
              </a:rPr>
              <a:t>Судлах зүйл</a:t>
            </a:r>
            <a:endParaRPr lang="en-US" sz="4000" dirty="0">
              <a:effectLst/>
              <a:latin typeface="Times New Roman" pitchFamily="18" charset="0"/>
              <a:cs typeface="Times New Roman" pitchFamily="18" charset="0"/>
            </a:endParaRPr>
          </a:p>
        </p:txBody>
      </p:sp>
      <p:sp>
        <p:nvSpPr>
          <p:cNvPr id="6" name="Content Placeholder 5"/>
          <p:cNvSpPr>
            <a:spLocks noGrp="1"/>
          </p:cNvSpPr>
          <p:nvPr>
            <p:ph sz="quarter" idx="2"/>
          </p:nvPr>
        </p:nvSpPr>
        <p:spPr>
          <a:xfrm>
            <a:off x="533400" y="1828800"/>
            <a:ext cx="8077200" cy="3886200"/>
          </a:xfrm>
        </p:spPr>
        <p:txBody>
          <a:bodyPr>
            <a:normAutofit/>
          </a:bodyPr>
          <a:lstStyle/>
          <a:p>
            <a:pPr marL="109728" indent="0">
              <a:buNone/>
            </a:pPr>
            <a:r>
              <a:rPr lang="mn-MN" sz="2800" b="1" i="1" dirty="0" smtClean="0">
                <a:latin typeface="Times New Roman" pitchFamily="18" charset="0"/>
                <a:cs typeface="Times New Roman" pitchFamily="18" charset="0"/>
              </a:rPr>
              <a:t>Мэдээлэл холбооны технологид суурилсан боловсролын инноваци ба хэлбэрүүд, мөн уламжлалт арга ба </a:t>
            </a:r>
            <a:r>
              <a:rPr lang="en-US" sz="2800" b="1" i="1" dirty="0" smtClean="0">
                <a:latin typeface="Times New Roman" pitchFamily="18" charset="0"/>
                <a:cs typeface="Times New Roman" pitchFamily="18" charset="0"/>
              </a:rPr>
              <a:t>E-learning</a:t>
            </a:r>
            <a:r>
              <a:rPr lang="mn-MN" sz="2800" b="1" i="1" dirty="0" smtClean="0">
                <a:latin typeface="Times New Roman" pitchFamily="18" charset="0"/>
                <a:cs typeface="Times New Roman" pitchFamily="18" charset="0"/>
              </a:rPr>
              <a:t> зэрэг сурахуйн шинэ аргуудын хоорондын холбоо түүнд харгалзах загварыг судлах зүйлийн хүрээнд  багтаана</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219200"/>
            <a:ext cx="8153400" cy="4876800"/>
          </a:xfrm>
        </p:spPr>
        <p:txBody>
          <a:bodyPr>
            <a:noAutofit/>
          </a:bodyPr>
          <a:lstStyle/>
          <a:p>
            <a:pPr marL="109728" indent="0">
              <a:buNone/>
            </a:pPr>
            <a:r>
              <a:rPr lang="mn-MN" sz="2800" b="1" i="1" dirty="0" smtClean="0">
                <a:latin typeface="Times New Roman" pitchFamily="18" charset="0"/>
                <a:cs typeface="Times New Roman" pitchFamily="18" charset="0"/>
              </a:rPr>
              <a:t>Боловсролын инноваци, ялангуяа байгууллагын инновациар </a:t>
            </a:r>
            <a:r>
              <a:rPr lang="en-US" sz="2800" b="1" i="1" dirty="0" err="1" smtClean="0">
                <a:latin typeface="Times New Roman" pitchFamily="18" charset="0"/>
                <a:cs typeface="Times New Roman" pitchFamily="18" charset="0"/>
              </a:rPr>
              <a:t>Cris</a:t>
            </a:r>
            <a:r>
              <a:rPr lang="en-US" sz="2800" b="1" i="1" dirty="0" smtClean="0">
                <a:latin typeface="Times New Roman" pitchFamily="18" charset="0"/>
                <a:cs typeface="Times New Roman" pitchFamily="18" charset="0"/>
              </a:rPr>
              <a:t> </a:t>
            </a:r>
            <a:r>
              <a:rPr lang="en-US" sz="2800" b="1" i="1" dirty="0" err="1" smtClean="0">
                <a:latin typeface="Times New Roman" pitchFamily="18" charset="0"/>
                <a:cs typeface="Times New Roman" pitchFamily="18" charset="0"/>
              </a:rPr>
              <a:t>Beswick</a:t>
            </a:r>
            <a:r>
              <a:rPr lang="en-US" sz="2800" b="1" i="1" dirty="0" smtClean="0">
                <a:latin typeface="Times New Roman" pitchFamily="18" charset="0"/>
                <a:cs typeface="Times New Roman" pitchFamily="18" charset="0"/>
              </a:rPr>
              <a:t> (2010),</a:t>
            </a:r>
            <a:r>
              <a:rPr lang="en-US" sz="2800" b="1" i="1" dirty="0" err="1" smtClean="0">
                <a:latin typeface="Times New Roman" pitchFamily="18" charset="0"/>
                <a:cs typeface="Times New Roman" pitchFamily="18" charset="0"/>
              </a:rPr>
              <a:t>Baregheh</a:t>
            </a:r>
            <a:r>
              <a:rPr lang="en-US" sz="2800" b="1" i="1" dirty="0" smtClean="0">
                <a:latin typeface="Times New Roman" pitchFamily="18" charset="0"/>
                <a:cs typeface="Times New Roman" pitchFamily="18" charset="0"/>
              </a:rPr>
              <a:t> et al.(2009),</a:t>
            </a:r>
            <a:r>
              <a:rPr lang="mn-MN" sz="2800" b="1" i="1" dirty="0" smtClean="0">
                <a:latin typeface="Times New Roman" pitchFamily="18" charset="0"/>
                <a:cs typeface="Times New Roman" pitchFamily="18" charset="0"/>
              </a:rPr>
              <a:t>Кристофор Фриймэн(2009),Боловсролын Дэлхийн инновацийн Чуулган (2009,2010),Инновацийн стандарт удирдамж (Осло</a:t>
            </a:r>
            <a:r>
              <a:rPr lang="en-US" sz="2800" b="1" i="1" dirty="0" smtClean="0">
                <a:latin typeface="Times New Roman" pitchFamily="18" charset="0"/>
                <a:cs typeface="Times New Roman" pitchFamily="18" charset="0"/>
              </a:rPr>
              <a:t>-</a:t>
            </a:r>
            <a:r>
              <a:rPr lang="mn-MN" sz="2800" b="1" i="1" dirty="0" smtClean="0">
                <a:latin typeface="Times New Roman" pitchFamily="18" charset="0"/>
                <a:cs typeface="Times New Roman" pitchFamily="18" charset="0"/>
              </a:rPr>
              <a:t>1995,2005),Ирээдүйн сургуулийн прогноз </a:t>
            </a:r>
            <a:r>
              <a:rPr lang="en-US" sz="2800" b="1" i="1" dirty="0" smtClean="0">
                <a:latin typeface="Times New Roman" pitchFamily="18" charset="0"/>
                <a:cs typeface="Times New Roman" pitchFamily="18" charset="0"/>
              </a:rPr>
              <a:t>(</a:t>
            </a:r>
            <a:r>
              <a:rPr lang="mn-MN" sz="2800" b="1" i="1" dirty="0" smtClean="0">
                <a:latin typeface="Times New Roman" pitchFamily="18" charset="0"/>
                <a:cs typeface="Times New Roman" pitchFamily="18" charset="0"/>
              </a:rPr>
              <a:t>Ф.Банискот,Б.Л.Бульфсон </a:t>
            </a:r>
            <a:r>
              <a:rPr lang="en-US" sz="2800" b="1" i="1" dirty="0" smtClean="0">
                <a:latin typeface="Times New Roman" pitchFamily="18" charset="0"/>
                <a:cs typeface="Times New Roman" pitchFamily="18" charset="0"/>
              </a:rPr>
              <a:t>(1999)), </a:t>
            </a:r>
            <a:r>
              <a:rPr lang="mn-MN" sz="2800" b="1" i="1" dirty="0" smtClean="0">
                <a:latin typeface="Times New Roman" pitchFamily="18" charset="0"/>
                <a:cs typeface="Times New Roman" pitchFamily="18" charset="0"/>
              </a:rPr>
              <a:t>У.Глассер</a:t>
            </a:r>
            <a:r>
              <a:rPr lang="en-US" sz="2800" b="1" i="1" dirty="0" smtClean="0">
                <a:latin typeface="Times New Roman" pitchFamily="18" charset="0"/>
                <a:cs typeface="Times New Roman" pitchFamily="18" charset="0"/>
              </a:rPr>
              <a:t> (</a:t>
            </a:r>
            <a:r>
              <a:rPr lang="mn-MN" sz="2800" b="1" i="1" dirty="0" smtClean="0">
                <a:latin typeface="Times New Roman" pitchFamily="18" charset="0"/>
                <a:cs typeface="Times New Roman" pitchFamily="18" charset="0"/>
              </a:rPr>
              <a:t>2000</a:t>
            </a:r>
            <a:r>
              <a:rPr lang="en-US" sz="2800" b="1" i="1" dirty="0" smtClean="0">
                <a:latin typeface="Times New Roman" pitchFamily="18" charset="0"/>
                <a:cs typeface="Times New Roman" pitchFamily="18" charset="0"/>
              </a:rPr>
              <a:t>)</a:t>
            </a:r>
            <a:r>
              <a:rPr lang="mn-MN" sz="2800" b="1" i="1" dirty="0" smtClean="0">
                <a:latin typeface="Times New Roman" pitchFamily="18" charset="0"/>
                <a:cs typeface="Times New Roman" pitchFamily="18" charset="0"/>
              </a:rPr>
              <a:t>,сургалтын арга зүй</a:t>
            </a:r>
            <a:r>
              <a:rPr lang="en-US" sz="2800" b="1" i="1" dirty="0" smtClean="0">
                <a:latin typeface="Times New Roman" pitchFamily="18" charset="0"/>
                <a:cs typeface="Times New Roman" pitchFamily="18" charset="0"/>
              </a:rPr>
              <a:t>-</a:t>
            </a:r>
            <a:r>
              <a:rPr lang="mn-MN" sz="2800" b="1" i="1" dirty="0" smtClean="0">
                <a:latin typeface="Times New Roman" pitchFamily="18" charset="0"/>
                <a:cs typeface="Times New Roman" pitchFamily="18" charset="0"/>
              </a:rPr>
              <a:t>технологийн шинэчлэл </a:t>
            </a:r>
            <a:r>
              <a:rPr lang="en-US" sz="2800" b="1" i="1" dirty="0" smtClean="0">
                <a:latin typeface="Times New Roman" pitchFamily="18" charset="0"/>
                <a:cs typeface="Times New Roman" pitchFamily="18" charset="0"/>
              </a:rPr>
              <a:t>(</a:t>
            </a:r>
            <a:r>
              <a:rPr lang="mn-MN" sz="2800" b="1" i="1" dirty="0" smtClean="0">
                <a:latin typeface="Times New Roman" pitchFamily="18" charset="0"/>
                <a:cs typeface="Times New Roman" pitchFamily="18" charset="0"/>
              </a:rPr>
              <a:t>Д.Ванчигсүрэн </a:t>
            </a:r>
            <a:r>
              <a:rPr lang="en-US" sz="2800" b="1" i="1" dirty="0" smtClean="0">
                <a:latin typeface="Times New Roman" pitchFamily="18" charset="0"/>
                <a:cs typeface="Times New Roman" pitchFamily="18" charset="0"/>
              </a:rPr>
              <a:t>-</a:t>
            </a:r>
            <a:r>
              <a:rPr lang="mn-MN" sz="2800" b="1" i="1" dirty="0" smtClean="0">
                <a:latin typeface="Times New Roman" pitchFamily="18" charset="0"/>
                <a:cs typeface="Times New Roman" pitchFamily="18" charset="0"/>
              </a:rPr>
              <a:t>2005</a:t>
            </a:r>
            <a:r>
              <a:rPr lang="en-US" sz="2800" b="1" i="1" dirty="0" smtClean="0">
                <a:latin typeface="Times New Roman" pitchFamily="18" charset="0"/>
                <a:cs typeface="Times New Roman" pitchFamily="18" charset="0"/>
              </a:rPr>
              <a:t>)</a:t>
            </a:r>
            <a:r>
              <a:rPr lang="mn-MN" sz="2800" b="1" i="1" dirty="0" smtClean="0">
                <a:latin typeface="Times New Roman" pitchFamily="18" charset="0"/>
                <a:cs typeface="Times New Roman" pitchFamily="18" charset="0"/>
              </a:rPr>
              <a:t>,интернет ба </a:t>
            </a:r>
            <a:r>
              <a:rPr lang="en-US" sz="2800" b="1" i="1" dirty="0" smtClean="0">
                <a:latin typeface="Times New Roman" pitchFamily="18" charset="0"/>
                <a:cs typeface="Times New Roman" pitchFamily="18" charset="0"/>
              </a:rPr>
              <a:t>E-learning(Joel Spring-2008) </a:t>
            </a:r>
            <a:r>
              <a:rPr lang="mn-MN" sz="2800" b="1" i="1" dirty="0" smtClean="0">
                <a:latin typeface="Times New Roman" pitchFamily="18" charset="0"/>
                <a:cs typeface="Times New Roman" pitchFamily="18" charset="0"/>
              </a:rPr>
              <a:t>,зэрэг бүтээлд дүн шинжилгээ хийв.</a:t>
            </a:r>
            <a:endParaRPr lang="mn-MN" sz="2800" b="1" i="1" dirty="0">
              <a:latin typeface="Times New Roman" pitchFamily="18" charset="0"/>
              <a:cs typeface="Times New Roman" pitchFamily="18" charset="0"/>
            </a:endParaRPr>
          </a:p>
        </p:txBody>
      </p:sp>
      <p:sp>
        <p:nvSpPr>
          <p:cNvPr id="2" name="Title 1"/>
          <p:cNvSpPr>
            <a:spLocks noGrp="1"/>
          </p:cNvSpPr>
          <p:nvPr>
            <p:ph type="title"/>
          </p:nvPr>
        </p:nvSpPr>
        <p:spPr/>
        <p:txBody>
          <a:bodyPr>
            <a:normAutofit/>
          </a:bodyPr>
          <a:lstStyle/>
          <a:p>
            <a:r>
              <a:rPr lang="mn-MN" dirty="0" smtClean="0">
                <a:latin typeface="Arial" pitchFamily="34" charset="0"/>
                <a:cs typeface="Arial" pitchFamily="34" charset="0"/>
              </a:rPr>
              <a:t> Сэдвийн судлагдсан байдал</a:t>
            </a:r>
            <a:endParaRPr lang="en-US" dirty="0">
              <a:latin typeface="Arial" pitchFamily="34" charset="0"/>
              <a:cs typeface="Arial" pitchFamily="34" charset="0"/>
            </a:endParaRPr>
          </a:p>
        </p:txBody>
      </p:sp>
    </p:spTree>
    <p:extLst>
      <p:ext uri="{BB962C8B-B14F-4D97-AF65-F5344CB8AC3E}">
        <p14:creationId xmlns:p14="http://schemas.microsoft.com/office/powerpoint/2010/main" val="257712991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109728" indent="0">
              <a:buNone/>
            </a:pPr>
            <a:r>
              <a:rPr lang="mn-MN" b="1" i="1" dirty="0" smtClean="0">
                <a:latin typeface="Times New Roman" pitchFamily="18" charset="0"/>
                <a:cs typeface="Times New Roman" pitchFamily="18" charset="0"/>
              </a:rPr>
              <a:t>Тус орны хувьд мэдээлэл</a:t>
            </a:r>
            <a:r>
              <a:rPr lang="en-US" b="1" i="1" dirty="0" smtClean="0">
                <a:latin typeface="Times New Roman" pitchFamily="18" charset="0"/>
                <a:cs typeface="Times New Roman" pitchFamily="18" charset="0"/>
              </a:rPr>
              <a:t>-</a:t>
            </a:r>
            <a:r>
              <a:rPr lang="mn-MN" b="1" i="1" dirty="0" smtClean="0">
                <a:latin typeface="Times New Roman" pitchFamily="18" charset="0"/>
                <a:cs typeface="Times New Roman" pitchFamily="18" charset="0"/>
              </a:rPr>
              <a:t>коммуникацын технологид суурилсан боловсролын үйл ажиллагааны хэлбэрүүдийг сургалтын уламжлалт аргатай харьцуулан судалж, түүний үндсэн дээр </a:t>
            </a:r>
            <a:r>
              <a:rPr lang="en-US" b="1" i="1" dirty="0" smtClean="0">
                <a:latin typeface="Times New Roman" pitchFamily="18" charset="0"/>
                <a:cs typeface="Times New Roman" pitchFamily="18" charset="0"/>
              </a:rPr>
              <a:t>“</a:t>
            </a:r>
            <a:r>
              <a:rPr lang="mn-MN" b="1" i="1" dirty="0" smtClean="0">
                <a:latin typeface="Times New Roman" pitchFamily="18" charset="0"/>
                <a:cs typeface="Times New Roman" pitchFamily="18" charset="0"/>
              </a:rPr>
              <a:t>Сургалтын дөрвөн алхамт загвар</a:t>
            </a:r>
            <a:r>
              <a:rPr lang="en-US" b="1" i="1" dirty="0" smtClean="0">
                <a:latin typeface="Times New Roman" pitchFamily="18" charset="0"/>
                <a:cs typeface="Times New Roman" pitchFamily="18" charset="0"/>
              </a:rPr>
              <a:t>”-</a:t>
            </a:r>
            <a:r>
              <a:rPr lang="mn-MN" b="1" i="1" dirty="0" smtClean="0">
                <a:latin typeface="Times New Roman" pitchFamily="18" charset="0"/>
                <a:cs typeface="Times New Roman" pitchFamily="18" charset="0"/>
              </a:rPr>
              <a:t>ыг шинээр боловсруулж дэвшүүлсэнд оршино.</a:t>
            </a:r>
            <a:endParaRPr lang="en-US" b="1" i="1" dirty="0">
              <a:latin typeface="Times New Roman" pitchFamily="18" charset="0"/>
              <a:cs typeface="Times New Roman" pitchFamily="18" charset="0"/>
            </a:endParaRPr>
          </a:p>
        </p:txBody>
      </p:sp>
      <p:sp>
        <p:nvSpPr>
          <p:cNvPr id="3" name="Title 2"/>
          <p:cNvSpPr>
            <a:spLocks noGrp="1"/>
          </p:cNvSpPr>
          <p:nvPr>
            <p:ph type="title"/>
          </p:nvPr>
        </p:nvSpPr>
        <p:spPr>
          <a:xfrm>
            <a:off x="457200" y="274638"/>
            <a:ext cx="8229600" cy="1020762"/>
          </a:xfrm>
        </p:spPr>
        <p:txBody>
          <a:bodyPr>
            <a:normAutofit/>
          </a:bodyPr>
          <a:lstStyle/>
          <a:p>
            <a:pPr algn="ctr"/>
            <a:r>
              <a:rPr lang="mn-MN" sz="4000" dirty="0" smtClean="0">
                <a:effectLst/>
                <a:latin typeface="Times New Roman" pitchFamily="18" charset="0"/>
                <a:cs typeface="Times New Roman" pitchFamily="18" charset="0"/>
              </a:rPr>
              <a:t>Судалгааны шинэлэг тал</a:t>
            </a:r>
            <a:r>
              <a:rPr lang="en-US" sz="4000" dirty="0" smtClean="0">
                <a:effectLst/>
                <a:latin typeface="Times New Roman" pitchFamily="18" charset="0"/>
                <a:cs typeface="Times New Roman" pitchFamily="18" charset="0"/>
              </a:rPr>
              <a:t>:</a:t>
            </a:r>
            <a:endParaRPr lang="en-US" sz="4000" dirty="0">
              <a:effectLst/>
              <a:latin typeface="Times New Roman" pitchFamily="18" charset="0"/>
              <a:cs typeface="Times New Roman" pitchFamily="18" charset="0"/>
            </a:endParaRPr>
          </a:p>
        </p:txBody>
      </p:sp>
    </p:spTree>
    <p:extLst>
      <p:ext uri="{BB962C8B-B14F-4D97-AF65-F5344CB8AC3E}">
        <p14:creationId xmlns:p14="http://schemas.microsoft.com/office/powerpoint/2010/main" val="333408818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109728" indent="0" algn="just">
              <a:buNone/>
            </a:pPr>
            <a:r>
              <a:rPr lang="mn-MN" sz="2800" b="1" i="1" dirty="0" smtClean="0">
                <a:latin typeface="Times New Roman" pitchFamily="18" charset="0"/>
                <a:cs typeface="Times New Roman" pitchFamily="18" charset="0"/>
              </a:rPr>
              <a:t>Хэрэв Боловсролын шинэчлэлийн стратегийн чиглэлийн хүрээнд </a:t>
            </a:r>
            <a:r>
              <a:rPr lang="en-US" sz="2800" b="1" i="1" dirty="0" smtClean="0">
                <a:latin typeface="Times New Roman" pitchFamily="18" charset="0"/>
                <a:cs typeface="Times New Roman" pitchFamily="18" charset="0"/>
              </a:rPr>
              <a:t>“</a:t>
            </a:r>
            <a:r>
              <a:rPr lang="mn-MN" sz="2800" b="1" i="1" dirty="0" smtClean="0">
                <a:latin typeface="Times New Roman" pitchFamily="18" charset="0"/>
                <a:cs typeface="Times New Roman" pitchFamily="18" charset="0"/>
              </a:rPr>
              <a:t>Сургалтын уламжлалт арга ба электрон сурахуй</a:t>
            </a:r>
            <a:r>
              <a:rPr lang="en-US" sz="2800" b="1" i="1" dirty="0">
                <a:latin typeface="Times New Roman" pitchFamily="18" charset="0"/>
                <a:cs typeface="Times New Roman" pitchFamily="18" charset="0"/>
              </a:rPr>
              <a:t> ” </a:t>
            </a:r>
            <a:r>
              <a:rPr lang="en-US" sz="2800" b="1" i="1" dirty="0" smtClean="0">
                <a:latin typeface="Times New Roman" pitchFamily="18" charset="0"/>
                <a:cs typeface="Times New Roman" pitchFamily="18" charset="0"/>
              </a:rPr>
              <a:t>-</a:t>
            </a:r>
            <a:r>
              <a:rPr lang="mn-MN" sz="2800" b="1" i="1" dirty="0" smtClean="0">
                <a:latin typeface="Times New Roman" pitchFamily="18" charset="0"/>
                <a:cs typeface="Times New Roman" pitchFamily="18" charset="0"/>
              </a:rPr>
              <a:t>г оновчтой </a:t>
            </a:r>
            <a:r>
              <a:rPr lang="en-US" sz="2800" b="1" i="1" dirty="0" smtClean="0">
                <a:latin typeface="Times New Roman" pitchFamily="18" charset="0"/>
                <a:cs typeface="Times New Roman" pitchFamily="18" charset="0"/>
              </a:rPr>
              <a:t> </a:t>
            </a:r>
            <a:r>
              <a:rPr lang="mn-MN" sz="2800" b="1" i="1" dirty="0" smtClean="0">
                <a:latin typeface="Times New Roman" pitchFamily="18" charset="0"/>
                <a:cs typeface="Times New Roman" pitchFamily="18" charset="0"/>
              </a:rPr>
              <a:t>хослуулан сургалтын аргын нэгэн хувилбарыг шинээр боловсруулж түүнийг монголын сургуулиудад зохистой нэвтрүүлж чадвал уг сургуулиудын үйл ажиллагааны буюу боловсролын чанар үр дүнг ихээхэн хэмжээгээр дээшлүүлж чадна гэж үзсэн</a:t>
            </a:r>
            <a:endParaRPr lang="en-US" sz="2800" b="1" i="1" dirty="0">
              <a:latin typeface="Times New Roman" pitchFamily="18" charset="0"/>
              <a:cs typeface="Times New Roman" pitchFamily="18" charset="0"/>
            </a:endParaRPr>
          </a:p>
        </p:txBody>
      </p:sp>
      <p:sp>
        <p:nvSpPr>
          <p:cNvPr id="3" name="Title 2"/>
          <p:cNvSpPr>
            <a:spLocks noGrp="1"/>
          </p:cNvSpPr>
          <p:nvPr>
            <p:ph type="title"/>
          </p:nvPr>
        </p:nvSpPr>
        <p:spPr/>
        <p:txBody>
          <a:bodyPr>
            <a:normAutofit/>
          </a:bodyPr>
          <a:lstStyle/>
          <a:p>
            <a:pPr algn="ctr"/>
            <a:r>
              <a:rPr lang="mn-MN" sz="4000" dirty="0" smtClean="0">
                <a:effectLst/>
                <a:latin typeface="Times New Roman" pitchFamily="18" charset="0"/>
                <a:cs typeface="Times New Roman" pitchFamily="18" charset="0"/>
              </a:rPr>
              <a:t>Таамаглал</a:t>
            </a:r>
            <a:endParaRPr lang="en-US" sz="4000" dirty="0">
              <a:effectLst/>
              <a:latin typeface="Times New Roman" pitchFamily="18" charset="0"/>
              <a:cs typeface="Times New Roman" pitchFamily="18" charset="0"/>
            </a:endParaRPr>
          </a:p>
        </p:txBody>
      </p:sp>
    </p:spTree>
    <p:extLst>
      <p:ext uri="{BB962C8B-B14F-4D97-AF65-F5344CB8AC3E}">
        <p14:creationId xmlns:p14="http://schemas.microsoft.com/office/powerpoint/2010/main" val="2554972659"/>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2" val="e7a2025837a05629f1e8b4bcce67d2b2ccbcf"/>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906</TotalTime>
  <Words>1509</Words>
  <Application>Microsoft Office PowerPoint</Application>
  <PresentationFormat>On-screen Show (4:3)</PresentationFormat>
  <Paragraphs>608</Paragraphs>
  <Slides>21</Slides>
  <Notes>1</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Concourse</vt:lpstr>
      <vt:lpstr>“Уураг тархины тэгш бус хэмд суурилсан  сургалтын аргын нэгэн хувилбар:4алхамт загвар ба туршилтын үр дүн” </vt:lpstr>
      <vt:lpstr>Сэдэвт ажлын зайлшгүй болох нь</vt:lpstr>
      <vt:lpstr>      Судалгааны ажлын зорилго</vt:lpstr>
      <vt:lpstr>Судалгааны ажлын зорилтын хүрээнд:</vt:lpstr>
      <vt:lpstr>Судалгааны объект</vt:lpstr>
      <vt:lpstr>Судлах зүйл</vt:lpstr>
      <vt:lpstr> Сэдвийн судлагдсан байдал</vt:lpstr>
      <vt:lpstr>Судалгааны шинэлэг тал:</vt:lpstr>
      <vt:lpstr>Таамаглал</vt:lpstr>
      <vt:lpstr>Судалгааны арга</vt:lpstr>
      <vt:lpstr>Дэвшүүлж буй дөрвөн алхамт загвар: </vt:lpstr>
      <vt:lpstr>PowerPoint Presentation</vt:lpstr>
      <vt:lpstr>PowerPoint Presentation</vt:lpstr>
      <vt:lpstr>PowerPoint Presentation</vt:lpstr>
      <vt:lpstr>Судалгааны дүн</vt:lpstr>
      <vt:lpstr>PowerPoint Presentation</vt:lpstr>
      <vt:lpstr>PowerPoint Presentation</vt:lpstr>
      <vt:lpstr>Судалгааны үр дүн</vt:lpstr>
      <vt:lpstr>Судалгааны үр дүнд бид дараахи асуудлыг дэвшүүлж байна.</vt:lpstr>
      <vt:lpstr>Ном зүй: </vt:lpstr>
      <vt:lpstr>Анхаарал тавьсанд баярлалаа.</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Уураг тархины үйл ажиллагааны онцлогт тулгуурлан сургалтын шинэ аргыг боловсруулах асуудалд</dc:title>
  <dc:creator>Khangai</dc:creator>
  <cp:lastModifiedBy>user</cp:lastModifiedBy>
  <cp:revision>234</cp:revision>
  <dcterms:created xsi:type="dcterms:W3CDTF">2013-04-30T14:56:22Z</dcterms:created>
  <dcterms:modified xsi:type="dcterms:W3CDTF">2015-04-21T09:22:31Z</dcterms:modified>
</cp:coreProperties>
</file>