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0" r:id="rId4"/>
    <p:sldId id="261" r:id="rId5"/>
    <p:sldId id="264" r:id="rId6"/>
    <p:sldId id="281" r:id="rId7"/>
    <p:sldId id="265" r:id="rId8"/>
    <p:sldId id="271" r:id="rId9"/>
    <p:sldId id="269" r:id="rId10"/>
    <p:sldId id="273" r:id="rId11"/>
    <p:sldId id="275" r:id="rId12"/>
    <p:sldId id="274" r:id="rId13"/>
    <p:sldId id="276" r:id="rId14"/>
    <p:sldId id="277" r:id="rId15"/>
    <p:sldId id="278" r:id="rId16"/>
    <p:sldId id="28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4" d="100"/>
          <a:sy n="64" d="100"/>
        </p:scale>
        <p:origin x="-1566"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0">
                <a:latin typeface="Times New Roman" pitchFamily="18" charset="0"/>
                <a:cs typeface="Times New Roman" pitchFamily="18" charset="0"/>
              </a:defRPr>
            </a:pPr>
            <a:r>
              <a:rPr lang="mn-MN" sz="2000" b="0">
                <a:latin typeface="Times New Roman" pitchFamily="18" charset="0"/>
                <a:cs typeface="Times New Roman" pitchFamily="18" charset="0"/>
              </a:rPr>
              <a:t>1-р зураг </a:t>
            </a:r>
          </a:p>
        </c:rich>
      </c:tx>
      <c:layout>
        <c:manualLayout>
          <c:xMode val="edge"/>
          <c:yMode val="edge"/>
          <c:x val="0.85216426071741036"/>
          <c:y val="2.3809523809523819E-2"/>
        </c:manualLayout>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5.6903008651696327E-2"/>
          <c:y val="0.10379449639107612"/>
          <c:w val="0.88601340233772319"/>
          <c:h val="0.69771752554755961"/>
        </c:manualLayout>
      </c:layout>
      <c:bar3DChart>
        <c:barDir val="col"/>
        <c:grouping val="clustered"/>
        <c:varyColors val="0"/>
        <c:ser>
          <c:idx val="0"/>
          <c:order val="0"/>
          <c:tx>
            <c:strRef>
              <c:f>Хуудас1!$B$1</c:f>
              <c:strCache>
                <c:ptCount val="1"/>
                <c:pt idx="0">
                  <c:v>авсан оноо</c:v>
                </c:pt>
              </c:strCache>
            </c:strRef>
          </c:tx>
          <c:invertIfNegative val="0"/>
          <c:dPt>
            <c:idx val="4"/>
            <c:invertIfNegative val="0"/>
            <c:bubble3D val="0"/>
            <c:spPr>
              <a:solidFill>
                <a:srgbClr val="92D050"/>
              </a:solidFill>
            </c:spPr>
          </c:dPt>
          <c:dPt>
            <c:idx val="5"/>
            <c:invertIfNegative val="0"/>
            <c:bubble3D val="0"/>
            <c:spPr>
              <a:solidFill>
                <a:srgbClr val="C00000"/>
              </a:solidFill>
            </c:spPr>
          </c:dPt>
          <c:dLbls>
            <c:txPr>
              <a:bodyPr/>
              <a:lstStyle/>
              <a:p>
                <a:pPr>
                  <a:defRPr sz="2000">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Хуудас1!$A$2:$A$7</c:f>
              <c:strCache>
                <c:ptCount val="6"/>
                <c:pt idx="0">
                  <c:v>ХБШ-1</c:v>
                </c:pt>
                <c:pt idx="1">
                  <c:v>ХБШ-2</c:v>
                </c:pt>
                <c:pt idx="2">
                  <c:v>ХБШ-3</c:v>
                </c:pt>
                <c:pt idx="3">
                  <c:v>ХБШ-4</c:v>
                </c:pt>
                <c:pt idx="4">
                  <c:v>дундаж</c:v>
                </c:pt>
                <c:pt idx="5">
                  <c:v>авбал зохих оноо</c:v>
                </c:pt>
              </c:strCache>
            </c:strRef>
          </c:cat>
          <c:val>
            <c:numRef>
              <c:f>Хуудас1!$B$2:$B$7</c:f>
              <c:numCache>
                <c:formatCode>General</c:formatCode>
                <c:ptCount val="6"/>
                <c:pt idx="0">
                  <c:v>2.59</c:v>
                </c:pt>
                <c:pt idx="1">
                  <c:v>2.4</c:v>
                </c:pt>
                <c:pt idx="2">
                  <c:v>2.75</c:v>
                </c:pt>
                <c:pt idx="3">
                  <c:v>2.73</c:v>
                </c:pt>
                <c:pt idx="4">
                  <c:v>2.6</c:v>
                </c:pt>
                <c:pt idx="5">
                  <c:v>3</c:v>
                </c:pt>
              </c:numCache>
            </c:numRef>
          </c:val>
        </c:ser>
        <c:dLbls>
          <c:showLegendKey val="0"/>
          <c:showVal val="0"/>
          <c:showCatName val="0"/>
          <c:showSerName val="0"/>
          <c:showPercent val="0"/>
          <c:showBubbleSize val="0"/>
        </c:dLbls>
        <c:gapWidth val="150"/>
        <c:shape val="cylinder"/>
        <c:axId val="29496064"/>
        <c:axId val="29498752"/>
        <c:axId val="0"/>
      </c:bar3DChart>
      <c:catAx>
        <c:axId val="29496064"/>
        <c:scaling>
          <c:orientation val="minMax"/>
        </c:scaling>
        <c:delete val="0"/>
        <c:axPos val="b"/>
        <c:majorTickMark val="out"/>
        <c:minorTickMark val="none"/>
        <c:tickLblPos val="nextTo"/>
        <c:txPr>
          <a:bodyPr/>
          <a:lstStyle/>
          <a:p>
            <a:pPr>
              <a:defRPr sz="1800">
                <a:latin typeface="Times New Roman" pitchFamily="18" charset="0"/>
                <a:cs typeface="Times New Roman" pitchFamily="18" charset="0"/>
              </a:defRPr>
            </a:pPr>
            <a:endParaRPr lang="en-US"/>
          </a:p>
        </c:txPr>
        <c:crossAx val="29498752"/>
        <c:crosses val="autoZero"/>
        <c:auto val="1"/>
        <c:lblAlgn val="ctr"/>
        <c:lblOffset val="100"/>
        <c:noMultiLvlLbl val="0"/>
      </c:catAx>
      <c:valAx>
        <c:axId val="29498752"/>
        <c:scaling>
          <c:orientation val="minMax"/>
        </c:scaling>
        <c:delete val="0"/>
        <c:axPos val="l"/>
        <c:majorGridlines/>
        <c:numFmt formatCode="General" sourceLinked="1"/>
        <c:majorTickMark val="out"/>
        <c:minorTickMark val="none"/>
        <c:tickLblPos val="nextTo"/>
        <c:txPr>
          <a:bodyPr/>
          <a:lstStyle/>
          <a:p>
            <a:pPr>
              <a:defRPr sz="1600"/>
            </a:pPr>
            <a:endParaRPr lang="en-US"/>
          </a:p>
        </c:txPr>
        <c:crossAx val="29496064"/>
        <c:crosses val="autoZero"/>
        <c:crossBetween val="between"/>
      </c:valAx>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0">
                <a:latin typeface="Times New Roman" pitchFamily="18" charset="0"/>
                <a:cs typeface="Times New Roman" pitchFamily="18" charset="0"/>
              </a:defRPr>
            </a:pPr>
            <a:r>
              <a:rPr lang="mn-MN" sz="2000" b="0">
                <a:latin typeface="Times New Roman" pitchFamily="18" charset="0"/>
                <a:cs typeface="Times New Roman" pitchFamily="18" charset="0"/>
              </a:rPr>
              <a:t>2-р зураг </a:t>
            </a:r>
          </a:p>
        </c:rich>
      </c:tx>
      <c:layout>
        <c:manualLayout>
          <c:xMode val="edge"/>
          <c:yMode val="edge"/>
          <c:x val="0.87994203849518915"/>
          <c:y val="2.3847019122609697E-2"/>
        </c:manualLayout>
      </c:layout>
      <c:overlay val="0"/>
    </c:title>
    <c:autoTitleDeleted val="0"/>
    <c:view3D>
      <c:rotX val="15"/>
      <c:rotY val="20"/>
      <c:rAngAx val="0"/>
      <c:perspective val="30"/>
    </c:view3D>
    <c:floor>
      <c:thickness val="0"/>
    </c:floor>
    <c:sideWall>
      <c:thickness val="0"/>
    </c:sideWall>
    <c:backWall>
      <c:thickness val="0"/>
    </c:backWall>
    <c:plotArea>
      <c:layout>
        <c:manualLayout>
          <c:layoutTarget val="inner"/>
          <c:xMode val="edge"/>
          <c:yMode val="edge"/>
          <c:x val="6.870647574747113E-2"/>
          <c:y val="5.4004529810177816E-2"/>
          <c:w val="0.90648715265799917"/>
          <c:h val="0.67936193639719922"/>
        </c:manualLayout>
      </c:layout>
      <c:bar3DChart>
        <c:barDir val="col"/>
        <c:grouping val="clustered"/>
        <c:varyColors val="0"/>
        <c:ser>
          <c:idx val="0"/>
          <c:order val="0"/>
          <c:tx>
            <c:strRef>
              <c:f>Хуудас1!$B$1</c:f>
              <c:strCache>
                <c:ptCount val="1"/>
                <c:pt idx="0">
                  <c:v>авсан оноо</c:v>
                </c:pt>
              </c:strCache>
            </c:strRef>
          </c:tx>
          <c:invertIfNegative val="0"/>
          <c:dPt>
            <c:idx val="4"/>
            <c:invertIfNegative val="0"/>
            <c:bubble3D val="0"/>
            <c:spPr>
              <a:solidFill>
                <a:srgbClr val="92D050"/>
              </a:solidFill>
            </c:spPr>
          </c:dPt>
          <c:dPt>
            <c:idx val="5"/>
            <c:invertIfNegative val="0"/>
            <c:bubble3D val="0"/>
            <c:spPr>
              <a:solidFill>
                <a:srgbClr val="C00000"/>
              </a:solidFill>
            </c:spPr>
          </c:dPt>
          <c:dLbls>
            <c:txPr>
              <a:bodyPr/>
              <a:lstStyle/>
              <a:p>
                <a:pPr>
                  <a:defRPr sz="1800">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Хуудас1!$A$2:$A$7</c:f>
              <c:strCache>
                <c:ptCount val="6"/>
                <c:pt idx="0">
                  <c:v>ХБШ-1</c:v>
                </c:pt>
                <c:pt idx="1">
                  <c:v>ХБШ-2</c:v>
                </c:pt>
                <c:pt idx="2">
                  <c:v>ХБШ-3</c:v>
                </c:pt>
                <c:pt idx="3">
                  <c:v>ХБШ-4</c:v>
                </c:pt>
                <c:pt idx="4">
                  <c:v>дундаж</c:v>
                </c:pt>
                <c:pt idx="5">
                  <c:v>авбал зохих оноо</c:v>
                </c:pt>
              </c:strCache>
            </c:strRef>
          </c:cat>
          <c:val>
            <c:numRef>
              <c:f>Хуудас1!$B$2:$B$7</c:f>
              <c:numCache>
                <c:formatCode>General</c:formatCode>
                <c:ptCount val="6"/>
                <c:pt idx="0">
                  <c:v>0.87000000000000044</c:v>
                </c:pt>
                <c:pt idx="1">
                  <c:v>1.05</c:v>
                </c:pt>
                <c:pt idx="2">
                  <c:v>1.3</c:v>
                </c:pt>
                <c:pt idx="3">
                  <c:v>1.04</c:v>
                </c:pt>
                <c:pt idx="4">
                  <c:v>1.0649999999999991</c:v>
                </c:pt>
                <c:pt idx="5">
                  <c:v>2.5</c:v>
                </c:pt>
              </c:numCache>
            </c:numRef>
          </c:val>
        </c:ser>
        <c:dLbls>
          <c:showLegendKey val="0"/>
          <c:showVal val="0"/>
          <c:showCatName val="0"/>
          <c:showSerName val="0"/>
          <c:showPercent val="0"/>
          <c:showBubbleSize val="0"/>
        </c:dLbls>
        <c:gapWidth val="150"/>
        <c:shape val="cylinder"/>
        <c:axId val="90908160"/>
        <c:axId val="90935680"/>
        <c:axId val="0"/>
      </c:bar3DChart>
      <c:catAx>
        <c:axId val="90908160"/>
        <c:scaling>
          <c:orientation val="minMax"/>
        </c:scaling>
        <c:delete val="0"/>
        <c:axPos val="b"/>
        <c:majorTickMark val="out"/>
        <c:minorTickMark val="none"/>
        <c:tickLblPos val="nextTo"/>
        <c:txPr>
          <a:bodyPr/>
          <a:lstStyle/>
          <a:p>
            <a:pPr>
              <a:defRPr sz="1800">
                <a:latin typeface="Times New Roman" pitchFamily="18" charset="0"/>
                <a:cs typeface="Times New Roman" pitchFamily="18" charset="0"/>
              </a:defRPr>
            </a:pPr>
            <a:endParaRPr lang="en-US"/>
          </a:p>
        </c:txPr>
        <c:crossAx val="90935680"/>
        <c:crosses val="autoZero"/>
        <c:auto val="1"/>
        <c:lblAlgn val="ctr"/>
        <c:lblOffset val="100"/>
        <c:noMultiLvlLbl val="0"/>
      </c:catAx>
      <c:valAx>
        <c:axId val="90935680"/>
        <c:scaling>
          <c:orientation val="minMax"/>
        </c:scaling>
        <c:delete val="0"/>
        <c:axPos val="l"/>
        <c:majorGridlines/>
        <c:numFmt formatCode="General" sourceLinked="1"/>
        <c:majorTickMark val="out"/>
        <c:minorTickMark val="none"/>
        <c:tickLblPos val="nextTo"/>
        <c:crossAx val="90908160"/>
        <c:crosses val="autoZero"/>
        <c:crossBetween val="between"/>
      </c:valAx>
    </c:plotArea>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0">
                <a:latin typeface="Times New Roman" pitchFamily="18" charset="0"/>
                <a:cs typeface="Times New Roman" pitchFamily="18" charset="0"/>
              </a:defRPr>
            </a:pPr>
            <a:r>
              <a:rPr lang="mn-MN" sz="2000" b="0">
                <a:latin typeface="Times New Roman" pitchFamily="18" charset="0"/>
                <a:cs typeface="Times New Roman" pitchFamily="18" charset="0"/>
              </a:rPr>
              <a:t>3-р зураг </a:t>
            </a:r>
          </a:p>
        </c:rich>
      </c:tx>
      <c:layout>
        <c:manualLayout>
          <c:xMode val="edge"/>
          <c:yMode val="edge"/>
          <c:x val="0.8455381054397596"/>
          <c:y val="1.7856931290149065E-3"/>
        </c:manualLayout>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7.4808701012127055E-2"/>
          <c:y val="0.14987500622006961"/>
          <c:w val="0.91472979918556341"/>
          <c:h val="0.53580566259004914"/>
        </c:manualLayout>
      </c:layout>
      <c:bar3DChart>
        <c:barDir val="col"/>
        <c:grouping val="clustered"/>
        <c:varyColors val="0"/>
        <c:ser>
          <c:idx val="0"/>
          <c:order val="0"/>
          <c:tx>
            <c:strRef>
              <c:f>Хуудас1!$B$1</c:f>
              <c:strCache>
                <c:ptCount val="1"/>
                <c:pt idx="0">
                  <c:v>Цуврал 1</c:v>
                </c:pt>
              </c:strCache>
            </c:strRef>
          </c:tx>
          <c:invertIfNegative val="0"/>
          <c:dPt>
            <c:idx val="4"/>
            <c:invertIfNegative val="0"/>
            <c:bubble3D val="0"/>
            <c:spPr>
              <a:solidFill>
                <a:srgbClr val="92D050"/>
              </a:solidFill>
            </c:spPr>
          </c:dPt>
          <c:dPt>
            <c:idx val="5"/>
            <c:invertIfNegative val="0"/>
            <c:bubble3D val="0"/>
            <c:spPr>
              <a:solidFill>
                <a:srgbClr val="C00000"/>
              </a:solidFill>
            </c:spPr>
          </c:dPt>
          <c:dLbls>
            <c:txPr>
              <a:bodyPr/>
              <a:lstStyle/>
              <a:p>
                <a:pPr>
                  <a:defRPr sz="1800">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Хуудас1!$A$2:$A$7</c:f>
              <c:strCache>
                <c:ptCount val="6"/>
                <c:pt idx="0">
                  <c:v>ХБШ-1</c:v>
                </c:pt>
                <c:pt idx="1">
                  <c:v>ХБШ-2</c:v>
                </c:pt>
                <c:pt idx="2">
                  <c:v>ХБШ-3</c:v>
                </c:pt>
                <c:pt idx="3">
                  <c:v>ХБШ-4</c:v>
                </c:pt>
                <c:pt idx="4">
                  <c:v>дундаж</c:v>
                </c:pt>
                <c:pt idx="5">
                  <c:v>авбал зохих оноо</c:v>
                </c:pt>
              </c:strCache>
            </c:strRef>
          </c:cat>
          <c:val>
            <c:numRef>
              <c:f>Хуудас1!$B$2:$B$7</c:f>
              <c:numCache>
                <c:formatCode>General</c:formatCode>
                <c:ptCount val="6"/>
                <c:pt idx="0">
                  <c:v>0.54</c:v>
                </c:pt>
                <c:pt idx="1">
                  <c:v>0.60000000000000042</c:v>
                </c:pt>
                <c:pt idx="2">
                  <c:v>0.8300000000000004</c:v>
                </c:pt>
                <c:pt idx="3">
                  <c:v>0.53</c:v>
                </c:pt>
                <c:pt idx="4">
                  <c:v>0.62500000000000044</c:v>
                </c:pt>
                <c:pt idx="5">
                  <c:v>1.3</c:v>
                </c:pt>
              </c:numCache>
            </c:numRef>
          </c:val>
        </c:ser>
        <c:dLbls>
          <c:showLegendKey val="0"/>
          <c:showVal val="0"/>
          <c:showCatName val="0"/>
          <c:showSerName val="0"/>
          <c:showPercent val="0"/>
          <c:showBubbleSize val="0"/>
        </c:dLbls>
        <c:gapWidth val="150"/>
        <c:shape val="cylinder"/>
        <c:axId val="44542592"/>
        <c:axId val="79888768"/>
        <c:axId val="0"/>
      </c:bar3DChart>
      <c:catAx>
        <c:axId val="44542592"/>
        <c:scaling>
          <c:orientation val="minMax"/>
        </c:scaling>
        <c:delete val="0"/>
        <c:axPos val="b"/>
        <c:majorTickMark val="out"/>
        <c:minorTickMark val="none"/>
        <c:tickLblPos val="nextTo"/>
        <c:txPr>
          <a:bodyPr/>
          <a:lstStyle/>
          <a:p>
            <a:pPr>
              <a:defRPr sz="1800">
                <a:latin typeface="Times New Roman" pitchFamily="18" charset="0"/>
                <a:cs typeface="Times New Roman" pitchFamily="18" charset="0"/>
              </a:defRPr>
            </a:pPr>
            <a:endParaRPr lang="en-US"/>
          </a:p>
        </c:txPr>
        <c:crossAx val="79888768"/>
        <c:crosses val="autoZero"/>
        <c:auto val="1"/>
        <c:lblAlgn val="ctr"/>
        <c:lblOffset val="100"/>
        <c:noMultiLvlLbl val="0"/>
      </c:catAx>
      <c:valAx>
        <c:axId val="79888768"/>
        <c:scaling>
          <c:orientation val="minMax"/>
        </c:scaling>
        <c:delete val="0"/>
        <c:axPos val="l"/>
        <c:majorGridlines/>
        <c:numFmt formatCode="General" sourceLinked="1"/>
        <c:majorTickMark val="out"/>
        <c:minorTickMark val="none"/>
        <c:tickLblPos val="nextTo"/>
        <c:txPr>
          <a:bodyPr/>
          <a:lstStyle/>
          <a:p>
            <a:pPr>
              <a:defRPr sz="1800"/>
            </a:pPr>
            <a:endParaRPr lang="en-US"/>
          </a:p>
        </c:txPr>
        <c:crossAx val="44542592"/>
        <c:crosses val="autoZero"/>
        <c:crossBetween val="between"/>
      </c:valAx>
    </c:plotArea>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0">
                <a:latin typeface="Times New Roman" pitchFamily="18" charset="0"/>
                <a:cs typeface="Times New Roman" pitchFamily="18" charset="0"/>
              </a:defRPr>
            </a:pPr>
            <a:r>
              <a:rPr lang="mn-MN" sz="2000" b="0">
                <a:latin typeface="Times New Roman" pitchFamily="18" charset="0"/>
                <a:cs typeface="Times New Roman" pitchFamily="18" charset="0"/>
              </a:rPr>
              <a:t>4-р зураг </a:t>
            </a:r>
          </a:p>
        </c:rich>
      </c:tx>
      <c:layout>
        <c:manualLayout>
          <c:xMode val="edge"/>
          <c:yMode val="edge"/>
          <c:x val="0.87994203849518915"/>
          <c:y val="0"/>
        </c:manualLayout>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5.4191819772528425E-2"/>
          <c:y val="0.134745332004747"/>
          <c:w val="0.93423410615339764"/>
          <c:h val="0.74310273715785524"/>
        </c:manualLayout>
      </c:layout>
      <c:bar3DChart>
        <c:barDir val="col"/>
        <c:grouping val="clustered"/>
        <c:varyColors val="0"/>
        <c:ser>
          <c:idx val="0"/>
          <c:order val="0"/>
          <c:tx>
            <c:strRef>
              <c:f>Хуудас1!$B$1</c:f>
              <c:strCache>
                <c:ptCount val="1"/>
                <c:pt idx="0">
                  <c:v>Цуврал 1</c:v>
                </c:pt>
              </c:strCache>
            </c:strRef>
          </c:tx>
          <c:invertIfNegative val="0"/>
          <c:dPt>
            <c:idx val="4"/>
            <c:invertIfNegative val="0"/>
            <c:bubble3D val="0"/>
            <c:spPr>
              <a:solidFill>
                <a:srgbClr val="92D050"/>
              </a:solidFill>
            </c:spPr>
          </c:dPt>
          <c:dPt>
            <c:idx val="5"/>
            <c:invertIfNegative val="0"/>
            <c:bubble3D val="0"/>
            <c:spPr>
              <a:solidFill>
                <a:srgbClr val="C00000"/>
              </a:solidFill>
            </c:spPr>
          </c:dPt>
          <c:dLbls>
            <c:txPr>
              <a:bodyPr/>
              <a:lstStyle/>
              <a:p>
                <a:pPr>
                  <a:defRPr sz="1800">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Хуудас1!$A$2:$A$7</c:f>
              <c:strCache>
                <c:ptCount val="6"/>
                <c:pt idx="0">
                  <c:v>ХБШ-1</c:v>
                </c:pt>
                <c:pt idx="1">
                  <c:v>ХБШ-2</c:v>
                </c:pt>
                <c:pt idx="2">
                  <c:v>ХБШ-3</c:v>
                </c:pt>
                <c:pt idx="3">
                  <c:v>ХБШ-4</c:v>
                </c:pt>
                <c:pt idx="4">
                  <c:v>дундаж</c:v>
                </c:pt>
                <c:pt idx="5">
                  <c:v>авбал зохих оноо</c:v>
                </c:pt>
              </c:strCache>
            </c:strRef>
          </c:cat>
          <c:val>
            <c:numRef>
              <c:f>Хуудас1!$B$2:$B$7</c:f>
              <c:numCache>
                <c:formatCode>General</c:formatCode>
                <c:ptCount val="6"/>
                <c:pt idx="0">
                  <c:v>0.15000000000000011</c:v>
                </c:pt>
                <c:pt idx="1">
                  <c:v>8.0000000000000043E-2</c:v>
                </c:pt>
                <c:pt idx="2">
                  <c:v>0.2900000000000002</c:v>
                </c:pt>
                <c:pt idx="3">
                  <c:v>0.15000000000000011</c:v>
                </c:pt>
                <c:pt idx="4">
                  <c:v>0.16700000000000001</c:v>
                </c:pt>
                <c:pt idx="5">
                  <c:v>0.7000000000000004</c:v>
                </c:pt>
              </c:numCache>
            </c:numRef>
          </c:val>
        </c:ser>
        <c:dLbls>
          <c:showLegendKey val="0"/>
          <c:showVal val="0"/>
          <c:showCatName val="0"/>
          <c:showSerName val="0"/>
          <c:showPercent val="0"/>
          <c:showBubbleSize val="0"/>
        </c:dLbls>
        <c:gapWidth val="150"/>
        <c:shape val="cylinder"/>
        <c:axId val="80042624"/>
        <c:axId val="80048512"/>
        <c:axId val="0"/>
      </c:bar3DChart>
      <c:catAx>
        <c:axId val="80042624"/>
        <c:scaling>
          <c:orientation val="minMax"/>
        </c:scaling>
        <c:delete val="0"/>
        <c:axPos val="b"/>
        <c:majorTickMark val="out"/>
        <c:minorTickMark val="none"/>
        <c:tickLblPos val="nextTo"/>
        <c:txPr>
          <a:bodyPr/>
          <a:lstStyle/>
          <a:p>
            <a:pPr>
              <a:defRPr sz="1800">
                <a:latin typeface="Times New Roman" pitchFamily="18" charset="0"/>
                <a:cs typeface="Times New Roman" pitchFamily="18" charset="0"/>
              </a:defRPr>
            </a:pPr>
            <a:endParaRPr lang="en-US"/>
          </a:p>
        </c:txPr>
        <c:crossAx val="80048512"/>
        <c:crosses val="autoZero"/>
        <c:auto val="1"/>
        <c:lblAlgn val="ctr"/>
        <c:lblOffset val="100"/>
        <c:noMultiLvlLbl val="0"/>
      </c:catAx>
      <c:valAx>
        <c:axId val="80048512"/>
        <c:scaling>
          <c:orientation val="minMax"/>
        </c:scaling>
        <c:delete val="0"/>
        <c:axPos val="l"/>
        <c:majorGridlines/>
        <c:numFmt formatCode="General" sourceLinked="1"/>
        <c:majorTickMark val="out"/>
        <c:minorTickMark val="none"/>
        <c:tickLblPos val="nextTo"/>
        <c:txPr>
          <a:bodyPr/>
          <a:lstStyle/>
          <a:p>
            <a:pPr>
              <a:defRPr sz="1800"/>
            </a:pPr>
            <a:endParaRPr lang="en-US"/>
          </a:p>
        </c:txPr>
        <c:crossAx val="80042624"/>
        <c:crosses val="autoZero"/>
        <c:crossBetween val="between"/>
      </c:valAx>
    </c:plotArea>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0">
                <a:latin typeface="Times New Roman" pitchFamily="18" charset="0"/>
                <a:cs typeface="Times New Roman" pitchFamily="18" charset="0"/>
              </a:defRPr>
            </a:pPr>
            <a:r>
              <a:rPr lang="mn-MN" sz="2000" b="0">
                <a:latin typeface="Times New Roman" pitchFamily="18" charset="0"/>
                <a:cs typeface="Times New Roman" pitchFamily="18" charset="0"/>
              </a:rPr>
              <a:t>5-р зураг</a:t>
            </a:r>
          </a:p>
        </c:rich>
      </c:tx>
      <c:layout>
        <c:manualLayout>
          <c:xMode val="edge"/>
          <c:yMode val="edge"/>
          <c:x val="0.84920713035870565"/>
          <c:y val="1.9803774528183989E-2"/>
        </c:manualLayout>
      </c:layout>
      <c:overlay val="0"/>
    </c:title>
    <c:autoTitleDeleted val="0"/>
    <c:view3D>
      <c:rotX val="15"/>
      <c:rotY val="20"/>
      <c:rAngAx val="0"/>
      <c:perspective val="30"/>
    </c:view3D>
    <c:floor>
      <c:thickness val="0"/>
    </c:floor>
    <c:sideWall>
      <c:thickness val="0"/>
    </c:sideWall>
    <c:backWall>
      <c:thickness val="0"/>
    </c:backWall>
    <c:plotArea>
      <c:layout>
        <c:manualLayout>
          <c:layoutTarget val="inner"/>
          <c:xMode val="edge"/>
          <c:yMode val="edge"/>
          <c:x val="5.9142730868524118E-2"/>
          <c:y val="8.5519676559681845E-2"/>
          <c:w val="0.93188482623057789"/>
          <c:h val="0.69872304138842833"/>
        </c:manualLayout>
      </c:layout>
      <c:bar3DChart>
        <c:barDir val="col"/>
        <c:grouping val="standard"/>
        <c:varyColors val="0"/>
        <c:ser>
          <c:idx val="0"/>
          <c:order val="0"/>
          <c:tx>
            <c:strRef>
              <c:f>Хуудас1!$B$1</c:f>
              <c:strCache>
                <c:ptCount val="1"/>
                <c:pt idx="0">
                  <c:v>Цуврал 1</c:v>
                </c:pt>
              </c:strCache>
            </c:strRef>
          </c:tx>
          <c:invertIfNegative val="0"/>
          <c:dPt>
            <c:idx val="4"/>
            <c:invertIfNegative val="0"/>
            <c:bubble3D val="0"/>
            <c:spPr>
              <a:solidFill>
                <a:srgbClr val="92D050"/>
              </a:solidFill>
            </c:spPr>
          </c:dPt>
          <c:dPt>
            <c:idx val="5"/>
            <c:invertIfNegative val="0"/>
            <c:bubble3D val="0"/>
            <c:spPr>
              <a:solidFill>
                <a:srgbClr val="C00000"/>
              </a:solidFill>
            </c:spPr>
          </c:dPt>
          <c:dLbls>
            <c:txPr>
              <a:bodyPr/>
              <a:lstStyle/>
              <a:p>
                <a:pPr>
                  <a:defRPr sz="1800">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Хуудас1!$A$2:$A$7</c:f>
              <c:strCache>
                <c:ptCount val="6"/>
                <c:pt idx="0">
                  <c:v>ХБШ-1</c:v>
                </c:pt>
                <c:pt idx="1">
                  <c:v>ХБШ-2</c:v>
                </c:pt>
                <c:pt idx="2">
                  <c:v>ХБШ-3</c:v>
                </c:pt>
                <c:pt idx="3">
                  <c:v>ХБШ-4</c:v>
                </c:pt>
                <c:pt idx="4">
                  <c:v>дундаж</c:v>
                </c:pt>
                <c:pt idx="5">
                  <c:v>авбал зохих оноо</c:v>
                </c:pt>
              </c:strCache>
            </c:strRef>
          </c:cat>
          <c:val>
            <c:numRef>
              <c:f>Хуудас1!$B$2:$B$7</c:f>
              <c:numCache>
                <c:formatCode>General</c:formatCode>
                <c:ptCount val="6"/>
                <c:pt idx="0">
                  <c:v>4.4000000000000004</c:v>
                </c:pt>
                <c:pt idx="1">
                  <c:v>4.2</c:v>
                </c:pt>
                <c:pt idx="2">
                  <c:v>4.92</c:v>
                </c:pt>
                <c:pt idx="3">
                  <c:v>4.24</c:v>
                </c:pt>
                <c:pt idx="4">
                  <c:v>4.4400000000000004</c:v>
                </c:pt>
                <c:pt idx="5">
                  <c:v>7</c:v>
                </c:pt>
              </c:numCache>
            </c:numRef>
          </c:val>
        </c:ser>
        <c:dLbls>
          <c:showLegendKey val="0"/>
          <c:showVal val="0"/>
          <c:showCatName val="0"/>
          <c:showSerName val="0"/>
          <c:showPercent val="0"/>
          <c:showBubbleSize val="0"/>
        </c:dLbls>
        <c:gapWidth val="150"/>
        <c:shape val="cylinder"/>
        <c:axId val="80091776"/>
        <c:axId val="80101760"/>
        <c:axId val="23033600"/>
      </c:bar3DChart>
      <c:catAx>
        <c:axId val="80091776"/>
        <c:scaling>
          <c:orientation val="minMax"/>
        </c:scaling>
        <c:delete val="0"/>
        <c:axPos val="b"/>
        <c:majorTickMark val="out"/>
        <c:minorTickMark val="none"/>
        <c:tickLblPos val="nextTo"/>
        <c:txPr>
          <a:bodyPr/>
          <a:lstStyle/>
          <a:p>
            <a:pPr>
              <a:defRPr sz="1800">
                <a:latin typeface="Times New Roman" pitchFamily="18" charset="0"/>
                <a:cs typeface="Times New Roman" pitchFamily="18" charset="0"/>
              </a:defRPr>
            </a:pPr>
            <a:endParaRPr lang="en-US"/>
          </a:p>
        </c:txPr>
        <c:crossAx val="80101760"/>
        <c:crosses val="autoZero"/>
        <c:auto val="1"/>
        <c:lblAlgn val="ctr"/>
        <c:lblOffset val="100"/>
        <c:noMultiLvlLbl val="0"/>
      </c:catAx>
      <c:valAx>
        <c:axId val="80101760"/>
        <c:scaling>
          <c:orientation val="minMax"/>
        </c:scaling>
        <c:delete val="0"/>
        <c:axPos val="l"/>
        <c:majorGridlines/>
        <c:numFmt formatCode="General" sourceLinked="1"/>
        <c:majorTickMark val="out"/>
        <c:minorTickMark val="none"/>
        <c:tickLblPos val="nextTo"/>
        <c:txPr>
          <a:bodyPr/>
          <a:lstStyle/>
          <a:p>
            <a:pPr>
              <a:defRPr sz="1800"/>
            </a:pPr>
            <a:endParaRPr lang="en-US"/>
          </a:p>
        </c:txPr>
        <c:crossAx val="80091776"/>
        <c:crosses val="autoZero"/>
        <c:crossBetween val="between"/>
      </c:valAx>
      <c:serAx>
        <c:axId val="23033600"/>
        <c:scaling>
          <c:orientation val="minMax"/>
        </c:scaling>
        <c:delete val="1"/>
        <c:axPos val="b"/>
        <c:majorTickMark val="out"/>
        <c:minorTickMark val="none"/>
        <c:tickLblPos val="none"/>
        <c:crossAx val="80101760"/>
        <c:crosses val="autoZero"/>
      </c:serAx>
    </c:plotArea>
    <c:plotVisOnly val="1"/>
    <c:dispBlanksAs val="gap"/>
    <c:showDLblsOverMax val="0"/>
  </c:chart>
  <c:spPr>
    <a:ln>
      <a:noFill/>
    </a:ln>
  </c:sp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1B0504-208A-49DB-BC1E-B8F94426A58E}"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156803DC-D40A-4B6E-8E48-134211315798}">
      <dgm:prSet phldrT="[Text]"/>
      <dgm:spPr>
        <a:solidFill>
          <a:schemeClr val="accent2">
            <a:lumMod val="60000"/>
            <a:lumOff val="40000"/>
          </a:schemeClr>
        </a:solidFill>
      </dgm:spPr>
      <dgm:t>
        <a:bodyPr/>
        <a:lstStyle/>
        <a:p>
          <a:r>
            <a:rPr lang="mn-MN" dirty="0" smtClean="0">
              <a:latin typeface="Times New Roman" pitchFamily="18" charset="0"/>
              <a:cs typeface="Times New Roman" pitchFamily="18" charset="0"/>
            </a:rPr>
            <a:t>Боловсролын зорилго</a:t>
          </a:r>
          <a:endParaRPr lang="en-US" dirty="0">
            <a:latin typeface="Times New Roman" pitchFamily="18" charset="0"/>
            <a:cs typeface="Times New Roman" pitchFamily="18" charset="0"/>
          </a:endParaRPr>
        </a:p>
      </dgm:t>
    </dgm:pt>
    <dgm:pt modelId="{0355E246-45C5-46A9-A022-8DD1D2DFE023}" type="parTrans" cxnId="{8AE60ABE-C13F-413E-B47A-B3D5A504E3AB}">
      <dgm:prSet/>
      <dgm:spPr/>
      <dgm:t>
        <a:bodyPr/>
        <a:lstStyle/>
        <a:p>
          <a:endParaRPr lang="en-US"/>
        </a:p>
      </dgm:t>
    </dgm:pt>
    <dgm:pt modelId="{5FCD0718-DC9E-4E84-80CC-CA5CA77B22CA}" type="sibTrans" cxnId="{8AE60ABE-C13F-413E-B47A-B3D5A504E3AB}">
      <dgm:prSet/>
      <dgm:spPr/>
      <dgm:t>
        <a:bodyPr/>
        <a:lstStyle/>
        <a:p>
          <a:endParaRPr lang="en-US"/>
        </a:p>
      </dgm:t>
    </dgm:pt>
    <dgm:pt modelId="{29FA1556-B981-4E63-9B53-2951AAD4E672}">
      <dgm:prSet phldrT="[Text]" custT="1"/>
      <dgm:spPr>
        <a:solidFill>
          <a:schemeClr val="accent2">
            <a:lumMod val="75000"/>
            <a:alpha val="90000"/>
          </a:schemeClr>
        </a:solidFill>
      </dgm:spPr>
      <dgm:t>
        <a:bodyPr/>
        <a:lstStyle/>
        <a:p>
          <a:r>
            <a:rPr lang="mn-MN" sz="1800" dirty="0" smtClean="0">
              <a:solidFill>
                <a:schemeClr val="bg1"/>
              </a:solidFill>
              <a:latin typeface="Times New Roman" pitchFamily="18" charset="0"/>
              <a:cs typeface="Times New Roman" pitchFamily="18" charset="0"/>
            </a:rPr>
            <a:t>Багшийн судалгааны чадамж</a:t>
          </a:r>
          <a:endParaRPr lang="en-US" sz="1800" dirty="0">
            <a:solidFill>
              <a:schemeClr val="bg1"/>
            </a:solidFill>
            <a:latin typeface="Times New Roman" pitchFamily="18" charset="0"/>
            <a:cs typeface="Times New Roman" pitchFamily="18" charset="0"/>
          </a:endParaRPr>
        </a:p>
      </dgm:t>
    </dgm:pt>
    <dgm:pt modelId="{41F2CD0D-D7D5-45ED-89EF-BBF0CFA7A4F3}" type="parTrans" cxnId="{6224862F-1E3F-47D5-8C60-DB5E502B5910}">
      <dgm:prSet/>
      <dgm:spPr/>
      <dgm:t>
        <a:bodyPr/>
        <a:lstStyle/>
        <a:p>
          <a:endParaRPr lang="en-US"/>
        </a:p>
      </dgm:t>
    </dgm:pt>
    <dgm:pt modelId="{5D4FA29C-FE60-4208-8A10-C48DC7309362}" type="sibTrans" cxnId="{6224862F-1E3F-47D5-8C60-DB5E502B5910}">
      <dgm:prSet/>
      <dgm:spPr/>
      <dgm:t>
        <a:bodyPr/>
        <a:lstStyle/>
        <a:p>
          <a:endParaRPr lang="en-US"/>
        </a:p>
      </dgm:t>
    </dgm:pt>
    <dgm:pt modelId="{09573704-ABFF-4CAA-9340-08D94074DBC0}">
      <dgm:prSet phldrT="[Text]" custT="1"/>
      <dgm:spPr>
        <a:solidFill>
          <a:schemeClr val="accent2">
            <a:lumMod val="75000"/>
            <a:alpha val="90000"/>
          </a:schemeClr>
        </a:solidFill>
      </dgm:spPr>
      <dgm:t>
        <a:bodyPr/>
        <a:lstStyle/>
        <a:p>
          <a:r>
            <a:rPr lang="mn-MN" sz="1800" dirty="0" smtClean="0">
              <a:solidFill>
                <a:schemeClr val="bg1"/>
              </a:solidFill>
              <a:latin typeface="Times New Roman" pitchFamily="18" charset="0"/>
              <a:cs typeface="Times New Roman" pitchFamily="18" charset="0"/>
            </a:rPr>
            <a:t>ЕБС-ийн багш стандартын  5.3.3.1</a:t>
          </a:r>
          <a:endParaRPr lang="en-US" sz="1800" dirty="0">
            <a:solidFill>
              <a:schemeClr val="bg1"/>
            </a:solidFill>
            <a:latin typeface="Times New Roman" pitchFamily="18" charset="0"/>
            <a:cs typeface="Times New Roman" pitchFamily="18" charset="0"/>
          </a:endParaRPr>
        </a:p>
      </dgm:t>
    </dgm:pt>
    <dgm:pt modelId="{DBCD8246-2BDC-4C3B-9ED2-0C69E8E65DC5}" type="parTrans" cxnId="{72DCA367-E856-4113-8494-DD3B795C1EE5}">
      <dgm:prSet/>
      <dgm:spPr/>
      <dgm:t>
        <a:bodyPr/>
        <a:lstStyle/>
        <a:p>
          <a:endParaRPr lang="en-US"/>
        </a:p>
      </dgm:t>
    </dgm:pt>
    <dgm:pt modelId="{BB81E5CC-0D98-4AE1-8392-0BF15D3CFA01}" type="sibTrans" cxnId="{72DCA367-E856-4113-8494-DD3B795C1EE5}">
      <dgm:prSet/>
      <dgm:spPr/>
      <dgm:t>
        <a:bodyPr/>
        <a:lstStyle/>
        <a:p>
          <a:endParaRPr lang="en-US"/>
        </a:p>
      </dgm:t>
    </dgm:pt>
    <dgm:pt modelId="{4DB15FF3-F1D4-4B84-9B7A-E8D792798EAB}">
      <dgm:prSet phldrT="[Text]"/>
      <dgm:spPr>
        <a:solidFill>
          <a:schemeClr val="accent2">
            <a:lumMod val="50000"/>
          </a:schemeClr>
        </a:solidFill>
      </dgm:spPr>
      <dgm:t>
        <a:bodyPr/>
        <a:lstStyle/>
        <a:p>
          <a:r>
            <a:rPr lang="mn-MN" dirty="0" smtClean="0">
              <a:latin typeface="Times New Roman" pitchFamily="18" charset="0"/>
              <a:cs typeface="Times New Roman" pitchFamily="18" charset="0"/>
            </a:rPr>
            <a:t>Оюутан багшийн гаргаж буй алдаа</a:t>
          </a:r>
          <a:endParaRPr lang="en-US" dirty="0">
            <a:latin typeface="Times New Roman" pitchFamily="18" charset="0"/>
            <a:cs typeface="Times New Roman" pitchFamily="18" charset="0"/>
          </a:endParaRPr>
        </a:p>
      </dgm:t>
    </dgm:pt>
    <dgm:pt modelId="{03D351D7-6EE3-4506-90E5-36B95E1F8C64}" type="parTrans" cxnId="{1351F7D8-6B09-4890-AFE3-CADF0BFAC205}">
      <dgm:prSet/>
      <dgm:spPr/>
      <dgm:t>
        <a:bodyPr/>
        <a:lstStyle/>
        <a:p>
          <a:endParaRPr lang="en-US"/>
        </a:p>
      </dgm:t>
    </dgm:pt>
    <dgm:pt modelId="{E22B97B1-BC17-4C7C-B90F-099C36ECA23E}" type="sibTrans" cxnId="{1351F7D8-6B09-4890-AFE3-CADF0BFAC205}">
      <dgm:prSet/>
      <dgm:spPr/>
      <dgm:t>
        <a:bodyPr/>
        <a:lstStyle/>
        <a:p>
          <a:endParaRPr lang="en-US"/>
        </a:p>
      </dgm:t>
    </dgm:pt>
    <dgm:pt modelId="{B92174DD-838E-46E7-A413-AB4B20C360E8}">
      <dgm:prSet phldrT="[Бичвэр]" custT="1"/>
      <dgm:spPr>
        <a:solidFill>
          <a:schemeClr val="accent2">
            <a:lumMod val="50000"/>
            <a:alpha val="90000"/>
          </a:schemeClr>
        </a:solidFill>
      </dgm:spPr>
      <dgm:t>
        <a:bodyPr/>
        <a:lstStyle/>
        <a:p>
          <a:r>
            <a:rPr lang="mn-MN" sz="1600" dirty="0" smtClean="0">
              <a:solidFill>
                <a:schemeClr val="bg1"/>
              </a:solidFill>
              <a:latin typeface="Times New Roman" pitchFamily="18" charset="0"/>
              <a:cs typeface="Times New Roman" pitchFamily="18" charset="0"/>
            </a:rPr>
            <a:t>Сурагчдаас асуулт асуух, тайлбар хийхдээ оновчгүй, хар ярианы үг хэллэг сонгох</a:t>
          </a:r>
          <a:endParaRPr lang="en-US" sz="1600" dirty="0">
            <a:solidFill>
              <a:schemeClr val="bg1"/>
            </a:solidFill>
            <a:latin typeface="Times New Roman" pitchFamily="18" charset="0"/>
            <a:cs typeface="Times New Roman" pitchFamily="18" charset="0"/>
          </a:endParaRPr>
        </a:p>
      </dgm:t>
    </dgm:pt>
    <dgm:pt modelId="{B76FEBE3-7F8C-46E3-98EE-4D3C6E84F041}" type="parTrans" cxnId="{38300A6D-314A-4FA8-A95A-266A941E8C21}">
      <dgm:prSet/>
      <dgm:spPr/>
      <dgm:t>
        <a:bodyPr/>
        <a:lstStyle/>
        <a:p>
          <a:endParaRPr lang="en-US"/>
        </a:p>
      </dgm:t>
    </dgm:pt>
    <dgm:pt modelId="{1AD2FA34-E66D-43A5-9C9F-5B5FF9730492}" type="sibTrans" cxnId="{38300A6D-314A-4FA8-A95A-266A941E8C21}">
      <dgm:prSet/>
      <dgm:spPr/>
      <dgm:t>
        <a:bodyPr/>
        <a:lstStyle/>
        <a:p>
          <a:endParaRPr lang="en-US"/>
        </a:p>
      </dgm:t>
    </dgm:pt>
    <dgm:pt modelId="{A2BDFF66-D86A-458D-99C9-E518CCDA92C0}">
      <dgm:prSet phldrT="[Text]"/>
      <dgm:spPr>
        <a:solidFill>
          <a:schemeClr val="accent2">
            <a:lumMod val="75000"/>
          </a:schemeClr>
        </a:solidFill>
      </dgm:spPr>
      <dgm:t>
        <a:bodyPr/>
        <a:lstStyle/>
        <a:p>
          <a:r>
            <a:rPr lang="mn-MN" dirty="0" smtClean="0">
              <a:latin typeface="Times New Roman" pitchFamily="18" charset="0"/>
              <a:cs typeface="Times New Roman" pitchFamily="18" charset="0"/>
            </a:rPr>
            <a:t>Багшийн олон талт загвар</a:t>
          </a:r>
          <a:endParaRPr lang="en-US" dirty="0">
            <a:latin typeface="Times New Roman" pitchFamily="18" charset="0"/>
            <a:cs typeface="Times New Roman" pitchFamily="18" charset="0"/>
          </a:endParaRPr>
        </a:p>
      </dgm:t>
    </dgm:pt>
    <dgm:pt modelId="{69F84A10-9A84-48DA-A2C3-F1D3BCC11BAD}" type="parTrans" cxnId="{DC770088-0231-4AF7-8089-8BCB67C1CCF7}">
      <dgm:prSet/>
      <dgm:spPr/>
      <dgm:t>
        <a:bodyPr/>
        <a:lstStyle/>
        <a:p>
          <a:endParaRPr lang="en-US"/>
        </a:p>
      </dgm:t>
    </dgm:pt>
    <dgm:pt modelId="{20C0A3EE-48E3-4413-9AD8-295EE640ECA7}" type="sibTrans" cxnId="{DC770088-0231-4AF7-8089-8BCB67C1CCF7}">
      <dgm:prSet/>
      <dgm:spPr/>
      <dgm:t>
        <a:bodyPr/>
        <a:lstStyle/>
        <a:p>
          <a:endParaRPr lang="en-US"/>
        </a:p>
      </dgm:t>
    </dgm:pt>
    <dgm:pt modelId="{CE540616-AC55-4C41-937C-971FA357B531}">
      <dgm:prSet custT="1"/>
      <dgm:spPr>
        <a:solidFill>
          <a:schemeClr val="accent2">
            <a:lumMod val="60000"/>
            <a:lumOff val="40000"/>
            <a:alpha val="90000"/>
          </a:schemeClr>
        </a:solidFill>
      </dgm:spPr>
      <dgm:t>
        <a:bodyPr/>
        <a:lstStyle/>
        <a:p>
          <a:r>
            <a:rPr lang="mn-MN" sz="1800" dirty="0" smtClean="0">
              <a:solidFill>
                <a:schemeClr val="bg1"/>
              </a:solidFill>
              <a:latin typeface="Times New Roman" pitchFamily="18" charset="0"/>
              <a:cs typeface="Times New Roman" pitchFamily="18" charset="0"/>
            </a:rPr>
            <a:t>Химийн боловсролын зорилго</a:t>
          </a:r>
          <a:endParaRPr lang="en-US" sz="1800" dirty="0">
            <a:solidFill>
              <a:schemeClr val="bg1"/>
            </a:solidFill>
            <a:latin typeface="Times New Roman" pitchFamily="18" charset="0"/>
            <a:cs typeface="Times New Roman" pitchFamily="18" charset="0"/>
          </a:endParaRPr>
        </a:p>
      </dgm:t>
    </dgm:pt>
    <dgm:pt modelId="{C332FFA1-B845-4860-9D6F-A579CB7E18F0}" type="parTrans" cxnId="{CA65A952-9E07-4F99-9CC3-9497800F176F}">
      <dgm:prSet/>
      <dgm:spPr/>
      <dgm:t>
        <a:bodyPr/>
        <a:lstStyle/>
        <a:p>
          <a:endParaRPr lang="en-US"/>
        </a:p>
      </dgm:t>
    </dgm:pt>
    <dgm:pt modelId="{64578402-DFC0-4BB2-9B00-2541E1F7B15F}" type="sibTrans" cxnId="{CA65A952-9E07-4F99-9CC3-9497800F176F}">
      <dgm:prSet/>
      <dgm:spPr/>
      <dgm:t>
        <a:bodyPr/>
        <a:lstStyle/>
        <a:p>
          <a:endParaRPr lang="en-US"/>
        </a:p>
      </dgm:t>
    </dgm:pt>
    <dgm:pt modelId="{1AD4C5E6-99E9-4619-A72B-BD1F258B3FC8}">
      <dgm:prSet custT="1"/>
      <dgm:spPr>
        <a:solidFill>
          <a:schemeClr val="accent2">
            <a:lumMod val="60000"/>
            <a:lumOff val="40000"/>
            <a:alpha val="90000"/>
          </a:schemeClr>
        </a:solidFill>
      </dgm:spPr>
      <dgm:t>
        <a:bodyPr/>
        <a:lstStyle/>
        <a:p>
          <a:r>
            <a:rPr lang="mn-MN" sz="1800" dirty="0" smtClean="0">
              <a:solidFill>
                <a:schemeClr val="bg1"/>
              </a:solidFill>
              <a:latin typeface="Times New Roman" pitchFamily="18" charset="0"/>
              <a:cs typeface="Times New Roman" pitchFamily="18" charset="0"/>
            </a:rPr>
            <a:t>Химийн багшийн мэдлэг, ур чадвар</a:t>
          </a:r>
          <a:endParaRPr lang="en-US" sz="1800" dirty="0">
            <a:solidFill>
              <a:schemeClr val="bg1"/>
            </a:solidFill>
            <a:latin typeface="Times New Roman" pitchFamily="18" charset="0"/>
            <a:cs typeface="Times New Roman" pitchFamily="18" charset="0"/>
          </a:endParaRPr>
        </a:p>
      </dgm:t>
    </dgm:pt>
    <dgm:pt modelId="{D81909CB-1239-4F23-9F0B-B0DD1BBB71EF}" type="parTrans" cxnId="{10CE50E9-0E4D-48D9-9A23-6F327C64C664}">
      <dgm:prSet/>
      <dgm:spPr/>
      <dgm:t>
        <a:bodyPr/>
        <a:lstStyle/>
        <a:p>
          <a:endParaRPr lang="en-US"/>
        </a:p>
      </dgm:t>
    </dgm:pt>
    <dgm:pt modelId="{B102E004-9DAE-4665-BC0D-EB85594618C2}" type="sibTrans" cxnId="{10CE50E9-0E4D-48D9-9A23-6F327C64C664}">
      <dgm:prSet/>
      <dgm:spPr/>
      <dgm:t>
        <a:bodyPr/>
        <a:lstStyle/>
        <a:p>
          <a:endParaRPr lang="en-US"/>
        </a:p>
      </dgm:t>
    </dgm:pt>
    <dgm:pt modelId="{732DFBDA-2C8F-49F5-ADFC-B704F2B99BC8}">
      <dgm:prSet custT="1"/>
      <dgm:spPr>
        <a:solidFill>
          <a:schemeClr val="accent2">
            <a:lumMod val="60000"/>
            <a:lumOff val="40000"/>
            <a:alpha val="90000"/>
          </a:schemeClr>
        </a:solidFill>
      </dgm:spPr>
      <dgm:t>
        <a:bodyPr/>
        <a:lstStyle/>
        <a:p>
          <a:r>
            <a:rPr lang="mn-MN" sz="1800" dirty="0" smtClean="0">
              <a:solidFill>
                <a:schemeClr val="bg1"/>
              </a:solidFill>
              <a:latin typeface="Times New Roman" pitchFamily="18" charset="0"/>
              <a:cs typeface="Times New Roman" pitchFamily="18" charset="0"/>
            </a:rPr>
            <a:t>Тухайн шинжлэх ухааны хэл, сэтгэлгээний арга барил </a:t>
          </a:r>
          <a:endParaRPr lang="en-US" sz="1800" dirty="0">
            <a:solidFill>
              <a:schemeClr val="bg1"/>
            </a:solidFill>
            <a:latin typeface="Times New Roman" pitchFamily="18" charset="0"/>
            <a:cs typeface="Times New Roman" pitchFamily="18" charset="0"/>
          </a:endParaRPr>
        </a:p>
      </dgm:t>
    </dgm:pt>
    <dgm:pt modelId="{04D2FC3A-208C-403D-BE47-5AC5EDD13597}" type="parTrans" cxnId="{80107F85-4909-4AB2-91B0-E65F4087163A}">
      <dgm:prSet/>
      <dgm:spPr/>
      <dgm:t>
        <a:bodyPr/>
        <a:lstStyle/>
        <a:p>
          <a:endParaRPr lang="en-US"/>
        </a:p>
      </dgm:t>
    </dgm:pt>
    <dgm:pt modelId="{D1961966-FA63-46B8-9981-BFABA7254D56}" type="sibTrans" cxnId="{80107F85-4909-4AB2-91B0-E65F4087163A}">
      <dgm:prSet/>
      <dgm:spPr/>
      <dgm:t>
        <a:bodyPr/>
        <a:lstStyle/>
        <a:p>
          <a:endParaRPr lang="en-US"/>
        </a:p>
      </dgm:t>
    </dgm:pt>
    <dgm:pt modelId="{956F510D-DCAF-47A5-A10A-08540A4221F8}">
      <dgm:prSet phldrT="[Бичвэр]" custT="1"/>
      <dgm:spPr>
        <a:solidFill>
          <a:schemeClr val="accent2">
            <a:lumMod val="50000"/>
            <a:alpha val="90000"/>
          </a:schemeClr>
        </a:solidFill>
      </dgm:spPr>
      <dgm:t>
        <a:bodyPr/>
        <a:lstStyle/>
        <a:p>
          <a:r>
            <a:rPr lang="mn-MN" sz="1600" dirty="0" smtClean="0">
              <a:solidFill>
                <a:schemeClr val="bg1"/>
              </a:solidFill>
              <a:latin typeface="Times New Roman" pitchFamily="18" charset="0"/>
              <a:cs typeface="Times New Roman" pitchFamily="18" charset="0"/>
            </a:rPr>
            <a:t> Дөхүүлэх асуулт тавьж чадахгүй</a:t>
          </a:r>
          <a:endParaRPr lang="en-US" sz="1600" dirty="0">
            <a:solidFill>
              <a:schemeClr val="bg1"/>
            </a:solidFill>
            <a:latin typeface="Times New Roman" pitchFamily="18" charset="0"/>
            <a:cs typeface="Times New Roman" pitchFamily="18" charset="0"/>
          </a:endParaRPr>
        </a:p>
      </dgm:t>
    </dgm:pt>
    <dgm:pt modelId="{1540FAB8-9B02-4C65-B51B-975B8E649BB2}" type="parTrans" cxnId="{26DABEDB-D777-4D9D-9FD9-186FA4E02465}">
      <dgm:prSet/>
      <dgm:spPr/>
      <dgm:t>
        <a:bodyPr/>
        <a:lstStyle/>
        <a:p>
          <a:endParaRPr lang="en-US"/>
        </a:p>
      </dgm:t>
    </dgm:pt>
    <dgm:pt modelId="{388A58A7-157C-49BA-8DA0-14D70AFD19C7}" type="sibTrans" cxnId="{26DABEDB-D777-4D9D-9FD9-186FA4E02465}">
      <dgm:prSet/>
      <dgm:spPr/>
      <dgm:t>
        <a:bodyPr/>
        <a:lstStyle/>
        <a:p>
          <a:endParaRPr lang="en-US"/>
        </a:p>
      </dgm:t>
    </dgm:pt>
    <dgm:pt modelId="{3EBCE4EB-E7B4-4731-8731-1349BB5DF58C}">
      <dgm:prSet phldrT="[Бичвэр]" custT="1"/>
      <dgm:spPr>
        <a:solidFill>
          <a:schemeClr val="accent2">
            <a:lumMod val="50000"/>
            <a:alpha val="90000"/>
          </a:schemeClr>
        </a:solidFill>
      </dgm:spPr>
      <dgm:t>
        <a:bodyPr/>
        <a:lstStyle/>
        <a:p>
          <a:r>
            <a:rPr lang="mn-MN" sz="1600" dirty="0" smtClean="0">
              <a:solidFill>
                <a:schemeClr val="bg1"/>
              </a:solidFill>
              <a:latin typeface="Times New Roman" pitchFamily="18" charset="0"/>
              <a:cs typeface="Times New Roman" pitchFamily="18" charset="0"/>
            </a:rPr>
            <a:t> Самбарт алдаатай зүйл бичих гэх мэт</a:t>
          </a:r>
          <a:endParaRPr lang="en-US" sz="1600" dirty="0">
            <a:solidFill>
              <a:schemeClr val="bg1"/>
            </a:solidFill>
            <a:latin typeface="Times New Roman" pitchFamily="18" charset="0"/>
            <a:cs typeface="Times New Roman" pitchFamily="18" charset="0"/>
          </a:endParaRPr>
        </a:p>
      </dgm:t>
    </dgm:pt>
    <dgm:pt modelId="{28854AD9-8CA8-4D3F-9BA5-1347D96AC189}" type="parTrans" cxnId="{930AC4ED-F99D-4622-8945-6EABC62A9EE2}">
      <dgm:prSet/>
      <dgm:spPr/>
      <dgm:t>
        <a:bodyPr/>
        <a:lstStyle/>
        <a:p>
          <a:endParaRPr lang="en-US"/>
        </a:p>
      </dgm:t>
    </dgm:pt>
    <dgm:pt modelId="{E5F8EC00-F459-4608-A9BB-96CF6DE4E943}" type="sibTrans" cxnId="{930AC4ED-F99D-4622-8945-6EABC62A9EE2}">
      <dgm:prSet/>
      <dgm:spPr/>
      <dgm:t>
        <a:bodyPr/>
        <a:lstStyle/>
        <a:p>
          <a:endParaRPr lang="en-US"/>
        </a:p>
      </dgm:t>
    </dgm:pt>
    <dgm:pt modelId="{52609A4E-4A03-4D8A-B49E-240B686DF6F3}" type="pres">
      <dgm:prSet presAssocID="{E21B0504-208A-49DB-BC1E-B8F94426A58E}" presName="Name0" presStyleCnt="0">
        <dgm:presLayoutVars>
          <dgm:dir/>
          <dgm:animLvl val="lvl"/>
          <dgm:resizeHandles/>
        </dgm:presLayoutVars>
      </dgm:prSet>
      <dgm:spPr/>
      <dgm:t>
        <a:bodyPr/>
        <a:lstStyle/>
        <a:p>
          <a:endParaRPr lang="en-US"/>
        </a:p>
      </dgm:t>
    </dgm:pt>
    <dgm:pt modelId="{55CF2C08-95AF-4C9A-88A0-92BE3A5EF01C}" type="pres">
      <dgm:prSet presAssocID="{156803DC-D40A-4B6E-8E48-134211315798}" presName="linNode" presStyleCnt="0"/>
      <dgm:spPr/>
    </dgm:pt>
    <dgm:pt modelId="{3E1E6A30-64B1-4392-BDD6-D1F461E7924E}" type="pres">
      <dgm:prSet presAssocID="{156803DC-D40A-4B6E-8E48-134211315798}" presName="parentShp" presStyleLbl="node1" presStyleIdx="0" presStyleCnt="3">
        <dgm:presLayoutVars>
          <dgm:bulletEnabled val="1"/>
        </dgm:presLayoutVars>
      </dgm:prSet>
      <dgm:spPr/>
      <dgm:t>
        <a:bodyPr/>
        <a:lstStyle/>
        <a:p>
          <a:endParaRPr lang="en-US"/>
        </a:p>
      </dgm:t>
    </dgm:pt>
    <dgm:pt modelId="{FF800707-3AEC-4038-B6ED-ACDC8A5E9E9E}" type="pres">
      <dgm:prSet presAssocID="{156803DC-D40A-4B6E-8E48-134211315798}" presName="childShp" presStyleLbl="bgAccFollowNode1" presStyleIdx="0" presStyleCnt="3">
        <dgm:presLayoutVars>
          <dgm:bulletEnabled val="1"/>
        </dgm:presLayoutVars>
      </dgm:prSet>
      <dgm:spPr/>
      <dgm:t>
        <a:bodyPr/>
        <a:lstStyle/>
        <a:p>
          <a:endParaRPr lang="en-US"/>
        </a:p>
      </dgm:t>
    </dgm:pt>
    <dgm:pt modelId="{4F0D3AB2-82AB-4753-8745-D2840F63B872}" type="pres">
      <dgm:prSet presAssocID="{5FCD0718-DC9E-4E84-80CC-CA5CA77B22CA}" presName="spacing" presStyleCnt="0"/>
      <dgm:spPr/>
    </dgm:pt>
    <dgm:pt modelId="{4F7AF67F-D191-4E40-B5FF-1FCCFB23D4BF}" type="pres">
      <dgm:prSet presAssocID="{A2BDFF66-D86A-458D-99C9-E518CCDA92C0}" presName="linNode" presStyleCnt="0"/>
      <dgm:spPr/>
    </dgm:pt>
    <dgm:pt modelId="{EEFEFCA1-3E81-4747-9215-41F064B9CB3B}" type="pres">
      <dgm:prSet presAssocID="{A2BDFF66-D86A-458D-99C9-E518CCDA92C0}" presName="parentShp" presStyleLbl="node1" presStyleIdx="1" presStyleCnt="3" custLinFactNeighborY="-526">
        <dgm:presLayoutVars>
          <dgm:bulletEnabled val="1"/>
        </dgm:presLayoutVars>
      </dgm:prSet>
      <dgm:spPr/>
      <dgm:t>
        <a:bodyPr/>
        <a:lstStyle/>
        <a:p>
          <a:endParaRPr lang="en-US"/>
        </a:p>
      </dgm:t>
    </dgm:pt>
    <dgm:pt modelId="{5E1EA037-5E67-4AE1-A3CE-731AEADF60AA}" type="pres">
      <dgm:prSet presAssocID="{A2BDFF66-D86A-458D-99C9-E518CCDA92C0}" presName="childShp" presStyleLbl="bgAccFollowNode1" presStyleIdx="1" presStyleCnt="3" custLinFactNeighborX="3416">
        <dgm:presLayoutVars>
          <dgm:bulletEnabled val="1"/>
        </dgm:presLayoutVars>
      </dgm:prSet>
      <dgm:spPr/>
      <dgm:t>
        <a:bodyPr/>
        <a:lstStyle/>
        <a:p>
          <a:endParaRPr lang="en-US"/>
        </a:p>
      </dgm:t>
    </dgm:pt>
    <dgm:pt modelId="{C81F9A7A-412E-409B-93F7-179020EC02B2}" type="pres">
      <dgm:prSet presAssocID="{20C0A3EE-48E3-4413-9AD8-295EE640ECA7}" presName="spacing" presStyleCnt="0"/>
      <dgm:spPr/>
    </dgm:pt>
    <dgm:pt modelId="{ACBCEC81-8A88-4DB4-BCFA-FFA934E49B4D}" type="pres">
      <dgm:prSet presAssocID="{4DB15FF3-F1D4-4B84-9B7A-E8D792798EAB}" presName="linNode" presStyleCnt="0"/>
      <dgm:spPr/>
    </dgm:pt>
    <dgm:pt modelId="{C5F1EAE8-1D20-401F-890D-2421ED27E7D6}" type="pres">
      <dgm:prSet presAssocID="{4DB15FF3-F1D4-4B84-9B7A-E8D792798EAB}" presName="parentShp" presStyleLbl="node1" presStyleIdx="2" presStyleCnt="3">
        <dgm:presLayoutVars>
          <dgm:bulletEnabled val="1"/>
        </dgm:presLayoutVars>
      </dgm:prSet>
      <dgm:spPr/>
      <dgm:t>
        <a:bodyPr/>
        <a:lstStyle/>
        <a:p>
          <a:endParaRPr lang="en-US"/>
        </a:p>
      </dgm:t>
    </dgm:pt>
    <dgm:pt modelId="{64E7FFB7-E800-43F6-BBFC-849D3B2F2171}" type="pres">
      <dgm:prSet presAssocID="{4DB15FF3-F1D4-4B84-9B7A-E8D792798EAB}" presName="childShp" presStyleLbl="bgAccFollowNode1" presStyleIdx="2" presStyleCnt="3" custScaleX="99265" custScaleY="124226">
        <dgm:presLayoutVars>
          <dgm:bulletEnabled val="1"/>
        </dgm:presLayoutVars>
      </dgm:prSet>
      <dgm:spPr/>
      <dgm:t>
        <a:bodyPr/>
        <a:lstStyle/>
        <a:p>
          <a:endParaRPr lang="en-US"/>
        </a:p>
      </dgm:t>
    </dgm:pt>
  </dgm:ptLst>
  <dgm:cxnLst>
    <dgm:cxn modelId="{A8124828-CA23-4415-8D8D-FE87042648B3}" type="presOf" srcId="{B92174DD-838E-46E7-A413-AB4B20C360E8}" destId="{64E7FFB7-E800-43F6-BBFC-849D3B2F2171}" srcOrd="0" destOrd="0" presId="urn:microsoft.com/office/officeart/2005/8/layout/vList6"/>
    <dgm:cxn modelId="{D82EFDF5-A993-4359-A82E-14C9B7F18C58}" type="presOf" srcId="{09573704-ABFF-4CAA-9340-08D94074DBC0}" destId="{5E1EA037-5E67-4AE1-A3CE-731AEADF60AA}" srcOrd="0" destOrd="1" presId="urn:microsoft.com/office/officeart/2005/8/layout/vList6"/>
    <dgm:cxn modelId="{72DCA367-E856-4113-8494-DD3B795C1EE5}" srcId="{A2BDFF66-D86A-458D-99C9-E518CCDA92C0}" destId="{09573704-ABFF-4CAA-9340-08D94074DBC0}" srcOrd="1" destOrd="0" parTransId="{DBCD8246-2BDC-4C3B-9ED2-0C69E8E65DC5}" sibTransId="{BB81E5CC-0D98-4AE1-8392-0BF15D3CFA01}"/>
    <dgm:cxn modelId="{38300A6D-314A-4FA8-A95A-266A941E8C21}" srcId="{4DB15FF3-F1D4-4B84-9B7A-E8D792798EAB}" destId="{B92174DD-838E-46E7-A413-AB4B20C360E8}" srcOrd="0" destOrd="0" parTransId="{B76FEBE3-7F8C-46E3-98EE-4D3C6E84F041}" sibTransId="{1AD2FA34-E66D-43A5-9C9F-5B5FF9730492}"/>
    <dgm:cxn modelId="{0153EAF2-703A-401D-9375-93DC88A445DC}" type="presOf" srcId="{156803DC-D40A-4B6E-8E48-134211315798}" destId="{3E1E6A30-64B1-4392-BDD6-D1F461E7924E}" srcOrd="0" destOrd="0" presId="urn:microsoft.com/office/officeart/2005/8/layout/vList6"/>
    <dgm:cxn modelId="{DC770088-0231-4AF7-8089-8BCB67C1CCF7}" srcId="{E21B0504-208A-49DB-BC1E-B8F94426A58E}" destId="{A2BDFF66-D86A-458D-99C9-E518CCDA92C0}" srcOrd="1" destOrd="0" parTransId="{69F84A10-9A84-48DA-A2C3-F1D3BCC11BAD}" sibTransId="{20C0A3EE-48E3-4413-9AD8-295EE640ECA7}"/>
    <dgm:cxn modelId="{617F1FAC-B8CA-4678-A7DF-00AA7ACC051E}" type="presOf" srcId="{1AD4C5E6-99E9-4619-A72B-BD1F258B3FC8}" destId="{FF800707-3AEC-4038-B6ED-ACDC8A5E9E9E}" srcOrd="0" destOrd="1" presId="urn:microsoft.com/office/officeart/2005/8/layout/vList6"/>
    <dgm:cxn modelId="{DD3D87DB-E73A-4FD2-9D04-DA2E43D130F1}" type="presOf" srcId="{A2BDFF66-D86A-458D-99C9-E518CCDA92C0}" destId="{EEFEFCA1-3E81-4747-9215-41F064B9CB3B}" srcOrd="0" destOrd="0" presId="urn:microsoft.com/office/officeart/2005/8/layout/vList6"/>
    <dgm:cxn modelId="{4B7E9ED6-AE41-4D27-A866-3C18C7A8F0A6}" type="presOf" srcId="{CE540616-AC55-4C41-937C-971FA357B531}" destId="{FF800707-3AEC-4038-B6ED-ACDC8A5E9E9E}" srcOrd="0" destOrd="0" presId="urn:microsoft.com/office/officeart/2005/8/layout/vList6"/>
    <dgm:cxn modelId="{26DABEDB-D777-4D9D-9FD9-186FA4E02465}" srcId="{4DB15FF3-F1D4-4B84-9B7A-E8D792798EAB}" destId="{956F510D-DCAF-47A5-A10A-08540A4221F8}" srcOrd="1" destOrd="0" parTransId="{1540FAB8-9B02-4C65-B51B-975B8E649BB2}" sibTransId="{388A58A7-157C-49BA-8DA0-14D70AFD19C7}"/>
    <dgm:cxn modelId="{8505291F-4B7C-409D-B446-9749627D38BB}" type="presOf" srcId="{3EBCE4EB-E7B4-4731-8731-1349BB5DF58C}" destId="{64E7FFB7-E800-43F6-BBFC-849D3B2F2171}" srcOrd="0" destOrd="2" presId="urn:microsoft.com/office/officeart/2005/8/layout/vList6"/>
    <dgm:cxn modelId="{1351F7D8-6B09-4890-AFE3-CADF0BFAC205}" srcId="{E21B0504-208A-49DB-BC1E-B8F94426A58E}" destId="{4DB15FF3-F1D4-4B84-9B7A-E8D792798EAB}" srcOrd="2" destOrd="0" parTransId="{03D351D7-6EE3-4506-90E5-36B95E1F8C64}" sibTransId="{E22B97B1-BC17-4C7C-B90F-099C36ECA23E}"/>
    <dgm:cxn modelId="{364CEFC8-4CA9-4267-A850-EAB8EFAC2199}" type="presOf" srcId="{E21B0504-208A-49DB-BC1E-B8F94426A58E}" destId="{52609A4E-4A03-4D8A-B49E-240B686DF6F3}" srcOrd="0" destOrd="0" presId="urn:microsoft.com/office/officeart/2005/8/layout/vList6"/>
    <dgm:cxn modelId="{7884CF61-F73D-438C-AF01-F14DA041BFFC}" type="presOf" srcId="{732DFBDA-2C8F-49F5-ADFC-B704F2B99BC8}" destId="{FF800707-3AEC-4038-B6ED-ACDC8A5E9E9E}" srcOrd="0" destOrd="2" presId="urn:microsoft.com/office/officeart/2005/8/layout/vList6"/>
    <dgm:cxn modelId="{8AE60ABE-C13F-413E-B47A-B3D5A504E3AB}" srcId="{E21B0504-208A-49DB-BC1E-B8F94426A58E}" destId="{156803DC-D40A-4B6E-8E48-134211315798}" srcOrd="0" destOrd="0" parTransId="{0355E246-45C5-46A9-A022-8DD1D2DFE023}" sibTransId="{5FCD0718-DC9E-4E84-80CC-CA5CA77B22CA}"/>
    <dgm:cxn modelId="{DCB47232-2B62-4F1A-811F-A692B6A2F2E3}" type="presOf" srcId="{956F510D-DCAF-47A5-A10A-08540A4221F8}" destId="{64E7FFB7-E800-43F6-BBFC-849D3B2F2171}" srcOrd="0" destOrd="1" presId="urn:microsoft.com/office/officeart/2005/8/layout/vList6"/>
    <dgm:cxn modelId="{07CC27D5-E6C3-4AB8-822B-91BF98B665FB}" type="presOf" srcId="{4DB15FF3-F1D4-4B84-9B7A-E8D792798EAB}" destId="{C5F1EAE8-1D20-401F-890D-2421ED27E7D6}" srcOrd="0" destOrd="0" presId="urn:microsoft.com/office/officeart/2005/8/layout/vList6"/>
    <dgm:cxn modelId="{CA65A952-9E07-4F99-9CC3-9497800F176F}" srcId="{156803DC-D40A-4B6E-8E48-134211315798}" destId="{CE540616-AC55-4C41-937C-971FA357B531}" srcOrd="0" destOrd="0" parTransId="{C332FFA1-B845-4860-9D6F-A579CB7E18F0}" sibTransId="{64578402-DFC0-4BB2-9B00-2541E1F7B15F}"/>
    <dgm:cxn modelId="{80107F85-4909-4AB2-91B0-E65F4087163A}" srcId="{156803DC-D40A-4B6E-8E48-134211315798}" destId="{732DFBDA-2C8F-49F5-ADFC-B704F2B99BC8}" srcOrd="2" destOrd="0" parTransId="{04D2FC3A-208C-403D-BE47-5AC5EDD13597}" sibTransId="{D1961966-FA63-46B8-9981-BFABA7254D56}"/>
    <dgm:cxn modelId="{10CE50E9-0E4D-48D9-9A23-6F327C64C664}" srcId="{156803DC-D40A-4B6E-8E48-134211315798}" destId="{1AD4C5E6-99E9-4619-A72B-BD1F258B3FC8}" srcOrd="1" destOrd="0" parTransId="{D81909CB-1239-4F23-9F0B-B0DD1BBB71EF}" sibTransId="{B102E004-9DAE-4665-BC0D-EB85594618C2}"/>
    <dgm:cxn modelId="{9ED6B4A3-514E-4E0A-B214-DF3DC717F901}" type="presOf" srcId="{29FA1556-B981-4E63-9B53-2951AAD4E672}" destId="{5E1EA037-5E67-4AE1-A3CE-731AEADF60AA}" srcOrd="0" destOrd="0" presId="urn:microsoft.com/office/officeart/2005/8/layout/vList6"/>
    <dgm:cxn modelId="{6224862F-1E3F-47D5-8C60-DB5E502B5910}" srcId="{A2BDFF66-D86A-458D-99C9-E518CCDA92C0}" destId="{29FA1556-B981-4E63-9B53-2951AAD4E672}" srcOrd="0" destOrd="0" parTransId="{41F2CD0D-D7D5-45ED-89EF-BBF0CFA7A4F3}" sibTransId="{5D4FA29C-FE60-4208-8A10-C48DC7309362}"/>
    <dgm:cxn modelId="{930AC4ED-F99D-4622-8945-6EABC62A9EE2}" srcId="{4DB15FF3-F1D4-4B84-9B7A-E8D792798EAB}" destId="{3EBCE4EB-E7B4-4731-8731-1349BB5DF58C}" srcOrd="2" destOrd="0" parTransId="{28854AD9-8CA8-4D3F-9BA5-1347D96AC189}" sibTransId="{E5F8EC00-F459-4608-A9BB-96CF6DE4E943}"/>
    <dgm:cxn modelId="{6FFA7D16-FA8A-4863-8997-EB904E403A05}" type="presParOf" srcId="{52609A4E-4A03-4D8A-B49E-240B686DF6F3}" destId="{55CF2C08-95AF-4C9A-88A0-92BE3A5EF01C}" srcOrd="0" destOrd="0" presId="urn:microsoft.com/office/officeart/2005/8/layout/vList6"/>
    <dgm:cxn modelId="{799D39D9-B5E1-44C0-9E80-8E2E0356931D}" type="presParOf" srcId="{55CF2C08-95AF-4C9A-88A0-92BE3A5EF01C}" destId="{3E1E6A30-64B1-4392-BDD6-D1F461E7924E}" srcOrd="0" destOrd="0" presId="urn:microsoft.com/office/officeart/2005/8/layout/vList6"/>
    <dgm:cxn modelId="{60FE58E1-8E2C-4857-8B38-E1052CAB1BBE}" type="presParOf" srcId="{55CF2C08-95AF-4C9A-88A0-92BE3A5EF01C}" destId="{FF800707-3AEC-4038-B6ED-ACDC8A5E9E9E}" srcOrd="1" destOrd="0" presId="urn:microsoft.com/office/officeart/2005/8/layout/vList6"/>
    <dgm:cxn modelId="{7E7FF8D6-8996-4997-8C50-C93A6DDF9339}" type="presParOf" srcId="{52609A4E-4A03-4D8A-B49E-240B686DF6F3}" destId="{4F0D3AB2-82AB-4753-8745-D2840F63B872}" srcOrd="1" destOrd="0" presId="urn:microsoft.com/office/officeart/2005/8/layout/vList6"/>
    <dgm:cxn modelId="{60AE96F7-D7C5-432B-9691-56F3294BF238}" type="presParOf" srcId="{52609A4E-4A03-4D8A-B49E-240B686DF6F3}" destId="{4F7AF67F-D191-4E40-B5FF-1FCCFB23D4BF}" srcOrd="2" destOrd="0" presId="urn:microsoft.com/office/officeart/2005/8/layout/vList6"/>
    <dgm:cxn modelId="{A423EDE4-FE52-4ED8-80B9-7E3C119915B8}" type="presParOf" srcId="{4F7AF67F-D191-4E40-B5FF-1FCCFB23D4BF}" destId="{EEFEFCA1-3E81-4747-9215-41F064B9CB3B}" srcOrd="0" destOrd="0" presId="urn:microsoft.com/office/officeart/2005/8/layout/vList6"/>
    <dgm:cxn modelId="{55817E31-62E2-45AD-BEC4-18703BE81F50}" type="presParOf" srcId="{4F7AF67F-D191-4E40-B5FF-1FCCFB23D4BF}" destId="{5E1EA037-5E67-4AE1-A3CE-731AEADF60AA}" srcOrd="1" destOrd="0" presId="urn:microsoft.com/office/officeart/2005/8/layout/vList6"/>
    <dgm:cxn modelId="{0C1FFAA1-BD5D-41EF-ACC3-C07B3FB84E8D}" type="presParOf" srcId="{52609A4E-4A03-4D8A-B49E-240B686DF6F3}" destId="{C81F9A7A-412E-409B-93F7-179020EC02B2}" srcOrd="3" destOrd="0" presId="urn:microsoft.com/office/officeart/2005/8/layout/vList6"/>
    <dgm:cxn modelId="{099770B1-1E88-4CE3-ABC0-4E5E2865C962}" type="presParOf" srcId="{52609A4E-4A03-4D8A-B49E-240B686DF6F3}" destId="{ACBCEC81-8A88-4DB4-BCFA-FFA934E49B4D}" srcOrd="4" destOrd="0" presId="urn:microsoft.com/office/officeart/2005/8/layout/vList6"/>
    <dgm:cxn modelId="{5957D05B-19D3-4605-9942-328659B0F7FC}" type="presParOf" srcId="{ACBCEC81-8A88-4DB4-BCFA-FFA934E49B4D}" destId="{C5F1EAE8-1D20-401F-890D-2421ED27E7D6}" srcOrd="0" destOrd="0" presId="urn:microsoft.com/office/officeart/2005/8/layout/vList6"/>
    <dgm:cxn modelId="{66B5894A-D1F4-47A6-8DDB-14B00AB74CCD}" type="presParOf" srcId="{ACBCEC81-8A88-4DB4-BCFA-FFA934E49B4D}" destId="{64E7FFB7-E800-43F6-BBFC-849D3B2F217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800707-3AEC-4038-B6ED-ACDC8A5E9E9E}">
      <dsp:nvSpPr>
        <dsp:cNvPr id="0" name=""/>
        <dsp:cNvSpPr/>
      </dsp:nvSpPr>
      <dsp:spPr>
        <a:xfrm>
          <a:off x="2682239" y="4600"/>
          <a:ext cx="4023360" cy="1657573"/>
        </a:xfrm>
        <a:prstGeom prst="rightArrow">
          <a:avLst>
            <a:gd name="adj1" fmla="val 75000"/>
            <a:gd name="adj2" fmla="val 50000"/>
          </a:avLst>
        </a:prstGeom>
        <a:solidFill>
          <a:schemeClr val="accent2">
            <a:lumMod val="60000"/>
            <a:lumOff val="4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mn-MN" sz="1800" kern="1200" dirty="0" smtClean="0">
              <a:solidFill>
                <a:schemeClr val="bg1"/>
              </a:solidFill>
              <a:latin typeface="Times New Roman" pitchFamily="18" charset="0"/>
              <a:cs typeface="Times New Roman" pitchFamily="18" charset="0"/>
            </a:rPr>
            <a:t>Химийн боловсролын зорилго</a:t>
          </a:r>
          <a:endParaRPr lang="en-US" sz="1800" kern="1200" dirty="0">
            <a:solidFill>
              <a:schemeClr val="bg1"/>
            </a:solidFill>
            <a:latin typeface="Times New Roman" pitchFamily="18" charset="0"/>
            <a:cs typeface="Times New Roman" pitchFamily="18" charset="0"/>
          </a:endParaRPr>
        </a:p>
        <a:p>
          <a:pPr marL="171450" lvl="1" indent="-171450" algn="l" defTabSz="800100">
            <a:lnSpc>
              <a:spcPct val="90000"/>
            </a:lnSpc>
            <a:spcBef>
              <a:spcPct val="0"/>
            </a:spcBef>
            <a:spcAft>
              <a:spcPct val="15000"/>
            </a:spcAft>
            <a:buChar char="••"/>
          </a:pPr>
          <a:r>
            <a:rPr lang="mn-MN" sz="1800" kern="1200" dirty="0" smtClean="0">
              <a:solidFill>
                <a:schemeClr val="bg1"/>
              </a:solidFill>
              <a:latin typeface="Times New Roman" pitchFamily="18" charset="0"/>
              <a:cs typeface="Times New Roman" pitchFamily="18" charset="0"/>
            </a:rPr>
            <a:t>Химийн багшийн мэдлэг, ур чадвар</a:t>
          </a:r>
          <a:endParaRPr lang="en-US" sz="1800" kern="1200" dirty="0">
            <a:solidFill>
              <a:schemeClr val="bg1"/>
            </a:solidFill>
            <a:latin typeface="Times New Roman" pitchFamily="18" charset="0"/>
            <a:cs typeface="Times New Roman" pitchFamily="18" charset="0"/>
          </a:endParaRPr>
        </a:p>
        <a:p>
          <a:pPr marL="171450" lvl="1" indent="-171450" algn="l" defTabSz="800100">
            <a:lnSpc>
              <a:spcPct val="90000"/>
            </a:lnSpc>
            <a:spcBef>
              <a:spcPct val="0"/>
            </a:spcBef>
            <a:spcAft>
              <a:spcPct val="15000"/>
            </a:spcAft>
            <a:buChar char="••"/>
          </a:pPr>
          <a:r>
            <a:rPr lang="mn-MN" sz="1800" kern="1200" dirty="0" smtClean="0">
              <a:solidFill>
                <a:schemeClr val="bg1"/>
              </a:solidFill>
              <a:latin typeface="Times New Roman" pitchFamily="18" charset="0"/>
              <a:cs typeface="Times New Roman" pitchFamily="18" charset="0"/>
            </a:rPr>
            <a:t>Тухайн шинжлэх ухааны хэл, сэтгэлгээний арга барил </a:t>
          </a:r>
          <a:endParaRPr lang="en-US" sz="1800" kern="1200" dirty="0">
            <a:solidFill>
              <a:schemeClr val="bg1"/>
            </a:solidFill>
            <a:latin typeface="Times New Roman" pitchFamily="18" charset="0"/>
            <a:cs typeface="Times New Roman" pitchFamily="18" charset="0"/>
          </a:endParaRPr>
        </a:p>
      </dsp:txBody>
      <dsp:txXfrm>
        <a:off x="2682239" y="211797"/>
        <a:ext cx="3401770" cy="1243179"/>
      </dsp:txXfrm>
    </dsp:sp>
    <dsp:sp modelId="{3E1E6A30-64B1-4392-BDD6-D1F461E7924E}">
      <dsp:nvSpPr>
        <dsp:cNvPr id="0" name=""/>
        <dsp:cNvSpPr/>
      </dsp:nvSpPr>
      <dsp:spPr>
        <a:xfrm>
          <a:off x="0" y="4600"/>
          <a:ext cx="2682240" cy="1657573"/>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mn-MN" sz="2600" kern="1200" dirty="0" smtClean="0">
              <a:latin typeface="Times New Roman" pitchFamily="18" charset="0"/>
              <a:cs typeface="Times New Roman" pitchFamily="18" charset="0"/>
            </a:rPr>
            <a:t>Боловсролын зорилго</a:t>
          </a:r>
          <a:endParaRPr lang="en-US" sz="2600" kern="1200" dirty="0">
            <a:latin typeface="Times New Roman" pitchFamily="18" charset="0"/>
            <a:cs typeface="Times New Roman" pitchFamily="18" charset="0"/>
          </a:endParaRPr>
        </a:p>
      </dsp:txBody>
      <dsp:txXfrm>
        <a:off x="80916" y="85516"/>
        <a:ext cx="2520408" cy="1495741"/>
      </dsp:txXfrm>
    </dsp:sp>
    <dsp:sp modelId="{5E1EA037-5E67-4AE1-A3CE-731AEADF60AA}">
      <dsp:nvSpPr>
        <dsp:cNvPr id="0" name=""/>
        <dsp:cNvSpPr/>
      </dsp:nvSpPr>
      <dsp:spPr>
        <a:xfrm>
          <a:off x="2682239" y="1827931"/>
          <a:ext cx="4023360" cy="1657573"/>
        </a:xfrm>
        <a:prstGeom prst="rightArrow">
          <a:avLst>
            <a:gd name="adj1" fmla="val 75000"/>
            <a:gd name="adj2" fmla="val 50000"/>
          </a:avLst>
        </a:prstGeom>
        <a:solidFill>
          <a:schemeClr val="accent2">
            <a:lumMod val="7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mn-MN" sz="1800" kern="1200" dirty="0" smtClean="0">
              <a:solidFill>
                <a:schemeClr val="bg1"/>
              </a:solidFill>
              <a:latin typeface="Times New Roman" pitchFamily="18" charset="0"/>
              <a:cs typeface="Times New Roman" pitchFamily="18" charset="0"/>
            </a:rPr>
            <a:t>Багшийн судалгааны чадамж</a:t>
          </a:r>
          <a:endParaRPr lang="en-US" sz="1800" kern="1200" dirty="0">
            <a:solidFill>
              <a:schemeClr val="bg1"/>
            </a:solidFill>
            <a:latin typeface="Times New Roman" pitchFamily="18" charset="0"/>
            <a:cs typeface="Times New Roman" pitchFamily="18" charset="0"/>
          </a:endParaRPr>
        </a:p>
        <a:p>
          <a:pPr marL="171450" lvl="1" indent="-171450" algn="l" defTabSz="800100">
            <a:lnSpc>
              <a:spcPct val="90000"/>
            </a:lnSpc>
            <a:spcBef>
              <a:spcPct val="0"/>
            </a:spcBef>
            <a:spcAft>
              <a:spcPct val="15000"/>
            </a:spcAft>
            <a:buChar char="••"/>
          </a:pPr>
          <a:r>
            <a:rPr lang="mn-MN" sz="1800" kern="1200" dirty="0" smtClean="0">
              <a:solidFill>
                <a:schemeClr val="bg1"/>
              </a:solidFill>
              <a:latin typeface="Times New Roman" pitchFamily="18" charset="0"/>
              <a:cs typeface="Times New Roman" pitchFamily="18" charset="0"/>
            </a:rPr>
            <a:t>ЕБС-ийн багш стандартын  5.3.3.1</a:t>
          </a:r>
          <a:endParaRPr lang="en-US" sz="1800" kern="1200" dirty="0">
            <a:solidFill>
              <a:schemeClr val="bg1"/>
            </a:solidFill>
            <a:latin typeface="Times New Roman" pitchFamily="18" charset="0"/>
            <a:cs typeface="Times New Roman" pitchFamily="18" charset="0"/>
          </a:endParaRPr>
        </a:p>
      </dsp:txBody>
      <dsp:txXfrm>
        <a:off x="2682239" y="2035128"/>
        <a:ext cx="3401770" cy="1243179"/>
      </dsp:txXfrm>
    </dsp:sp>
    <dsp:sp modelId="{EEFEFCA1-3E81-4747-9215-41F064B9CB3B}">
      <dsp:nvSpPr>
        <dsp:cNvPr id="0" name=""/>
        <dsp:cNvSpPr/>
      </dsp:nvSpPr>
      <dsp:spPr>
        <a:xfrm>
          <a:off x="0" y="1819212"/>
          <a:ext cx="2682240" cy="1657573"/>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mn-MN" sz="2600" kern="1200" dirty="0" smtClean="0">
              <a:latin typeface="Times New Roman" pitchFamily="18" charset="0"/>
              <a:cs typeface="Times New Roman" pitchFamily="18" charset="0"/>
            </a:rPr>
            <a:t>Багшийн олон талт загвар</a:t>
          </a:r>
          <a:endParaRPr lang="en-US" sz="2600" kern="1200" dirty="0">
            <a:latin typeface="Times New Roman" pitchFamily="18" charset="0"/>
            <a:cs typeface="Times New Roman" pitchFamily="18" charset="0"/>
          </a:endParaRPr>
        </a:p>
      </dsp:txBody>
      <dsp:txXfrm>
        <a:off x="80916" y="1900128"/>
        <a:ext cx="2520408" cy="1495741"/>
      </dsp:txXfrm>
    </dsp:sp>
    <dsp:sp modelId="{64E7FFB7-E800-43F6-BBFC-849D3B2F2171}">
      <dsp:nvSpPr>
        <dsp:cNvPr id="0" name=""/>
        <dsp:cNvSpPr/>
      </dsp:nvSpPr>
      <dsp:spPr>
        <a:xfrm>
          <a:off x="2697666" y="3651262"/>
          <a:ext cx="3989888" cy="2059136"/>
        </a:xfrm>
        <a:prstGeom prst="rightArrow">
          <a:avLst>
            <a:gd name="adj1" fmla="val 75000"/>
            <a:gd name="adj2" fmla="val 50000"/>
          </a:avLst>
        </a:prstGeom>
        <a:solidFill>
          <a:schemeClr val="accent2">
            <a:lumMod val="5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mn-MN" sz="1600" kern="1200" dirty="0" smtClean="0">
              <a:solidFill>
                <a:schemeClr val="bg1"/>
              </a:solidFill>
              <a:latin typeface="Times New Roman" pitchFamily="18" charset="0"/>
              <a:cs typeface="Times New Roman" pitchFamily="18" charset="0"/>
            </a:rPr>
            <a:t>Сурагчдаас асуулт асуух, тайлбар хийхдээ оновчгүй, хар ярианы үг хэллэг сонгох</a:t>
          </a:r>
          <a:endParaRPr lang="en-US" sz="1600" kern="1200" dirty="0">
            <a:solidFill>
              <a:schemeClr val="bg1"/>
            </a:solidFill>
            <a:latin typeface="Times New Roman" pitchFamily="18" charset="0"/>
            <a:cs typeface="Times New Roman" pitchFamily="18" charset="0"/>
          </a:endParaRPr>
        </a:p>
        <a:p>
          <a:pPr marL="171450" lvl="1" indent="-171450" algn="l" defTabSz="711200">
            <a:lnSpc>
              <a:spcPct val="90000"/>
            </a:lnSpc>
            <a:spcBef>
              <a:spcPct val="0"/>
            </a:spcBef>
            <a:spcAft>
              <a:spcPct val="15000"/>
            </a:spcAft>
            <a:buChar char="••"/>
          </a:pPr>
          <a:r>
            <a:rPr lang="mn-MN" sz="1600" kern="1200" dirty="0" smtClean="0">
              <a:solidFill>
                <a:schemeClr val="bg1"/>
              </a:solidFill>
              <a:latin typeface="Times New Roman" pitchFamily="18" charset="0"/>
              <a:cs typeface="Times New Roman" pitchFamily="18" charset="0"/>
            </a:rPr>
            <a:t> Дөхүүлэх асуулт тавьж чадахгүй</a:t>
          </a:r>
          <a:endParaRPr lang="en-US" sz="1600" kern="1200" dirty="0">
            <a:solidFill>
              <a:schemeClr val="bg1"/>
            </a:solidFill>
            <a:latin typeface="Times New Roman" pitchFamily="18" charset="0"/>
            <a:cs typeface="Times New Roman" pitchFamily="18" charset="0"/>
          </a:endParaRPr>
        </a:p>
        <a:p>
          <a:pPr marL="171450" lvl="1" indent="-171450" algn="l" defTabSz="711200">
            <a:lnSpc>
              <a:spcPct val="90000"/>
            </a:lnSpc>
            <a:spcBef>
              <a:spcPct val="0"/>
            </a:spcBef>
            <a:spcAft>
              <a:spcPct val="15000"/>
            </a:spcAft>
            <a:buChar char="••"/>
          </a:pPr>
          <a:r>
            <a:rPr lang="mn-MN" sz="1600" kern="1200" dirty="0" smtClean="0">
              <a:solidFill>
                <a:schemeClr val="bg1"/>
              </a:solidFill>
              <a:latin typeface="Times New Roman" pitchFamily="18" charset="0"/>
              <a:cs typeface="Times New Roman" pitchFamily="18" charset="0"/>
            </a:rPr>
            <a:t> Самбарт алдаатай зүйл бичих гэх мэт</a:t>
          </a:r>
          <a:endParaRPr lang="en-US" sz="1600" kern="1200" dirty="0">
            <a:solidFill>
              <a:schemeClr val="bg1"/>
            </a:solidFill>
            <a:latin typeface="Times New Roman" pitchFamily="18" charset="0"/>
            <a:cs typeface="Times New Roman" pitchFamily="18" charset="0"/>
          </a:endParaRPr>
        </a:p>
      </dsp:txBody>
      <dsp:txXfrm>
        <a:off x="2697666" y="3908654"/>
        <a:ext cx="3217712" cy="1544352"/>
      </dsp:txXfrm>
    </dsp:sp>
    <dsp:sp modelId="{C5F1EAE8-1D20-401F-890D-2421ED27E7D6}">
      <dsp:nvSpPr>
        <dsp:cNvPr id="0" name=""/>
        <dsp:cNvSpPr/>
      </dsp:nvSpPr>
      <dsp:spPr>
        <a:xfrm>
          <a:off x="18045" y="3852043"/>
          <a:ext cx="2679620" cy="1657573"/>
        </a:xfrm>
        <a:prstGeom prst="roundRect">
          <a:avLst/>
        </a:prstGeom>
        <a:solidFill>
          <a:schemeClr val="accent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mn-MN" sz="2600" kern="1200" dirty="0" smtClean="0">
              <a:latin typeface="Times New Roman" pitchFamily="18" charset="0"/>
              <a:cs typeface="Times New Roman" pitchFamily="18" charset="0"/>
            </a:rPr>
            <a:t>Оюутан багшийн гаргаж буй алдаа</a:t>
          </a:r>
          <a:endParaRPr lang="en-US" sz="2600" kern="1200" dirty="0">
            <a:latin typeface="Times New Roman" pitchFamily="18" charset="0"/>
            <a:cs typeface="Times New Roman" pitchFamily="18" charset="0"/>
          </a:endParaRPr>
        </a:p>
      </dsp:txBody>
      <dsp:txXfrm>
        <a:off x="98961" y="3932959"/>
        <a:ext cx="2517788" cy="1495741"/>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арчиг 1"/>
          <p:cNvSpPr>
            <a:spLocks noGrp="1"/>
          </p:cNvSpPr>
          <p:nvPr>
            <p:ph type="ctrTitle"/>
          </p:nvPr>
        </p:nvSpPr>
        <p:spPr>
          <a:xfrm>
            <a:off x="685800" y="1600201"/>
            <a:ext cx="7772400" cy="2000250"/>
          </a:xfrm>
        </p:spPr>
        <p:txBody>
          <a:bodyPr>
            <a:normAutofit fontScale="90000"/>
            <a:scene3d>
              <a:camera prst="orthographicFront"/>
              <a:lightRig rig="threePt" dir="t"/>
            </a:scene3d>
            <a:sp3d extrusionH="57150">
              <a:bevelT w="82550" h="38100" prst="coolSlant"/>
            </a:sp3d>
          </a:bodyPr>
          <a:lstStyle/>
          <a:p>
            <a:r>
              <a:rPr lang="mn-MN" dirty="0" smtClean="0">
                <a:solidFill>
                  <a:schemeClr val="tx2"/>
                </a:solidFill>
                <a:latin typeface="Times New Roman" pitchFamily="18" charset="0"/>
                <a:cs typeface="Times New Roman" pitchFamily="18" charset="0"/>
              </a:rPr>
              <a:t>ХБШ-ийн ангийн оюутнуудын химийн хэл эзэмшсэн байдалд хийсэн судалгаа </a:t>
            </a:r>
            <a:endParaRPr lang="en-US" dirty="0">
              <a:solidFill>
                <a:schemeClr val="tx2"/>
              </a:solidFill>
              <a:latin typeface="Times New Roman" pitchFamily="18" charset="0"/>
              <a:cs typeface="Times New Roman" pitchFamily="18" charset="0"/>
            </a:endParaRPr>
          </a:p>
        </p:txBody>
      </p:sp>
      <p:sp>
        <p:nvSpPr>
          <p:cNvPr id="3" name="Дэд гарчиг 2"/>
          <p:cNvSpPr>
            <a:spLocks noGrp="1"/>
          </p:cNvSpPr>
          <p:nvPr>
            <p:ph type="subTitle" idx="1"/>
          </p:nvPr>
        </p:nvSpPr>
        <p:spPr>
          <a:xfrm>
            <a:off x="762000" y="3886200"/>
            <a:ext cx="7696200" cy="1752600"/>
          </a:xfrm>
        </p:spPr>
        <p:txBody>
          <a:bodyPr>
            <a:normAutofit/>
          </a:bodyPr>
          <a:lstStyle/>
          <a:p>
            <a:pPr algn="r"/>
            <a:r>
              <a:rPr lang="mn-MN" sz="2800" i="1" dirty="0" smtClean="0">
                <a:solidFill>
                  <a:schemeClr val="tx2">
                    <a:lumMod val="75000"/>
                  </a:schemeClr>
                </a:solidFill>
                <a:latin typeface="Times New Roman" pitchFamily="18" charset="0"/>
                <a:cs typeface="Times New Roman" pitchFamily="18" charset="0"/>
              </a:rPr>
              <a:t>Илтгэгч: ХДТ-ийн багш  магистр Б. Норовсүрэн </a:t>
            </a:r>
            <a:endParaRPr lang="en-US" sz="2800" i="1" dirty="0" smtClean="0">
              <a:solidFill>
                <a:schemeClr val="tx2">
                  <a:lumMod val="75000"/>
                </a:schemeClr>
              </a:solidFill>
              <a:latin typeface="Times New Roman" pitchFamily="18" charset="0"/>
              <a:cs typeface="Times New Roman" pitchFamily="18" charset="0"/>
            </a:endParaRPr>
          </a:p>
          <a:p>
            <a:pPr algn="r"/>
            <a:r>
              <a:rPr lang="mn-MN" sz="2800" i="1" dirty="0" smtClean="0">
                <a:solidFill>
                  <a:schemeClr val="tx2">
                    <a:lumMod val="75000"/>
                  </a:schemeClr>
                </a:solidFill>
                <a:latin typeface="Times New Roman" pitchFamily="18" charset="0"/>
                <a:cs typeface="Times New Roman" pitchFamily="18" charset="0"/>
              </a:rPr>
              <a:t>Удирдсан багш: проф. Ц. Сумъяа </a:t>
            </a:r>
            <a:endParaRPr lang="en-US" sz="2800" i="1" dirty="0">
              <a:solidFill>
                <a:schemeClr val="tx2">
                  <a:lumMod val="75000"/>
                </a:schemeClr>
              </a:solidFill>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cstate="print"/>
          <a:srcRect/>
          <a:stretch>
            <a:fillRect/>
          </a:stretch>
        </p:blipFill>
        <p:spPr bwMode="auto">
          <a:xfrm>
            <a:off x="533400" y="533400"/>
            <a:ext cx="952500" cy="952500"/>
          </a:xfrm>
          <a:prstGeom prst="rect">
            <a:avLst/>
          </a:prstGeom>
          <a:noFill/>
          <a:ln w="9525">
            <a:noFill/>
            <a:miter lim="800000"/>
            <a:headEnd/>
            <a:tailEnd/>
          </a:ln>
          <a:effectLst/>
        </p:spPr>
      </p:pic>
    </p:spTree>
    <p:extLst>
      <p:ext uri="{BB962C8B-B14F-4D97-AF65-F5344CB8AC3E}">
        <p14:creationId xmlns:p14="http://schemas.microsoft.com/office/powerpoint/2010/main" val="21101192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792162"/>
          </a:xfrm>
        </p:spPr>
        <p:txBody>
          <a:bodyPr>
            <a:noAutofit/>
          </a:bodyPr>
          <a:lstStyle/>
          <a:p>
            <a:r>
              <a:rPr lang="mn-MN" sz="2400" b="1" i="1" dirty="0" smtClean="0">
                <a:solidFill>
                  <a:schemeClr val="tx2">
                    <a:lumMod val="75000"/>
                  </a:schemeClr>
                </a:solidFill>
                <a:latin typeface="Times New Roman" pitchFamily="18" charset="0"/>
                <a:cs typeface="Times New Roman" pitchFamily="18" charset="0"/>
              </a:rPr>
              <a:t>1. Химийн элементийн тэмдэг, нэр, дуудлагыг зөв унших, бичих чадвар</a:t>
            </a:r>
            <a:endParaRPr lang="en-US" sz="2400" dirty="0">
              <a:solidFill>
                <a:schemeClr val="tx2">
                  <a:lumMod val="75000"/>
                </a:schemeClr>
              </a:solidFill>
              <a:latin typeface="Times New Roman" pitchFamily="18" charset="0"/>
              <a:cs typeface="Times New Roman" pitchFamily="18" charset="0"/>
            </a:endParaRPr>
          </a:p>
        </p:txBody>
      </p:sp>
      <p:graphicFrame>
        <p:nvGraphicFramePr>
          <p:cNvPr id="4" name="Диаграм 9"/>
          <p:cNvGraphicFramePr>
            <a:graphicFrameLocks noGrp="1"/>
          </p:cNvGraphicFramePr>
          <p:nvPr>
            <p:ph idx="1"/>
          </p:nvPr>
        </p:nvGraphicFramePr>
        <p:xfrm>
          <a:off x="609600" y="1066800"/>
          <a:ext cx="7848600" cy="4191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304800" y="5029200"/>
            <a:ext cx="8534400" cy="1631216"/>
          </a:xfrm>
          <a:prstGeom prst="rect">
            <a:avLst/>
          </a:prstGeom>
          <a:noFill/>
        </p:spPr>
        <p:txBody>
          <a:bodyPr wrap="square" rtlCol="0">
            <a:spAutoFit/>
          </a:bodyPr>
          <a:lstStyle/>
          <a:p>
            <a:pPr algn="just"/>
            <a:r>
              <a:rPr lang="mn-MN" sz="2000" dirty="0" smtClean="0">
                <a:latin typeface="Times New Roman" pitchFamily="18" charset="0"/>
                <a:cs typeface="Times New Roman" pitchFamily="18" charset="0"/>
              </a:rPr>
              <a:t>Зургаас харахад химийн шинжлэх ухааны хамгийн энгийн ойлголт болох химийн элементийн тэмдгийг таних, бичих, унших, дуудах, атом масс болон валент чанарыг тодорхойлох чадварыг нийт оюутнуудын  хувьд сайн </a:t>
            </a:r>
            <a:r>
              <a:rPr lang="en-US" sz="2000" dirty="0" smtClean="0">
                <a:latin typeface="Times New Roman" pitchFamily="18" charset="0"/>
                <a:cs typeface="Times New Roman" pitchFamily="18" charset="0"/>
              </a:rPr>
              <a:t>(2.6 </a:t>
            </a:r>
            <a:r>
              <a:rPr lang="mn-MN" sz="2000" dirty="0" smtClean="0">
                <a:latin typeface="Times New Roman" pitchFamily="18" charset="0"/>
                <a:cs typeface="Times New Roman" pitchFamily="18" charset="0"/>
              </a:rPr>
              <a:t>буюу 86%</a:t>
            </a:r>
            <a:r>
              <a:rPr lang="en-US" sz="2000" dirty="0" smtClean="0">
                <a:latin typeface="Times New Roman" pitchFamily="18" charset="0"/>
                <a:cs typeface="Times New Roman" pitchFamily="18" charset="0"/>
              </a:rPr>
              <a:t> )</a:t>
            </a:r>
            <a:r>
              <a:rPr lang="mn-MN" sz="2000" dirty="0" smtClean="0">
                <a:latin typeface="Times New Roman" pitchFamily="18" charset="0"/>
                <a:cs typeface="Times New Roman" pitchFamily="18" charset="0"/>
              </a:rPr>
              <a:t> эзэмшсэнийг илтгэж байна. </a:t>
            </a:r>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n-MN" sz="2400" b="1" i="1" dirty="0" smtClean="0">
                <a:solidFill>
                  <a:schemeClr val="tx2">
                    <a:lumMod val="75000"/>
                  </a:schemeClr>
                </a:solidFill>
                <a:latin typeface="Times New Roman" pitchFamily="18" charset="0"/>
                <a:cs typeface="Times New Roman" pitchFamily="18" charset="0"/>
              </a:rPr>
              <a:t>2. Химийн томъёог унших, бичих, зохиох чадвар</a:t>
            </a:r>
            <a:r>
              <a:rPr lang="en-US" sz="2400" dirty="0" smtClean="0">
                <a:solidFill>
                  <a:schemeClr val="tx2">
                    <a:lumMod val="75000"/>
                  </a:schemeClr>
                </a:solidFill>
                <a:latin typeface="Times New Roman" pitchFamily="18" charset="0"/>
                <a:cs typeface="Times New Roman" pitchFamily="18" charset="0"/>
              </a:rPr>
              <a:t/>
            </a:r>
            <a:br>
              <a:rPr lang="en-US" sz="2400" dirty="0" smtClean="0">
                <a:solidFill>
                  <a:schemeClr val="tx2">
                    <a:lumMod val="75000"/>
                  </a:schemeClr>
                </a:solidFill>
                <a:latin typeface="Times New Roman" pitchFamily="18" charset="0"/>
                <a:cs typeface="Times New Roman" pitchFamily="18" charset="0"/>
              </a:rPr>
            </a:br>
            <a:endParaRPr lang="en-US" sz="2400" dirty="0">
              <a:solidFill>
                <a:schemeClr val="tx2">
                  <a:lumMod val="75000"/>
                </a:schemeClr>
              </a:solidFill>
              <a:latin typeface="Times New Roman" pitchFamily="18" charset="0"/>
              <a:cs typeface="Times New Roman" pitchFamily="18" charset="0"/>
            </a:endParaRPr>
          </a:p>
        </p:txBody>
      </p:sp>
      <p:graphicFrame>
        <p:nvGraphicFramePr>
          <p:cNvPr id="5" name="Диаграм 10"/>
          <p:cNvGraphicFramePr>
            <a:graphicFrameLocks noGrp="1"/>
          </p:cNvGraphicFramePr>
          <p:nvPr>
            <p:ph idx="1"/>
            <p:extLst>
              <p:ext uri="{D42A27DB-BD31-4B8C-83A1-F6EECF244321}">
                <p14:modId xmlns:p14="http://schemas.microsoft.com/office/powerpoint/2010/main" val="1011717355"/>
              </p:ext>
            </p:extLst>
          </p:nvPr>
        </p:nvGraphicFramePr>
        <p:xfrm>
          <a:off x="685800" y="1066801"/>
          <a:ext cx="8001000" cy="4038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81000" y="5257800"/>
            <a:ext cx="8382000" cy="1015663"/>
          </a:xfrm>
          <a:prstGeom prst="rect">
            <a:avLst/>
          </a:prstGeom>
          <a:noFill/>
        </p:spPr>
        <p:txBody>
          <a:bodyPr wrap="square" rtlCol="0">
            <a:spAutoFit/>
          </a:bodyPr>
          <a:lstStyle/>
          <a:p>
            <a:pPr algn="just"/>
            <a:r>
              <a:rPr lang="mn-MN" sz="2000" dirty="0" smtClean="0">
                <a:latin typeface="Times New Roman" pitchFamily="18" charset="0"/>
                <a:cs typeface="Times New Roman" pitchFamily="18" charset="0"/>
              </a:rPr>
              <a:t>Зургаас харахад нийт оюутны хувьд химийн бодисын томьёо зохиох, нэрлэх, унших чадвар хангалтгүй </a:t>
            </a:r>
            <a:r>
              <a:rPr lang="en-US" sz="2000" dirty="0" smtClean="0">
                <a:latin typeface="Times New Roman" pitchFamily="18" charset="0"/>
                <a:cs typeface="Times New Roman" pitchFamily="18" charset="0"/>
              </a:rPr>
              <a:t>(1.065 </a:t>
            </a:r>
            <a:r>
              <a:rPr lang="mn-MN" sz="2000" dirty="0" smtClean="0">
                <a:latin typeface="Times New Roman" pitchFamily="18" charset="0"/>
                <a:cs typeface="Times New Roman" pitchFamily="18" charset="0"/>
              </a:rPr>
              <a:t>буюу 42,6%</a:t>
            </a:r>
            <a:r>
              <a:rPr lang="en-US" sz="2000" dirty="0" smtClean="0">
                <a:latin typeface="Times New Roman" pitchFamily="18" charset="0"/>
                <a:cs typeface="Times New Roman" pitchFamily="18" charset="0"/>
              </a:rPr>
              <a:t>)</a:t>
            </a:r>
            <a:r>
              <a:rPr lang="mn-MN" sz="2000" dirty="0" smtClean="0">
                <a:latin typeface="Times New Roman" pitchFamily="18" charset="0"/>
                <a:cs typeface="Times New Roman" pitchFamily="18" charset="0"/>
              </a:rPr>
              <a:t> эзэмшсэн байгаа нь харагдаж байна.</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mn-MN" sz="2400" b="1" i="1" dirty="0" smtClean="0">
                <a:solidFill>
                  <a:schemeClr val="tx2">
                    <a:lumMod val="75000"/>
                  </a:schemeClr>
                </a:solidFill>
                <a:latin typeface="Times New Roman" pitchFamily="18" charset="0"/>
                <a:cs typeface="Times New Roman" pitchFamily="18" charset="0"/>
              </a:rPr>
              <a:t>3. Химийн урвалын тэгшитгэлийг бичих, зохиох, тэнцүүлэх чадвар</a:t>
            </a:r>
            <a:r>
              <a:rPr lang="en-US" sz="2400" dirty="0" smtClean="0">
                <a:solidFill>
                  <a:schemeClr val="tx2">
                    <a:lumMod val="75000"/>
                  </a:schemeClr>
                </a:solidFill>
                <a:latin typeface="Times New Roman" pitchFamily="18" charset="0"/>
                <a:cs typeface="Times New Roman" pitchFamily="18" charset="0"/>
              </a:rPr>
              <a:t/>
            </a:r>
            <a:br>
              <a:rPr lang="en-US" sz="2400" dirty="0" smtClean="0">
                <a:solidFill>
                  <a:schemeClr val="tx2">
                    <a:lumMod val="75000"/>
                  </a:schemeClr>
                </a:solidFill>
                <a:latin typeface="Times New Roman" pitchFamily="18" charset="0"/>
                <a:cs typeface="Times New Roman" pitchFamily="18" charset="0"/>
              </a:rPr>
            </a:br>
            <a:endParaRPr lang="en-US" sz="2400" dirty="0">
              <a:solidFill>
                <a:schemeClr val="tx2">
                  <a:lumMod val="75000"/>
                </a:schemeClr>
              </a:solidFill>
              <a:latin typeface="Times New Roman" pitchFamily="18" charset="0"/>
              <a:cs typeface="Times New Roman" pitchFamily="18" charset="0"/>
            </a:endParaRPr>
          </a:p>
        </p:txBody>
      </p:sp>
      <p:graphicFrame>
        <p:nvGraphicFramePr>
          <p:cNvPr id="4" name="Диаграм 11"/>
          <p:cNvGraphicFramePr>
            <a:graphicFrameLocks noGrp="1"/>
          </p:cNvGraphicFramePr>
          <p:nvPr>
            <p:ph idx="1"/>
          </p:nvPr>
        </p:nvGraphicFramePr>
        <p:xfrm>
          <a:off x="685800" y="1219200"/>
          <a:ext cx="8001000" cy="3733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81000" y="5181601"/>
            <a:ext cx="8305800" cy="1323439"/>
          </a:xfrm>
          <a:prstGeom prst="rect">
            <a:avLst/>
          </a:prstGeom>
          <a:noFill/>
        </p:spPr>
        <p:txBody>
          <a:bodyPr wrap="square" rtlCol="0">
            <a:spAutoFit/>
          </a:bodyPr>
          <a:lstStyle/>
          <a:p>
            <a:pPr algn="just"/>
            <a:r>
              <a:rPr lang="mn-MN" sz="2000" dirty="0" smtClean="0">
                <a:latin typeface="Times New Roman" pitchFamily="18" charset="0"/>
                <a:cs typeface="Times New Roman" pitchFamily="18" charset="0"/>
              </a:rPr>
              <a:t>Химийн урвалын тэгшитгэлийг гүйцээх, тэнцүүлэх, зохиох чадварыг ХБШ-3 ангийн оюутнууд дундаж хэмжээнд </a:t>
            </a:r>
            <a:r>
              <a:rPr lang="en-US" sz="2000" dirty="0" smtClean="0">
                <a:latin typeface="Times New Roman" pitchFamily="18" charset="0"/>
                <a:cs typeface="Times New Roman" pitchFamily="18" charset="0"/>
              </a:rPr>
              <a:t>(0.83 </a:t>
            </a:r>
            <a:r>
              <a:rPr lang="mn-MN" sz="2000" dirty="0" smtClean="0">
                <a:latin typeface="Times New Roman" pitchFamily="18" charset="0"/>
                <a:cs typeface="Times New Roman" pitchFamily="18" charset="0"/>
              </a:rPr>
              <a:t>буюу 63,8%</a:t>
            </a:r>
            <a:r>
              <a:rPr lang="en-US" sz="2000" dirty="0" smtClean="0">
                <a:latin typeface="Times New Roman" pitchFamily="18" charset="0"/>
                <a:cs typeface="Times New Roman" pitchFamily="18" charset="0"/>
              </a:rPr>
              <a:t>)</a:t>
            </a:r>
            <a:r>
              <a:rPr lang="mn-MN" sz="2000" dirty="0" smtClean="0">
                <a:latin typeface="Times New Roman" pitchFamily="18" charset="0"/>
                <a:cs typeface="Times New Roman" pitchFamily="18" charset="0"/>
              </a:rPr>
              <a:t> эзэмшсэн бол нийт оюутнуудын хувьд хангалтгүй </a:t>
            </a:r>
            <a:r>
              <a:rPr lang="en-US" sz="2000" dirty="0" smtClean="0">
                <a:latin typeface="Times New Roman" pitchFamily="18" charset="0"/>
                <a:cs typeface="Times New Roman" pitchFamily="18" charset="0"/>
              </a:rPr>
              <a:t>(0.625 </a:t>
            </a:r>
            <a:r>
              <a:rPr lang="mn-MN" sz="2000" dirty="0" smtClean="0">
                <a:latin typeface="Times New Roman" pitchFamily="18" charset="0"/>
                <a:cs typeface="Times New Roman" pitchFamily="18" charset="0"/>
              </a:rPr>
              <a:t>буюу </a:t>
            </a:r>
            <a:r>
              <a:rPr lang="en-US" sz="2000" dirty="0" smtClean="0">
                <a:latin typeface="Times New Roman" pitchFamily="18" charset="0"/>
                <a:cs typeface="Times New Roman" pitchFamily="18" charset="0"/>
              </a:rPr>
              <a:t>48%)</a:t>
            </a:r>
            <a:r>
              <a:rPr lang="mn-MN" sz="2000" dirty="0" smtClean="0">
                <a:latin typeface="Times New Roman" pitchFamily="18" charset="0"/>
                <a:cs typeface="Times New Roman" pitchFamily="18" charset="0"/>
              </a:rPr>
              <a:t> байгаа нь дээрх зургаас харагдаж байна.</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mn-MN" sz="2400" b="1" i="1" dirty="0" smtClean="0">
                <a:solidFill>
                  <a:schemeClr val="tx2">
                    <a:lumMod val="75000"/>
                  </a:schemeClr>
                </a:solidFill>
                <a:latin typeface="Times New Roman" pitchFamily="18" charset="0"/>
                <a:cs typeface="Times New Roman" pitchFamily="18" charset="0"/>
              </a:rPr>
              <a:t>4. Химийн урвалыг ангилах, ялгах чадвар</a:t>
            </a:r>
            <a:endParaRPr lang="en-US" sz="2400" dirty="0">
              <a:solidFill>
                <a:schemeClr val="tx2">
                  <a:lumMod val="75000"/>
                </a:schemeClr>
              </a:solidFill>
              <a:latin typeface="Times New Roman" pitchFamily="18" charset="0"/>
              <a:cs typeface="Times New Roman" pitchFamily="18" charset="0"/>
            </a:endParaRPr>
          </a:p>
        </p:txBody>
      </p:sp>
      <p:graphicFrame>
        <p:nvGraphicFramePr>
          <p:cNvPr id="4" name="Диаграм 13"/>
          <p:cNvGraphicFramePr>
            <a:graphicFrameLocks noGrp="1"/>
          </p:cNvGraphicFramePr>
          <p:nvPr>
            <p:ph idx="1"/>
          </p:nvPr>
        </p:nvGraphicFramePr>
        <p:xfrm>
          <a:off x="457200" y="1066801"/>
          <a:ext cx="7924800" cy="40386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81000" y="5257800"/>
            <a:ext cx="8382000" cy="1323439"/>
          </a:xfrm>
          <a:prstGeom prst="rect">
            <a:avLst/>
          </a:prstGeom>
          <a:noFill/>
        </p:spPr>
        <p:txBody>
          <a:bodyPr wrap="square" rtlCol="0">
            <a:spAutoFit/>
          </a:bodyPr>
          <a:lstStyle/>
          <a:p>
            <a:pPr algn="just"/>
            <a:r>
              <a:rPr lang="mn-MN" sz="2000" dirty="0" smtClean="0">
                <a:latin typeface="Times New Roman" pitchFamily="18" charset="0"/>
                <a:cs typeface="Times New Roman" pitchFamily="18" charset="0"/>
              </a:rPr>
              <a:t>Зургаас харахад химийн урвалыг төрлийг тодорхойлох, ангилах ялгах чадвар маш хангалтгүй </a:t>
            </a:r>
            <a:r>
              <a:rPr lang="en-US" sz="2000" dirty="0" smtClean="0">
                <a:latin typeface="Times New Roman" pitchFamily="18" charset="0"/>
                <a:cs typeface="Times New Roman" pitchFamily="18" charset="0"/>
              </a:rPr>
              <a:t>(0.167 </a:t>
            </a:r>
            <a:r>
              <a:rPr lang="mn-MN" sz="2000" dirty="0" smtClean="0">
                <a:latin typeface="Times New Roman" pitchFamily="18" charset="0"/>
                <a:cs typeface="Times New Roman" pitchFamily="18" charset="0"/>
              </a:rPr>
              <a:t>буюу 23,9%</a:t>
            </a:r>
            <a:r>
              <a:rPr lang="en-US" sz="2000" dirty="0" smtClean="0">
                <a:latin typeface="Times New Roman" pitchFamily="18" charset="0"/>
                <a:cs typeface="Times New Roman" pitchFamily="18" charset="0"/>
              </a:rPr>
              <a:t>)</a:t>
            </a:r>
            <a:r>
              <a:rPr lang="mn-MN" sz="2000" dirty="0" smtClean="0">
                <a:latin typeface="Times New Roman" pitchFamily="18" charset="0"/>
                <a:cs typeface="Times New Roman" pitchFamily="18" charset="0"/>
              </a:rPr>
              <a:t> эзэмшсэнээс гадна урвалыг зөвхөн урвалд орсон ба урвалаас үүссэн бодисын тоогоор ангилах ангиллыг л хийж байгаа нь ажиглагдсан.</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n-MN" sz="2400" b="1" i="1" dirty="0" smtClean="0">
                <a:solidFill>
                  <a:schemeClr val="tx2">
                    <a:lumMod val="75000"/>
                  </a:schemeClr>
                </a:solidFill>
                <a:latin typeface="Times New Roman" pitchFamily="18" charset="0"/>
                <a:cs typeface="Times New Roman" pitchFamily="18" charset="0"/>
              </a:rPr>
              <a:t>5. Химийн ухагдахууныг тодорхойлох</a:t>
            </a:r>
            <a:r>
              <a:rPr lang="en-US" sz="2400" dirty="0" smtClean="0">
                <a:solidFill>
                  <a:schemeClr val="tx2">
                    <a:lumMod val="75000"/>
                  </a:schemeClr>
                </a:solidFill>
                <a:latin typeface="Times New Roman" pitchFamily="18" charset="0"/>
                <a:cs typeface="Times New Roman" pitchFamily="18" charset="0"/>
              </a:rPr>
              <a:t/>
            </a:r>
            <a:br>
              <a:rPr lang="en-US" sz="2400" dirty="0" smtClean="0">
                <a:solidFill>
                  <a:schemeClr val="tx2">
                    <a:lumMod val="75000"/>
                  </a:schemeClr>
                </a:solidFill>
                <a:latin typeface="Times New Roman" pitchFamily="18" charset="0"/>
                <a:cs typeface="Times New Roman" pitchFamily="18" charset="0"/>
              </a:rPr>
            </a:br>
            <a:endParaRPr lang="en-US" sz="2400" dirty="0">
              <a:solidFill>
                <a:schemeClr val="tx2">
                  <a:lumMod val="75000"/>
                </a:schemeClr>
              </a:solidFill>
              <a:latin typeface="Times New Roman" pitchFamily="18" charset="0"/>
              <a:cs typeface="Times New Roman" pitchFamily="18" charset="0"/>
            </a:endParaRPr>
          </a:p>
        </p:txBody>
      </p:sp>
      <p:graphicFrame>
        <p:nvGraphicFramePr>
          <p:cNvPr id="4" name="Диаграм 6"/>
          <p:cNvGraphicFramePr>
            <a:graphicFrameLocks noGrp="1"/>
          </p:cNvGraphicFramePr>
          <p:nvPr>
            <p:ph idx="1"/>
          </p:nvPr>
        </p:nvGraphicFramePr>
        <p:xfrm>
          <a:off x="762000" y="1143001"/>
          <a:ext cx="7696200" cy="381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457200" y="4876800"/>
            <a:ext cx="8305800" cy="1015663"/>
          </a:xfrm>
          <a:prstGeom prst="rect">
            <a:avLst/>
          </a:prstGeom>
          <a:noFill/>
        </p:spPr>
        <p:txBody>
          <a:bodyPr wrap="square" rtlCol="0">
            <a:spAutoFit/>
          </a:bodyPr>
          <a:lstStyle/>
          <a:p>
            <a:pPr algn="just"/>
            <a:r>
              <a:rPr lang="mn-MN" sz="2000" dirty="0" smtClean="0">
                <a:latin typeface="Times New Roman" pitchFamily="18" charset="0"/>
                <a:cs typeface="Times New Roman" pitchFamily="18" charset="0"/>
              </a:rPr>
              <a:t>Зургаас харахад оюутнууд органик биш нийлмэл бодисын ангилал, онол хуулиудыг хэрэглэх чадваруудыг дундаж хэмжээнд </a:t>
            </a:r>
            <a:r>
              <a:rPr lang="en-US" sz="2000" dirty="0" smtClean="0">
                <a:latin typeface="Times New Roman" pitchFamily="18" charset="0"/>
                <a:cs typeface="Times New Roman" pitchFamily="18" charset="0"/>
              </a:rPr>
              <a:t>(4.44 </a:t>
            </a:r>
            <a:r>
              <a:rPr lang="mn-MN" sz="2000" dirty="0" smtClean="0">
                <a:latin typeface="Times New Roman" pitchFamily="18" charset="0"/>
                <a:cs typeface="Times New Roman" pitchFamily="18" charset="0"/>
              </a:rPr>
              <a:t>буюу 63,4%</a:t>
            </a:r>
            <a:r>
              <a:rPr lang="en-US" sz="2000" dirty="0" smtClean="0">
                <a:latin typeface="Times New Roman" pitchFamily="18" charset="0"/>
                <a:cs typeface="Times New Roman" pitchFamily="18" charset="0"/>
              </a:rPr>
              <a:t>)</a:t>
            </a:r>
            <a:r>
              <a:rPr lang="mn-MN" sz="2000" dirty="0" smtClean="0">
                <a:latin typeface="Times New Roman" pitchFamily="18" charset="0"/>
                <a:cs typeface="Times New Roman" pitchFamily="18" charset="0"/>
              </a:rPr>
              <a:t> эзэмшсэн байгаа нь ажиглагдаж байна.</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mn-MN" sz="2800" b="1" i="1" dirty="0" smtClean="0">
                <a:solidFill>
                  <a:schemeClr val="tx2">
                    <a:lumMod val="75000"/>
                  </a:schemeClr>
                </a:solidFill>
                <a:latin typeface="Times New Roman" pitchFamily="18" charset="0"/>
                <a:cs typeface="Times New Roman" pitchFamily="18" charset="0"/>
              </a:rPr>
              <a:t>Дүгнэлт </a:t>
            </a:r>
            <a:endParaRPr lang="en-US" sz="2800" dirty="0">
              <a:solidFill>
                <a:schemeClr val="tx2">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686800" cy="5486400"/>
          </a:xfrm>
        </p:spPr>
        <p:txBody>
          <a:bodyPr>
            <a:normAutofit fontScale="62500" lnSpcReduction="20000"/>
          </a:bodyPr>
          <a:lstStyle/>
          <a:p>
            <a:pPr lvl="0" algn="just"/>
            <a:r>
              <a:rPr lang="mn-MN" dirty="0" smtClean="0">
                <a:latin typeface="Times New Roman" pitchFamily="18" charset="0"/>
                <a:cs typeface="Times New Roman" pitchFamily="18" charset="0"/>
              </a:rPr>
              <a:t>Дээрх чадварууд нь бүгд химийн хэлний мэдлэг, эзэмшсэн мэдлэгээ химийн хэлээр илэрхийлэх чадварууд байгаа учраас энэ шалгалтанд амжилтгүй үнэлгээ үзүүлж байгаа оюутнууд химийн хэл, сэтгэлгээнд суралцаагүй байна гэж дүгнэхэд хүргэж байна.</a:t>
            </a:r>
          </a:p>
          <a:p>
            <a:pPr lvl="0" algn="just"/>
            <a:r>
              <a:rPr lang="mn-MN" dirty="0" smtClean="0">
                <a:latin typeface="Times New Roman" pitchFamily="18" charset="0"/>
                <a:cs typeface="Times New Roman" pitchFamily="18" charset="0"/>
              </a:rPr>
              <a:t>Шинээр элсэж байгаа оюутнуудын </a:t>
            </a:r>
            <a:r>
              <a:rPr lang="en-US" dirty="0" smtClean="0">
                <a:latin typeface="Times New Roman" pitchFamily="18" charset="0"/>
                <a:cs typeface="Times New Roman" pitchFamily="18" charset="0"/>
              </a:rPr>
              <a:t>(1-2 </a:t>
            </a:r>
            <a:r>
              <a:rPr lang="mn-MN" dirty="0" smtClean="0">
                <a:latin typeface="Times New Roman" pitchFamily="18" charset="0"/>
                <a:cs typeface="Times New Roman" pitchFamily="18" charset="0"/>
              </a:rPr>
              <a:t>курсын</a:t>
            </a:r>
            <a:r>
              <a:rPr lang="en-US" dirty="0" smtClean="0">
                <a:latin typeface="Times New Roman" pitchFamily="18" charset="0"/>
                <a:cs typeface="Times New Roman" pitchFamily="18" charset="0"/>
              </a:rPr>
              <a:t>)</a:t>
            </a:r>
            <a:r>
              <a:rPr lang="mn-MN" dirty="0" smtClean="0">
                <a:latin typeface="Times New Roman" pitchFamily="18" charset="0"/>
                <a:cs typeface="Times New Roman" pitchFamily="18" charset="0"/>
              </a:rPr>
              <a:t> химийн мэдлэг, чадвар хангалтгүй </a:t>
            </a:r>
            <a:r>
              <a:rPr lang="en-US" dirty="0" smtClean="0">
                <a:latin typeface="Times New Roman" pitchFamily="18" charset="0"/>
                <a:cs typeface="Times New Roman" pitchFamily="18" charset="0"/>
              </a:rPr>
              <a:t>(</a:t>
            </a:r>
            <a:r>
              <a:rPr lang="mn-MN" dirty="0" smtClean="0">
                <a:latin typeface="Times New Roman" pitchFamily="18" charset="0"/>
                <a:cs typeface="Times New Roman" pitchFamily="18" charset="0"/>
              </a:rPr>
              <a:t>амжилт 54%, чанар 7%</a:t>
            </a:r>
            <a:r>
              <a:rPr lang="en-US" dirty="0" smtClean="0">
                <a:latin typeface="Times New Roman" pitchFamily="18" charset="0"/>
                <a:cs typeface="Times New Roman" pitchFamily="18" charset="0"/>
              </a:rPr>
              <a:t>)</a:t>
            </a:r>
            <a:r>
              <a:rPr lang="mn-MN" dirty="0" smtClean="0">
                <a:latin typeface="Times New Roman" pitchFamily="18" charset="0"/>
                <a:cs typeface="Times New Roman" pitchFamily="18" charset="0"/>
              </a:rPr>
              <a:t> байгаа нь ерөнхий боловсролын сургуульд химийн хэлийг бүрэн эзэмшээгүй, химийн сэтгэлгээний арга барилд суралцаагүй байгааг нотолж байна.</a:t>
            </a:r>
            <a:endParaRPr lang="en-US" dirty="0" smtClean="0">
              <a:latin typeface="Times New Roman" pitchFamily="18" charset="0"/>
              <a:cs typeface="Times New Roman" pitchFamily="18" charset="0"/>
            </a:endParaRPr>
          </a:p>
          <a:p>
            <a:pPr lvl="0" algn="just"/>
            <a:r>
              <a:rPr lang="mn-MN" dirty="0" smtClean="0">
                <a:latin typeface="Times New Roman" pitchFamily="18" charset="0"/>
                <a:cs typeface="Times New Roman" pitchFamily="18" charset="0"/>
              </a:rPr>
              <a:t>3-4 курсын оюутнуудын хувьд 1-2 курсын оюутнуудтай харьцуулбал амжилт 57%,  чанар 34,6%-тай байгаа нь багш бэлтгэх сургалтаар тэдний химийн хэлний мэдлэг, чадварт зохих түвшний ахиц гарч байна гэж дүгнэж болох боловч оюутан багшийн хэл ярианы чадвар, асуулт тавих, тайлбар хийх чадвар зэрэг сул байгаа нь мөн л тэдний химийн хэлийг бүрэн дүүрэн эзэмшээгүйтэй холбоотой.</a:t>
            </a:r>
            <a:endParaRPr lang="en-US" dirty="0" smtClean="0">
              <a:latin typeface="Times New Roman" pitchFamily="18" charset="0"/>
              <a:cs typeface="Times New Roman" pitchFamily="18" charset="0"/>
            </a:endParaRPr>
          </a:p>
          <a:p>
            <a:pPr algn="just"/>
            <a:r>
              <a:rPr lang="mn-MN" dirty="0" smtClean="0">
                <a:latin typeface="Times New Roman" pitchFamily="18" charset="0"/>
                <a:cs typeface="Times New Roman" pitchFamily="18" charset="0"/>
              </a:rPr>
              <a:t>Нийт оюутнуудын хувьд химийн томъёог унших, бичих, зохиох чадвар 42,6%, химийн урвалын тэгшитгэлийг бичих, зохиох, тэнцүүлэх чадвар </a:t>
            </a:r>
            <a:r>
              <a:rPr lang="en-US" dirty="0" smtClean="0">
                <a:latin typeface="Times New Roman" pitchFamily="18" charset="0"/>
                <a:cs typeface="Times New Roman" pitchFamily="18" charset="0"/>
              </a:rPr>
              <a:t>48%</a:t>
            </a:r>
            <a:r>
              <a:rPr lang="mn-MN" dirty="0" smtClean="0">
                <a:latin typeface="Times New Roman" pitchFamily="18" charset="0"/>
                <a:cs typeface="Times New Roman" pitchFamily="18" charset="0"/>
              </a:rPr>
              <a:t>, химийн урвалыг ангилах, ялгах чадвар 23,9%-тай байгаа нь багш бэлтгэх сургалтаар судалж буй мэргэжлийн суурь болон мэргэшүүлэх хичээл тус бүрээр дээрх чадваруудыг хөгжүүлэхүйц агуулга, арга зүй, технологийг хөтөлбөртөө тусгаж хэрэгжүүлэх нь зүйтэйг харуулж байна.</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mn-MN" b="1" dirty="0" smtClean="0">
                <a:solidFill>
                  <a:schemeClr val="tx2">
                    <a:lumMod val="75000"/>
                  </a:schemeClr>
                </a:solidFill>
                <a:latin typeface="Times New Roman" pitchFamily="18" charset="0"/>
                <a:cs typeface="Times New Roman" pitchFamily="18" charset="0"/>
              </a:rPr>
              <a:t>Анхаарал хандуулан сонссон явдалд баярлалаа</a:t>
            </a:r>
            <a:endParaRPr lang="en-US" b="1" dirty="0">
              <a:solidFill>
                <a:schemeClr val="tx2">
                  <a:lumMod val="75000"/>
                </a:schemeClr>
              </a:solidFill>
              <a:latin typeface="Times New Roman" pitchFamily="18" charset="0"/>
              <a:cs typeface="Times New Roman" pitchFamily="18" charset="0"/>
            </a:endParaRPr>
          </a:p>
        </p:txBody>
      </p:sp>
      <p:pic>
        <p:nvPicPr>
          <p:cNvPr id="3" name="Picture 2"/>
          <p:cNvPicPr>
            <a:picLocks noChangeAspect="1" noChangeArrowheads="1"/>
          </p:cNvPicPr>
          <p:nvPr/>
        </p:nvPicPr>
        <p:blipFill>
          <a:blip r:embed="rId2" cstate="print"/>
          <a:srcRect/>
          <a:stretch>
            <a:fillRect/>
          </a:stretch>
        </p:blipFill>
        <p:spPr bwMode="auto">
          <a:xfrm>
            <a:off x="533400" y="381000"/>
            <a:ext cx="952500" cy="952500"/>
          </a:xfrm>
          <a:prstGeom prst="rect">
            <a:avLst/>
          </a:prstGeom>
          <a:noFill/>
          <a:ln w="9525">
            <a:noFill/>
            <a:miter lim="800000"/>
            <a:headEnd/>
            <a:tailEnd/>
          </a:ln>
          <a:effectLst/>
        </p:spPr>
      </p:pic>
      <p:pic>
        <p:nvPicPr>
          <p:cNvPr id="4" name="Picture 3"/>
          <p:cNvPicPr>
            <a:picLocks noChangeAspect="1" noChangeArrowheads="1"/>
          </p:cNvPicPr>
          <p:nvPr/>
        </p:nvPicPr>
        <p:blipFill>
          <a:blip r:embed="rId3" cstate="print"/>
          <a:srcRect r="4587" b="6494"/>
          <a:stretch>
            <a:fillRect/>
          </a:stretch>
        </p:blipFill>
        <p:spPr bwMode="auto">
          <a:xfrm>
            <a:off x="7010400" y="4419600"/>
            <a:ext cx="1752600" cy="18200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228600"/>
            <a:ext cx="5257800" cy="533400"/>
          </a:xfrm>
        </p:spPr>
        <p:txBody>
          <a:bodyPr>
            <a:noAutofit/>
          </a:bodyPr>
          <a:lstStyle/>
          <a:p>
            <a:pPr algn="ctr"/>
            <a:r>
              <a:rPr lang="mn-MN" sz="3600" dirty="0" smtClean="0">
                <a:solidFill>
                  <a:schemeClr val="tx2">
                    <a:lumMod val="75000"/>
                  </a:schemeClr>
                </a:solidFill>
                <a:latin typeface="Times New Roman" pitchFamily="18" charset="0"/>
                <a:cs typeface="Times New Roman" pitchFamily="18" charset="0"/>
              </a:rPr>
              <a:t>Судалгааны үндэслэл</a:t>
            </a:r>
            <a:endParaRPr lang="en-US" sz="3600" dirty="0">
              <a:solidFill>
                <a:schemeClr val="tx2">
                  <a:lumMod val="75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81098101"/>
              </p:ext>
            </p:extLst>
          </p:nvPr>
        </p:nvGraphicFramePr>
        <p:xfrm>
          <a:off x="228600" y="838200"/>
          <a:ext cx="67056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p:cNvSpPr>
            <a:spLocks noGrp="1"/>
          </p:cNvSpPr>
          <p:nvPr>
            <p:ph type="body" sz="half" idx="2"/>
          </p:nvPr>
        </p:nvSpPr>
        <p:spPr>
          <a:xfrm>
            <a:off x="7010400" y="1295400"/>
            <a:ext cx="1828800" cy="5300663"/>
          </a:xfrm>
        </p:spPr>
        <p:txBody>
          <a:bodyPr>
            <a:noAutofit/>
          </a:bodyPr>
          <a:lstStyle/>
          <a:p>
            <a:pPr algn="ctr"/>
            <a:endParaRPr lang="mn-MN" sz="1800" dirty="0" smtClean="0">
              <a:latin typeface="Times New Roman" pitchFamily="18" charset="0"/>
              <a:cs typeface="Times New Roman" pitchFamily="18" charset="0"/>
            </a:endParaRPr>
          </a:p>
          <a:p>
            <a:pPr algn="ctr"/>
            <a:r>
              <a:rPr lang="mn-MN" sz="1800" dirty="0" smtClean="0">
                <a:solidFill>
                  <a:schemeClr val="tx2">
                    <a:lumMod val="75000"/>
                  </a:schemeClr>
                </a:solidFill>
                <a:latin typeface="Times New Roman" pitchFamily="18" charset="0"/>
                <a:cs typeface="Times New Roman" pitchFamily="18" charset="0"/>
              </a:rPr>
              <a:t>ХБШ-ийн багшийн ангид элсэж байгаа болон төгсөж байгаа оюутнуудын химийн хэлний боловсролын түвшин нь  бидний судлавал зохих асуудлуудын нэг болж байна.</a:t>
            </a:r>
            <a:endParaRPr lang="en-US" sz="1800" dirty="0">
              <a:solidFill>
                <a:schemeClr val="tx2">
                  <a:lumMod val="75000"/>
                </a:schemeClr>
              </a:solidFill>
              <a:latin typeface="Times New Roman" pitchFamily="18" charset="0"/>
              <a:cs typeface="Times New Roman" pitchFamily="18" charset="0"/>
            </a:endParaRPr>
          </a:p>
        </p:txBody>
      </p:sp>
      <p:pic>
        <p:nvPicPr>
          <p:cNvPr id="6" name="Picture 2"/>
          <p:cNvPicPr>
            <a:picLocks noChangeAspect="1" noChangeArrowheads="1"/>
          </p:cNvPicPr>
          <p:nvPr/>
        </p:nvPicPr>
        <p:blipFill>
          <a:blip r:embed="rId7" cstate="print"/>
          <a:srcRect/>
          <a:stretch>
            <a:fillRect/>
          </a:stretch>
        </p:blipFill>
        <p:spPr bwMode="auto">
          <a:xfrm>
            <a:off x="7924800" y="381000"/>
            <a:ext cx="952500" cy="952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арчиг 1"/>
          <p:cNvSpPr>
            <a:spLocks noGrp="1"/>
          </p:cNvSpPr>
          <p:nvPr>
            <p:ph type="title"/>
          </p:nvPr>
        </p:nvSpPr>
        <p:spPr>
          <a:xfrm>
            <a:off x="533400" y="893476"/>
            <a:ext cx="8229600" cy="1143000"/>
          </a:xfrm>
        </p:spPr>
        <p:txBody>
          <a:bodyPr/>
          <a:lstStyle/>
          <a:p>
            <a:r>
              <a:rPr lang="mn-MN" b="1" dirty="0" smtClean="0">
                <a:solidFill>
                  <a:schemeClr val="tx2">
                    <a:lumMod val="75000"/>
                  </a:schemeClr>
                </a:solidFill>
                <a:latin typeface="Times New Roman" pitchFamily="18" charset="0"/>
                <a:cs typeface="Times New Roman" pitchFamily="18" charset="0"/>
              </a:rPr>
              <a:t>Судалгааны зорилго </a:t>
            </a:r>
            <a:endParaRPr lang="en-US" b="1" dirty="0">
              <a:solidFill>
                <a:schemeClr val="tx2">
                  <a:lumMod val="75000"/>
                </a:schemeClr>
              </a:solidFill>
              <a:latin typeface="Times New Roman" pitchFamily="18" charset="0"/>
              <a:cs typeface="Times New Roman" pitchFamily="18" charset="0"/>
            </a:endParaRPr>
          </a:p>
        </p:txBody>
      </p:sp>
      <p:sp>
        <p:nvSpPr>
          <p:cNvPr id="3" name="Агуулгын орлуулагч 2"/>
          <p:cNvSpPr>
            <a:spLocks noGrp="1"/>
          </p:cNvSpPr>
          <p:nvPr>
            <p:ph idx="1"/>
          </p:nvPr>
        </p:nvSpPr>
        <p:spPr>
          <a:xfrm>
            <a:off x="381000" y="2590800"/>
            <a:ext cx="8229600" cy="4525963"/>
          </a:xfrm>
        </p:spPr>
        <p:txBody>
          <a:bodyPr/>
          <a:lstStyle/>
          <a:p>
            <a:pPr algn="just">
              <a:buNone/>
            </a:pPr>
            <a:r>
              <a:rPr lang="mn-MN" dirty="0" smtClean="0">
                <a:latin typeface="Times New Roman" pitchFamily="18" charset="0"/>
                <a:cs typeface="Times New Roman" pitchFamily="18" charset="0"/>
              </a:rPr>
              <a:t>Хими-байгаль шинжлэл </a:t>
            </a:r>
            <a:r>
              <a:rPr lang="en-US" dirty="0" smtClean="0">
                <a:latin typeface="Times New Roman" pitchFamily="18" charset="0"/>
                <a:cs typeface="Times New Roman" pitchFamily="18" charset="0"/>
              </a:rPr>
              <a:t>(</a:t>
            </a:r>
            <a:r>
              <a:rPr lang="mn-MN" dirty="0" smtClean="0">
                <a:latin typeface="Times New Roman" pitchFamily="18" charset="0"/>
                <a:cs typeface="Times New Roman" pitchFamily="18" charset="0"/>
              </a:rPr>
              <a:t>ХБШ</a:t>
            </a:r>
            <a:r>
              <a:rPr lang="en-US" dirty="0" smtClean="0">
                <a:latin typeface="Times New Roman" pitchFamily="18" charset="0"/>
                <a:cs typeface="Times New Roman" pitchFamily="18" charset="0"/>
              </a:rPr>
              <a:t>)</a:t>
            </a:r>
            <a:r>
              <a:rPr lang="mn-MN" dirty="0" smtClean="0">
                <a:latin typeface="Times New Roman" pitchFamily="18" charset="0"/>
                <a:cs typeface="Times New Roman" pitchFamily="18" charset="0"/>
              </a:rPr>
              <a:t>-ийн багшийн ангийн оюутнуудын химийн хэлний боловсролын түвшинг суд</a:t>
            </a:r>
            <a:r>
              <a:rPr lang="mn-MN" dirty="0">
                <a:latin typeface="Times New Roman" pitchFamily="18" charset="0"/>
                <a:cs typeface="Times New Roman" pitchFamily="18" charset="0"/>
              </a:rPr>
              <a:t>а</a:t>
            </a:r>
            <a:r>
              <a:rPr lang="mn-MN" dirty="0" smtClean="0">
                <a:latin typeface="Times New Roman" pitchFamily="18" charset="0"/>
                <a:cs typeface="Times New Roman" pitchFamily="18" charset="0"/>
              </a:rPr>
              <a:t>лж үнэлгээ дүгнэлт өгөхөд оршино</a:t>
            </a:r>
            <a:endParaRPr lang="en-U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cstate="print"/>
          <a:srcRect/>
          <a:stretch>
            <a:fillRect/>
          </a:stretch>
        </p:blipFill>
        <p:spPr bwMode="auto">
          <a:xfrm>
            <a:off x="533400" y="381000"/>
            <a:ext cx="952500" cy="952500"/>
          </a:xfrm>
          <a:prstGeom prst="rect">
            <a:avLst/>
          </a:prstGeom>
          <a:noFill/>
          <a:ln w="9525">
            <a:noFill/>
            <a:miter lim="800000"/>
            <a:headEnd/>
            <a:tailEnd/>
          </a:ln>
          <a:effectLst/>
        </p:spPr>
      </p:pic>
    </p:spTree>
    <p:extLst>
      <p:ext uri="{BB962C8B-B14F-4D97-AF65-F5344CB8AC3E}">
        <p14:creationId xmlns:p14="http://schemas.microsoft.com/office/powerpoint/2010/main" val="106254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арчиг 1"/>
          <p:cNvSpPr>
            <a:spLocks noGrp="1"/>
          </p:cNvSpPr>
          <p:nvPr>
            <p:ph type="title"/>
          </p:nvPr>
        </p:nvSpPr>
        <p:spPr>
          <a:xfrm>
            <a:off x="519659" y="609600"/>
            <a:ext cx="8229600" cy="1143000"/>
          </a:xfrm>
        </p:spPr>
        <p:txBody>
          <a:bodyPr/>
          <a:lstStyle/>
          <a:p>
            <a:r>
              <a:rPr lang="mn-MN" b="1" dirty="0" smtClean="0">
                <a:solidFill>
                  <a:schemeClr val="tx2">
                    <a:lumMod val="75000"/>
                  </a:schemeClr>
                </a:solidFill>
                <a:latin typeface="Times New Roman" pitchFamily="18" charset="0"/>
                <a:cs typeface="Times New Roman" pitchFamily="18" charset="0"/>
              </a:rPr>
              <a:t>Судалгааны зорилт </a:t>
            </a:r>
            <a:endParaRPr lang="en-US" b="1" dirty="0">
              <a:solidFill>
                <a:schemeClr val="tx2">
                  <a:lumMod val="75000"/>
                </a:schemeClr>
              </a:solidFill>
              <a:latin typeface="Times New Roman" pitchFamily="18" charset="0"/>
              <a:cs typeface="Times New Roman" pitchFamily="18" charset="0"/>
            </a:endParaRPr>
          </a:p>
        </p:txBody>
      </p:sp>
      <p:sp>
        <p:nvSpPr>
          <p:cNvPr id="3" name="Агуулгын орлуулагч 2"/>
          <p:cNvSpPr>
            <a:spLocks noGrp="1"/>
          </p:cNvSpPr>
          <p:nvPr>
            <p:ph idx="1"/>
          </p:nvPr>
        </p:nvSpPr>
        <p:spPr>
          <a:xfrm>
            <a:off x="533400" y="1981200"/>
            <a:ext cx="8229600" cy="4525963"/>
          </a:xfrm>
        </p:spPr>
        <p:txBody>
          <a:bodyPr>
            <a:normAutofit/>
          </a:bodyPr>
          <a:lstStyle/>
          <a:p>
            <a:pPr lvl="0" algn="just"/>
            <a:r>
              <a:rPr lang="mn-MN" sz="2800" dirty="0" smtClean="0">
                <a:latin typeface="Times New Roman Mon" pitchFamily="18" charset="0"/>
              </a:rPr>
              <a:t>Химийн хэл, түүний ангилалтай </a:t>
            </a:r>
            <a:r>
              <a:rPr lang="mn-MN" sz="2800" dirty="0" smtClean="0">
                <a:latin typeface="Times New Roman" pitchFamily="18" charset="0"/>
                <a:cs typeface="Times New Roman" pitchFamily="18" charset="0"/>
              </a:rPr>
              <a:t>холбоотой тулгуур ном хэвлэл уншиж судлан, нэгтгэн дүгнэх</a:t>
            </a:r>
            <a:endParaRPr lang="en-US" sz="2800" dirty="0" smtClean="0">
              <a:latin typeface="Times New Roman Mon" pitchFamily="18" charset="0"/>
            </a:endParaRPr>
          </a:p>
          <a:p>
            <a:pPr lvl="0" algn="just"/>
            <a:r>
              <a:rPr lang="en-US" sz="2800" dirty="0" err="1" smtClean="0">
                <a:latin typeface="Times New Roman Mon" pitchFamily="18" charset="0"/>
              </a:rPr>
              <a:t>Õèìèéí</a:t>
            </a:r>
            <a:r>
              <a:rPr lang="en-US" sz="2800" dirty="0" smtClean="0">
                <a:latin typeface="Times New Roman Mon" pitchFamily="18" charset="0"/>
              </a:rPr>
              <a:t> </a:t>
            </a:r>
            <a:r>
              <a:rPr lang="mn-MN" sz="2800" dirty="0" smtClean="0">
                <a:latin typeface="Times New Roman Mon" pitchFamily="18" charset="0"/>
              </a:rPr>
              <a:t>хэлний мэдлэг, чадвар эзэмшилтийг үнэлэх шалгалтын материал </a:t>
            </a:r>
            <a:r>
              <a:rPr lang="en-US" sz="2800" dirty="0" smtClean="0">
                <a:latin typeface="Times New Roman Mon" pitchFamily="18" charset="0"/>
              </a:rPr>
              <a:t> </a:t>
            </a:r>
            <a:r>
              <a:rPr lang="en-US" sz="2800" dirty="0" err="1" smtClean="0">
                <a:latin typeface="Times New Roman Mon" pitchFamily="18" charset="0"/>
              </a:rPr>
              <a:t>áîëîâñðóóëàõ</a:t>
            </a:r>
            <a:endParaRPr lang="en-US" sz="2800" dirty="0" smtClean="0">
              <a:latin typeface="Times New Roman Mon" pitchFamily="18" charset="0"/>
            </a:endParaRPr>
          </a:p>
          <a:p>
            <a:pPr lvl="0" algn="just"/>
            <a:r>
              <a:rPr lang="mn-MN" sz="2800" dirty="0" smtClean="0">
                <a:latin typeface="Times New Roman Mon" pitchFamily="18" charset="0"/>
              </a:rPr>
              <a:t>Судалгааг авах</a:t>
            </a:r>
            <a:endParaRPr lang="en-US" sz="2800" dirty="0" smtClean="0">
              <a:latin typeface="Times New Roman Mon" pitchFamily="18" charset="0"/>
            </a:endParaRPr>
          </a:p>
          <a:p>
            <a:pPr lvl="0" algn="just"/>
            <a:r>
              <a:rPr lang="mn-MN" sz="2800" dirty="0" smtClean="0">
                <a:latin typeface="Times New Roman Mon" pitchFamily="18" charset="0"/>
              </a:rPr>
              <a:t>Шалгалтын материалд анализ хийж </a:t>
            </a:r>
            <a:r>
              <a:rPr lang="en-US" sz="2800" dirty="0" err="1" smtClean="0">
                <a:latin typeface="Times New Roman Mon" pitchFamily="18" charset="0"/>
              </a:rPr>
              <a:t>ä¿ãíýëò</a:t>
            </a:r>
            <a:r>
              <a:rPr lang="en-US" sz="2800" dirty="0" smtClean="0">
                <a:latin typeface="Times New Roman Mon" pitchFamily="18" charset="0"/>
              </a:rPr>
              <a:t> </a:t>
            </a:r>
            <a:r>
              <a:rPr lang="en-US" sz="2800" dirty="0" err="1" smtClean="0">
                <a:latin typeface="Times New Roman Mon" pitchFamily="18" charset="0"/>
              </a:rPr>
              <a:t>ãàðãàõ</a:t>
            </a:r>
            <a:endParaRPr lang="en-US" sz="2800" dirty="0" smtClean="0">
              <a:latin typeface="Times New Roman Mon" pitchFamily="18" charset="0"/>
            </a:endParaRPr>
          </a:p>
          <a:p>
            <a:endParaRPr lang="en-US"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cstate="print"/>
          <a:srcRect/>
          <a:stretch>
            <a:fillRect/>
          </a:stretch>
        </p:blipFill>
        <p:spPr bwMode="auto">
          <a:xfrm>
            <a:off x="533400" y="381000"/>
            <a:ext cx="952500" cy="952500"/>
          </a:xfrm>
          <a:prstGeom prst="rect">
            <a:avLst/>
          </a:prstGeom>
          <a:noFill/>
          <a:ln w="9525">
            <a:noFill/>
            <a:miter lim="800000"/>
            <a:headEnd/>
            <a:tailEnd/>
          </a:ln>
          <a:effectLst/>
        </p:spPr>
      </p:pic>
    </p:spTree>
    <p:extLst>
      <p:ext uri="{BB962C8B-B14F-4D97-AF65-F5344CB8AC3E}">
        <p14:creationId xmlns:p14="http://schemas.microsoft.com/office/powerpoint/2010/main" val="2806605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95400"/>
            <a:ext cx="7772400" cy="1470025"/>
          </a:xfrm>
        </p:spPr>
        <p:txBody>
          <a:bodyPr/>
          <a:lstStyle/>
          <a:p>
            <a:r>
              <a:rPr lang="mn-MN" b="1" dirty="0" smtClean="0">
                <a:solidFill>
                  <a:schemeClr val="tx2">
                    <a:lumMod val="75000"/>
                  </a:schemeClr>
                </a:solidFill>
                <a:latin typeface="Times New Roman" pitchFamily="18" charset="0"/>
                <a:cs typeface="Times New Roman" pitchFamily="18" charset="0"/>
              </a:rPr>
              <a:t>Судалгааны хэсэг </a:t>
            </a:r>
            <a:endParaRPr lang="en-US" b="1" dirty="0">
              <a:solidFill>
                <a:schemeClr val="tx2">
                  <a:lumMod val="75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381000" y="2895600"/>
            <a:ext cx="8077200" cy="2057400"/>
          </a:xfrm>
        </p:spPr>
        <p:txBody>
          <a:bodyPr>
            <a:normAutofit/>
          </a:bodyPr>
          <a:lstStyle/>
          <a:p>
            <a:pPr algn="just"/>
            <a:r>
              <a:rPr lang="mn-MN" dirty="0" smtClean="0">
                <a:solidFill>
                  <a:schemeClr val="tx1"/>
                </a:solidFill>
                <a:latin typeface="Times New Roman" pitchFamily="18" charset="0"/>
                <a:cs typeface="Times New Roman" pitchFamily="18" charset="0"/>
              </a:rPr>
              <a:t>Судалгаанд Хими-байгаль шинжлэлийн багш мэргэжлээр суралцаж буй 1-4-р курсын 130 оюутан хамрагдлаа. </a:t>
            </a:r>
            <a:endParaRPr lang="en-US" dirty="0" smtClean="0">
              <a:solidFill>
                <a:schemeClr val="tx1"/>
              </a:solidFill>
              <a:latin typeface="Times New Roman" pitchFamily="18" charset="0"/>
              <a:cs typeface="Times New Roman" pitchFamily="18" charset="0"/>
            </a:endParaRPr>
          </a:p>
          <a:p>
            <a:pPr algn="l">
              <a:buFont typeface="Arial" pitchFamily="34" charset="0"/>
              <a:buChar char="•"/>
            </a:pPr>
            <a:endParaRPr lang="en-US" dirty="0">
              <a:solidFill>
                <a:schemeClr val="tx1"/>
              </a:solidFill>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cstate="print"/>
          <a:srcRect/>
          <a:stretch>
            <a:fillRect/>
          </a:stretch>
        </p:blipFill>
        <p:spPr bwMode="auto">
          <a:xfrm>
            <a:off x="533400" y="381000"/>
            <a:ext cx="952500" cy="952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4042" y="0"/>
            <a:ext cx="6784176" cy="6754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844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normAutofit/>
          </a:bodyPr>
          <a:lstStyle/>
          <a:p>
            <a:r>
              <a:rPr lang="mn-MN" sz="3600" b="1" dirty="0" smtClean="0">
                <a:solidFill>
                  <a:schemeClr val="tx2">
                    <a:lumMod val="75000"/>
                  </a:schemeClr>
                </a:solidFill>
                <a:latin typeface="Times New Roman" pitchFamily="18" charset="0"/>
                <a:cs typeface="Times New Roman" pitchFamily="18" charset="0"/>
              </a:rPr>
              <a:t>Шалгалтын материалын агуулга</a:t>
            </a:r>
            <a:endParaRPr lang="en-US" sz="3600" b="1" dirty="0">
              <a:solidFill>
                <a:schemeClr val="tx2">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381000" y="1600200"/>
            <a:ext cx="8305800" cy="4876800"/>
          </a:xfrm>
        </p:spPr>
        <p:txBody>
          <a:bodyPr>
            <a:normAutofit/>
          </a:bodyPr>
          <a:lstStyle/>
          <a:p>
            <a:pPr lvl="0" algn="just"/>
            <a:r>
              <a:rPr lang="mn-MN" dirty="0" smtClean="0">
                <a:latin typeface="Times New Roman" pitchFamily="18" charset="0"/>
                <a:cs typeface="Times New Roman" pitchFamily="18" charset="0"/>
              </a:rPr>
              <a:t>Химийн элементийн тэмдэг, нэр, дуудлагыг зөв унших, бичих чадвар</a:t>
            </a:r>
            <a:endParaRPr lang="en-US" dirty="0" smtClean="0">
              <a:latin typeface="Times New Roman" pitchFamily="18" charset="0"/>
              <a:cs typeface="Times New Roman" pitchFamily="18" charset="0"/>
            </a:endParaRPr>
          </a:p>
          <a:p>
            <a:pPr lvl="0" algn="just"/>
            <a:r>
              <a:rPr lang="mn-MN" dirty="0" smtClean="0">
                <a:latin typeface="Times New Roman" pitchFamily="18" charset="0"/>
                <a:cs typeface="Times New Roman" pitchFamily="18" charset="0"/>
              </a:rPr>
              <a:t>Химийн томъёог унших, бичих, зохиох чадвар</a:t>
            </a:r>
            <a:endParaRPr lang="en-US" dirty="0" smtClean="0">
              <a:latin typeface="Times New Roman" pitchFamily="18" charset="0"/>
              <a:cs typeface="Times New Roman" pitchFamily="18" charset="0"/>
            </a:endParaRPr>
          </a:p>
          <a:p>
            <a:pPr lvl="0" algn="just"/>
            <a:r>
              <a:rPr lang="mn-MN" dirty="0" smtClean="0">
                <a:latin typeface="Times New Roman" pitchFamily="18" charset="0"/>
                <a:cs typeface="Times New Roman" pitchFamily="18" charset="0"/>
              </a:rPr>
              <a:t>Химийн урвалын тэгшитгэлийг бичих, зохиох, тэнцүүлэх чадвар</a:t>
            </a:r>
            <a:endParaRPr lang="en-US" dirty="0" smtClean="0">
              <a:latin typeface="Times New Roman" pitchFamily="18" charset="0"/>
              <a:cs typeface="Times New Roman" pitchFamily="18" charset="0"/>
            </a:endParaRPr>
          </a:p>
          <a:p>
            <a:pPr lvl="0" algn="just"/>
            <a:r>
              <a:rPr lang="mn-MN" dirty="0" smtClean="0">
                <a:latin typeface="Times New Roman" pitchFamily="18" charset="0"/>
                <a:cs typeface="Times New Roman" pitchFamily="18" charset="0"/>
              </a:rPr>
              <a:t>Химийн урвалыг ангилах, ялгах чадвар</a:t>
            </a:r>
            <a:endParaRPr lang="en-US" dirty="0" smtClean="0">
              <a:latin typeface="Times New Roman" pitchFamily="18" charset="0"/>
              <a:cs typeface="Times New Roman" pitchFamily="18" charset="0"/>
            </a:endParaRPr>
          </a:p>
          <a:p>
            <a:pPr algn="just"/>
            <a:r>
              <a:rPr lang="mn-MN" dirty="0" smtClean="0">
                <a:latin typeface="Times New Roman" pitchFamily="18" charset="0"/>
                <a:cs typeface="Times New Roman" pitchFamily="18" charset="0"/>
              </a:rPr>
              <a:t>Химийн ухагдахууныг тодорхойлох</a:t>
            </a:r>
            <a:endParaRPr lang="en-U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cstate="print"/>
          <a:srcRect/>
          <a:stretch>
            <a:fillRect/>
          </a:stretch>
        </p:blipFill>
        <p:spPr bwMode="auto">
          <a:xfrm>
            <a:off x="304800" y="381000"/>
            <a:ext cx="952500" cy="952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mn-MN" b="1" dirty="0" smtClean="0">
                <a:solidFill>
                  <a:schemeClr val="tx2">
                    <a:lumMod val="75000"/>
                  </a:schemeClr>
                </a:solidFill>
                <a:latin typeface="Times New Roman" pitchFamily="18" charset="0"/>
                <a:cs typeface="Times New Roman" pitchFamily="18" charset="0"/>
              </a:rPr>
              <a:t>Судалгааны үр дүн</a:t>
            </a:r>
            <a:endParaRPr lang="en-US" dirty="0"/>
          </a:p>
        </p:txBody>
      </p:sp>
      <p:sp>
        <p:nvSpPr>
          <p:cNvPr id="3" name="Subtitle 2"/>
          <p:cNvSpPr>
            <a:spLocks noGrp="1"/>
          </p:cNvSpPr>
          <p:nvPr>
            <p:ph type="subTitle" idx="1"/>
          </p:nvPr>
        </p:nvSpPr>
        <p:spPr/>
        <p:txBody>
          <a:bodyPr/>
          <a:lstStyle/>
          <a:p>
            <a:endParaRPr lang="en-US" dirty="0"/>
          </a:p>
        </p:txBody>
      </p:sp>
      <p:pic>
        <p:nvPicPr>
          <p:cNvPr id="4" name="Picture 3"/>
          <p:cNvPicPr>
            <a:picLocks noChangeAspect="1" noChangeArrowheads="1"/>
          </p:cNvPicPr>
          <p:nvPr/>
        </p:nvPicPr>
        <p:blipFill>
          <a:blip r:embed="rId2" cstate="print"/>
          <a:srcRect r="4587" b="6494"/>
          <a:stretch>
            <a:fillRect/>
          </a:stretch>
        </p:blipFill>
        <p:spPr bwMode="auto">
          <a:xfrm>
            <a:off x="7010400" y="4419600"/>
            <a:ext cx="1752600" cy="1820008"/>
          </a:xfrm>
          <a:prstGeom prst="rect">
            <a:avLst/>
          </a:prstGeom>
          <a:noFill/>
          <a:ln w="9525">
            <a:noFill/>
            <a:miter lim="800000"/>
            <a:headEnd/>
            <a:tailEnd/>
          </a:ln>
          <a:effectLst/>
        </p:spPr>
      </p:pic>
      <p:pic>
        <p:nvPicPr>
          <p:cNvPr id="5" name="Picture 2"/>
          <p:cNvPicPr>
            <a:picLocks noChangeAspect="1" noChangeArrowheads="1"/>
          </p:cNvPicPr>
          <p:nvPr/>
        </p:nvPicPr>
        <p:blipFill>
          <a:blip r:embed="rId3" cstate="print"/>
          <a:srcRect/>
          <a:stretch>
            <a:fillRect/>
          </a:stretch>
        </p:blipFill>
        <p:spPr bwMode="auto">
          <a:xfrm>
            <a:off x="533400" y="381000"/>
            <a:ext cx="952500" cy="952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icture Placeholder 4"/>
          <p:cNvGraphicFramePr>
            <a:graphicFrameLocks noGrp="1"/>
          </p:cNvGraphicFramePr>
          <p:nvPr>
            <p:ph type="pic" idx="1"/>
          </p:nvPr>
        </p:nvGraphicFramePr>
        <p:xfrm>
          <a:off x="381003" y="1295400"/>
          <a:ext cx="8534394" cy="5334000"/>
        </p:xfrm>
        <a:graphic>
          <a:graphicData uri="http://schemas.openxmlformats.org/drawingml/2006/table">
            <a:tbl>
              <a:tblPr firstRow="1" bandRow="1">
                <a:tableStyleId>{5C22544A-7EE6-4342-B048-85BDC9FD1C3A}</a:tableStyleId>
              </a:tblPr>
              <a:tblGrid>
                <a:gridCol w="609597"/>
                <a:gridCol w="1143000"/>
                <a:gridCol w="838200"/>
                <a:gridCol w="838200"/>
                <a:gridCol w="838200"/>
                <a:gridCol w="914400"/>
                <a:gridCol w="838200"/>
                <a:gridCol w="1143000"/>
                <a:gridCol w="1371597"/>
              </a:tblGrid>
              <a:tr h="1212980">
                <a:tc>
                  <a:txBody>
                    <a:bodyPr/>
                    <a:lstStyle/>
                    <a:p>
                      <a:pPr algn="ctr"/>
                      <a:endParaRPr lang="mn-MN" sz="2000" b="1" dirty="0" smtClean="0">
                        <a:latin typeface="Times New Roman" pitchFamily="18" charset="0"/>
                        <a:cs typeface="Times New Roman" pitchFamily="18" charset="0"/>
                      </a:endParaRPr>
                    </a:p>
                    <a:p>
                      <a:pPr algn="ctr"/>
                      <a:r>
                        <a:rPr lang="mn-MN"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a:txBody>
                  <a:tcPr/>
                </a:tc>
                <a:tc>
                  <a:txBody>
                    <a:bodyPr/>
                    <a:lstStyle/>
                    <a:p>
                      <a:pPr algn="ctr"/>
                      <a:endParaRPr lang="mn-MN" sz="2000" b="1" dirty="0" smtClean="0">
                        <a:latin typeface="Times New Roman" pitchFamily="18" charset="0"/>
                        <a:cs typeface="Times New Roman" pitchFamily="18" charset="0"/>
                      </a:endParaRPr>
                    </a:p>
                    <a:p>
                      <a:pPr algn="ctr"/>
                      <a:r>
                        <a:rPr lang="mn-MN" sz="2000" b="1" dirty="0" smtClean="0">
                          <a:latin typeface="Times New Roman" pitchFamily="18" charset="0"/>
                          <a:cs typeface="Times New Roman" pitchFamily="18" charset="0"/>
                        </a:rPr>
                        <a:t>Анги </a:t>
                      </a:r>
                      <a:endParaRPr lang="en-US" sz="2000" b="1" dirty="0">
                        <a:latin typeface="Times New Roman" pitchFamily="18" charset="0"/>
                        <a:cs typeface="Times New Roman" pitchFamily="18" charset="0"/>
                      </a:endParaRPr>
                    </a:p>
                  </a:txBody>
                  <a:tcPr/>
                </a:tc>
                <a:tc>
                  <a:txBody>
                    <a:bodyPr/>
                    <a:lstStyle/>
                    <a:p>
                      <a:pPr algn="ctr"/>
                      <a:endParaRPr lang="mn-MN" sz="2000" b="1" dirty="0" smtClean="0">
                        <a:latin typeface="Times New Roman" pitchFamily="18" charset="0"/>
                        <a:cs typeface="Times New Roman" pitchFamily="18" charset="0"/>
                      </a:endParaRPr>
                    </a:p>
                    <a:p>
                      <a:pPr algn="ctr"/>
                      <a:r>
                        <a:rPr lang="mn-MN" sz="2000" b="1" dirty="0" smtClean="0">
                          <a:latin typeface="Times New Roman" pitchFamily="18" charset="0"/>
                          <a:cs typeface="Times New Roman" pitchFamily="18" charset="0"/>
                        </a:rPr>
                        <a:t>А</a:t>
                      </a:r>
                      <a:endParaRPr lang="en-US" sz="2000" b="1" dirty="0">
                        <a:latin typeface="Times New Roman" pitchFamily="18" charset="0"/>
                        <a:cs typeface="Times New Roman" pitchFamily="18" charset="0"/>
                      </a:endParaRPr>
                    </a:p>
                  </a:txBody>
                  <a:tcPr/>
                </a:tc>
                <a:tc>
                  <a:txBody>
                    <a:bodyPr/>
                    <a:lstStyle/>
                    <a:p>
                      <a:pPr algn="ctr"/>
                      <a:endParaRPr lang="mn-MN" sz="2000" b="1" dirty="0" smtClean="0">
                        <a:latin typeface="Times New Roman" pitchFamily="18" charset="0"/>
                        <a:cs typeface="Times New Roman" pitchFamily="18" charset="0"/>
                      </a:endParaRPr>
                    </a:p>
                    <a:p>
                      <a:pPr algn="ctr"/>
                      <a:r>
                        <a:rPr lang="en-US" sz="2000" b="1" dirty="0" smtClean="0">
                          <a:latin typeface="Times New Roman" pitchFamily="18" charset="0"/>
                          <a:cs typeface="Times New Roman" pitchFamily="18" charset="0"/>
                        </a:rPr>
                        <a:t>B</a:t>
                      </a:r>
                      <a:endParaRPr lang="en-US" sz="2000" b="1" dirty="0">
                        <a:latin typeface="Times New Roman" pitchFamily="18" charset="0"/>
                        <a:cs typeface="Times New Roman" pitchFamily="18" charset="0"/>
                      </a:endParaRPr>
                    </a:p>
                  </a:txBody>
                  <a:tcPr/>
                </a:tc>
                <a:tc>
                  <a:txBody>
                    <a:bodyPr/>
                    <a:lstStyle/>
                    <a:p>
                      <a:pPr algn="ctr"/>
                      <a:endParaRPr lang="mn-MN" sz="2000" b="1" dirty="0" smtClean="0">
                        <a:latin typeface="Times New Roman" pitchFamily="18" charset="0"/>
                        <a:cs typeface="Times New Roman" pitchFamily="18" charset="0"/>
                      </a:endParaRPr>
                    </a:p>
                    <a:p>
                      <a:pPr algn="ctr"/>
                      <a:r>
                        <a:rPr lang="en-US" sz="2000" b="1" dirty="0" smtClean="0">
                          <a:latin typeface="Times New Roman" pitchFamily="18" charset="0"/>
                          <a:cs typeface="Times New Roman" pitchFamily="18" charset="0"/>
                        </a:rPr>
                        <a:t>C</a:t>
                      </a:r>
                      <a:endParaRPr lang="en-US" sz="2000" b="1" dirty="0">
                        <a:latin typeface="Times New Roman" pitchFamily="18" charset="0"/>
                        <a:cs typeface="Times New Roman" pitchFamily="18" charset="0"/>
                      </a:endParaRPr>
                    </a:p>
                  </a:txBody>
                  <a:tcPr/>
                </a:tc>
                <a:tc>
                  <a:txBody>
                    <a:bodyPr/>
                    <a:lstStyle/>
                    <a:p>
                      <a:pPr algn="ctr"/>
                      <a:endParaRPr lang="mn-MN" sz="2000" b="1" dirty="0" smtClean="0">
                        <a:latin typeface="Times New Roman" pitchFamily="18" charset="0"/>
                        <a:cs typeface="Times New Roman" pitchFamily="18" charset="0"/>
                      </a:endParaRPr>
                    </a:p>
                    <a:p>
                      <a:pPr algn="ctr"/>
                      <a:r>
                        <a:rPr lang="en-US" sz="2000" b="1" dirty="0" smtClean="0">
                          <a:latin typeface="Times New Roman" pitchFamily="18" charset="0"/>
                          <a:cs typeface="Times New Roman" pitchFamily="18" charset="0"/>
                        </a:rPr>
                        <a:t>D</a:t>
                      </a:r>
                      <a:endParaRPr lang="en-US" sz="2000" b="1" dirty="0">
                        <a:latin typeface="Times New Roman" pitchFamily="18" charset="0"/>
                        <a:cs typeface="Times New Roman" pitchFamily="18" charset="0"/>
                      </a:endParaRPr>
                    </a:p>
                  </a:txBody>
                  <a:tcPr/>
                </a:tc>
                <a:tc>
                  <a:txBody>
                    <a:bodyPr/>
                    <a:lstStyle/>
                    <a:p>
                      <a:pPr algn="ctr"/>
                      <a:endParaRPr lang="mn-MN" sz="2000" b="1" dirty="0" smtClean="0">
                        <a:latin typeface="Times New Roman" pitchFamily="18" charset="0"/>
                        <a:cs typeface="Times New Roman" pitchFamily="18" charset="0"/>
                      </a:endParaRPr>
                    </a:p>
                    <a:p>
                      <a:pPr algn="ctr"/>
                      <a:r>
                        <a:rPr lang="en-US" sz="2000" b="1" dirty="0" smtClean="0">
                          <a:latin typeface="Times New Roman" pitchFamily="18" charset="0"/>
                          <a:cs typeface="Times New Roman" pitchFamily="18" charset="0"/>
                        </a:rPr>
                        <a:t>F</a:t>
                      </a:r>
                      <a:endParaRPr lang="en-US" sz="2000" b="1" dirty="0">
                        <a:latin typeface="Times New Roman" pitchFamily="18" charset="0"/>
                        <a:cs typeface="Times New Roman" pitchFamily="18" charset="0"/>
                      </a:endParaRPr>
                    </a:p>
                  </a:txBody>
                  <a:tcPr/>
                </a:tc>
                <a:tc>
                  <a:txBody>
                    <a:bodyPr/>
                    <a:lstStyle/>
                    <a:p>
                      <a:pPr algn="ctr"/>
                      <a:r>
                        <a:rPr lang="mn-MN" sz="2000" b="1" dirty="0" smtClean="0">
                          <a:latin typeface="Times New Roman" pitchFamily="18" charset="0"/>
                          <a:cs typeface="Times New Roman" pitchFamily="18" charset="0"/>
                        </a:rPr>
                        <a:t>Амжилт </a:t>
                      </a:r>
                      <a:r>
                        <a:rPr lang="en-US" sz="2000" b="1" dirty="0" smtClean="0">
                          <a:latin typeface="Times New Roman" pitchFamily="18" charset="0"/>
                          <a:cs typeface="Times New Roman" pitchFamily="18" charset="0"/>
                        </a:rPr>
                        <a:t>(</a:t>
                      </a:r>
                      <a:r>
                        <a:rPr lang="mn-MN"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a:t>
                      </a:r>
                      <a:r>
                        <a:rPr lang="mn-MN" sz="2000" b="1" baseline="0" dirty="0" smtClean="0">
                          <a:latin typeface="Times New Roman" pitchFamily="18" charset="0"/>
                          <a:cs typeface="Times New Roman" pitchFamily="18" charset="0"/>
                        </a:rPr>
                        <a:t> </a:t>
                      </a:r>
                      <a:endParaRPr lang="en-US" sz="2000" b="1" dirty="0">
                        <a:latin typeface="Times New Roman" pitchFamily="18" charset="0"/>
                        <a:cs typeface="Times New Roman" pitchFamily="18" charset="0"/>
                      </a:endParaRPr>
                    </a:p>
                  </a:txBody>
                  <a:tcPr/>
                </a:tc>
                <a:tc>
                  <a:txBody>
                    <a:bodyPr/>
                    <a:lstStyle/>
                    <a:p>
                      <a:pPr algn="ctr"/>
                      <a:r>
                        <a:rPr lang="mn-MN" sz="2000" b="1" dirty="0" smtClean="0">
                          <a:latin typeface="Times New Roman" pitchFamily="18" charset="0"/>
                          <a:cs typeface="Times New Roman" pitchFamily="18" charset="0"/>
                        </a:rPr>
                        <a:t>А, В-ийн</a:t>
                      </a:r>
                      <a:r>
                        <a:rPr lang="mn-MN" sz="2000" b="1" baseline="0" dirty="0" smtClean="0">
                          <a:latin typeface="Times New Roman" pitchFamily="18" charset="0"/>
                          <a:cs typeface="Times New Roman" pitchFamily="18" charset="0"/>
                        </a:rPr>
                        <a:t> эзлэх хувь</a:t>
                      </a:r>
                      <a:endParaRPr lang="en-US" sz="2000" b="1" dirty="0">
                        <a:latin typeface="Times New Roman" pitchFamily="18" charset="0"/>
                        <a:cs typeface="Times New Roman" pitchFamily="18" charset="0"/>
                      </a:endParaRPr>
                    </a:p>
                  </a:txBody>
                  <a:tcPr/>
                </a:tc>
              </a:tr>
              <a:tr h="824204">
                <a:tc>
                  <a:txBody>
                    <a:bodyPr/>
                    <a:lstStyle/>
                    <a:p>
                      <a:pPr algn="ctr"/>
                      <a:r>
                        <a:rPr lang="mn-MN" sz="2400" dirty="0" smtClean="0">
                          <a:latin typeface="Times New Roman" pitchFamily="18" charset="0"/>
                          <a:cs typeface="Times New Roman" pitchFamily="18" charset="0"/>
                        </a:rPr>
                        <a:t>1</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ХБШ-1</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2</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6</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11</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15</a:t>
                      </a:r>
                      <a:endParaRPr lang="en-US" sz="2400"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56</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5.9</a:t>
                      </a:r>
                      <a:endParaRPr lang="en-US" sz="2400" b="1" dirty="0">
                        <a:latin typeface="Times New Roman" pitchFamily="18" charset="0"/>
                        <a:cs typeface="Times New Roman" pitchFamily="18" charset="0"/>
                      </a:endParaRPr>
                    </a:p>
                  </a:txBody>
                  <a:tcPr/>
                </a:tc>
              </a:tr>
              <a:tr h="824204">
                <a:tc>
                  <a:txBody>
                    <a:bodyPr/>
                    <a:lstStyle/>
                    <a:p>
                      <a:pPr algn="ctr"/>
                      <a:r>
                        <a:rPr lang="mn-MN" sz="2400" dirty="0" smtClean="0">
                          <a:latin typeface="Times New Roman" pitchFamily="18" charset="0"/>
                          <a:cs typeface="Times New Roman" pitchFamily="18" charset="0"/>
                        </a:rPr>
                        <a:t>2</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ХБШ-2</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2</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4</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6</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11</a:t>
                      </a:r>
                      <a:endParaRPr lang="en-US" sz="2400"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52</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8.7</a:t>
                      </a:r>
                      <a:endParaRPr lang="en-US" sz="2400" b="1" dirty="0">
                        <a:latin typeface="Times New Roman" pitchFamily="18" charset="0"/>
                        <a:cs typeface="Times New Roman" pitchFamily="18" charset="0"/>
                      </a:endParaRPr>
                    </a:p>
                  </a:txBody>
                  <a:tcPr/>
                </a:tc>
              </a:tr>
              <a:tr h="82420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mn-MN" sz="2400" dirty="0" smtClean="0">
                          <a:latin typeface="Times New Roman" pitchFamily="18" charset="0"/>
                          <a:cs typeface="Times New Roman" pitchFamily="18" charset="0"/>
                        </a:rPr>
                        <a:t>3</a:t>
                      </a:r>
                      <a:endParaRPr lang="en-US" sz="2400" dirty="0" smtClean="0">
                        <a:latin typeface="Times New Roman" pitchFamily="18" charset="0"/>
                        <a:cs typeface="Times New Roman" pitchFamily="18" charset="0"/>
                      </a:endParaRPr>
                    </a:p>
                    <a:p>
                      <a:pPr algn="ct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ХБШ-3</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1</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12</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2</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4</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10</a:t>
                      </a:r>
                      <a:endParaRPr lang="en-US" sz="2400"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66</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45</a:t>
                      </a:r>
                      <a:endParaRPr lang="en-US" sz="2400" b="1" dirty="0">
                        <a:latin typeface="Times New Roman" pitchFamily="18" charset="0"/>
                        <a:cs typeface="Times New Roman" pitchFamily="18" charset="0"/>
                      </a:endParaRPr>
                    </a:p>
                  </a:txBody>
                  <a:tcPr/>
                </a:tc>
              </a:tr>
              <a:tr h="824204">
                <a:tc>
                  <a:txBody>
                    <a:bodyPr/>
                    <a:lstStyle/>
                    <a:p>
                      <a:pPr algn="ctr"/>
                      <a:r>
                        <a:rPr lang="mn-MN" sz="2400" dirty="0" smtClean="0">
                          <a:latin typeface="Times New Roman" pitchFamily="18" charset="0"/>
                          <a:cs typeface="Times New Roman" pitchFamily="18" charset="0"/>
                        </a:rPr>
                        <a:t>4</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ХБШ-4</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2</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3</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2</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4</a:t>
                      </a:r>
                      <a:endParaRPr lang="en-US" sz="2400" dirty="0">
                        <a:latin typeface="Times New Roman" pitchFamily="18" charset="0"/>
                        <a:cs typeface="Times New Roman" pitchFamily="18" charset="0"/>
                      </a:endParaRPr>
                    </a:p>
                  </a:txBody>
                  <a:tcPr/>
                </a:tc>
                <a:tc>
                  <a:txBody>
                    <a:bodyPr/>
                    <a:lstStyle/>
                    <a:p>
                      <a:pPr algn="ctr"/>
                      <a:r>
                        <a:rPr lang="mn-MN" sz="2400" dirty="0" smtClean="0">
                          <a:latin typeface="Times New Roman" pitchFamily="18" charset="0"/>
                          <a:cs typeface="Times New Roman" pitchFamily="18" charset="0"/>
                        </a:rPr>
                        <a:t>12</a:t>
                      </a:r>
                      <a:endParaRPr lang="en-US" sz="2400"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48</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22</a:t>
                      </a:r>
                      <a:endParaRPr lang="en-US" sz="2400" b="1" dirty="0">
                        <a:latin typeface="Times New Roman" pitchFamily="18" charset="0"/>
                        <a:cs typeface="Times New Roman" pitchFamily="18" charset="0"/>
                      </a:endParaRPr>
                    </a:p>
                  </a:txBody>
                  <a:tcPr/>
                </a:tc>
              </a:tr>
              <a:tr h="824204">
                <a:tc gridSpan="2">
                  <a:txBody>
                    <a:bodyPr/>
                    <a:lstStyle/>
                    <a:p>
                      <a:pPr algn="ctr"/>
                      <a:r>
                        <a:rPr lang="mn-MN" sz="2400" b="1" dirty="0" smtClean="0">
                          <a:latin typeface="Times New Roman" pitchFamily="18" charset="0"/>
                          <a:cs typeface="Times New Roman" pitchFamily="18" charset="0"/>
                        </a:rPr>
                        <a:t>Бүгд </a:t>
                      </a:r>
                      <a:endParaRPr lang="en-US" sz="2400" b="1" dirty="0">
                        <a:latin typeface="Times New Roman" pitchFamily="18" charset="0"/>
                        <a:cs typeface="Times New Roman" pitchFamily="18" charset="0"/>
                      </a:endParaRPr>
                    </a:p>
                  </a:txBody>
                  <a:tcPr/>
                </a:tc>
                <a:tc hMerge="1">
                  <a:txBody>
                    <a:bodyPr/>
                    <a:lstStyle/>
                    <a:p>
                      <a:endParaRPr lang="en-US" dirty="0"/>
                    </a:p>
                  </a:txBody>
                  <a:tcPr/>
                </a:tc>
                <a:tc>
                  <a:txBody>
                    <a:bodyPr/>
                    <a:lstStyle/>
                    <a:p>
                      <a:pPr algn="ctr"/>
                      <a:r>
                        <a:rPr lang="mn-MN" sz="2400" b="1" dirty="0" smtClean="0">
                          <a:latin typeface="Times New Roman" pitchFamily="18" charset="0"/>
                          <a:cs typeface="Times New Roman" pitchFamily="18" charset="0"/>
                        </a:rPr>
                        <a:t>3</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19</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14</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25</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48</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55.9</a:t>
                      </a:r>
                      <a:endParaRPr lang="en-US" sz="2400" b="1" dirty="0">
                        <a:latin typeface="Times New Roman" pitchFamily="18" charset="0"/>
                        <a:cs typeface="Times New Roman" pitchFamily="18" charset="0"/>
                      </a:endParaRPr>
                    </a:p>
                  </a:txBody>
                  <a:tcPr/>
                </a:tc>
                <a:tc>
                  <a:txBody>
                    <a:bodyPr/>
                    <a:lstStyle/>
                    <a:p>
                      <a:pPr algn="ctr"/>
                      <a:r>
                        <a:rPr lang="mn-MN" sz="2400" b="1" dirty="0" smtClean="0">
                          <a:latin typeface="Times New Roman" pitchFamily="18" charset="0"/>
                          <a:cs typeface="Times New Roman" pitchFamily="18" charset="0"/>
                        </a:rPr>
                        <a:t>20</a:t>
                      </a:r>
                      <a:endParaRPr lang="en-US" sz="2400" b="1" dirty="0">
                        <a:latin typeface="Times New Roman" pitchFamily="18" charset="0"/>
                        <a:cs typeface="Times New Roman" pitchFamily="18" charset="0"/>
                      </a:endParaRPr>
                    </a:p>
                  </a:txBody>
                  <a:tcPr/>
                </a:tc>
              </a:tr>
            </a:tbl>
          </a:graphicData>
        </a:graphic>
      </p:graphicFrame>
      <p:sp>
        <p:nvSpPr>
          <p:cNvPr id="4" name="Text Placeholder 3"/>
          <p:cNvSpPr>
            <a:spLocks noGrp="1"/>
          </p:cNvSpPr>
          <p:nvPr>
            <p:ph type="body" sz="half" idx="2"/>
          </p:nvPr>
        </p:nvSpPr>
        <p:spPr>
          <a:xfrm>
            <a:off x="381000" y="304800"/>
            <a:ext cx="8534400" cy="838200"/>
          </a:xfrm>
        </p:spPr>
        <p:txBody>
          <a:bodyPr>
            <a:noAutofit/>
          </a:bodyPr>
          <a:lstStyle/>
          <a:p>
            <a:pPr algn="ctr"/>
            <a:r>
              <a:rPr lang="mn-MN" sz="2400" b="1" dirty="0" smtClean="0">
                <a:solidFill>
                  <a:schemeClr val="tx2">
                    <a:lumMod val="75000"/>
                  </a:schemeClr>
                </a:solidFill>
                <a:latin typeface="Times New Roman" pitchFamily="18" charset="0"/>
                <a:cs typeface="Times New Roman" pitchFamily="18" charset="0"/>
              </a:rPr>
              <a:t>“Химийн хэл, ухагдахуун” сэдэвт хяналтын ажлын ерөнхий 	үнэлгээ </a:t>
            </a:r>
            <a:r>
              <a:rPr lang="mn-MN" sz="2400" dirty="0" smtClean="0">
                <a:solidFill>
                  <a:schemeClr val="tx2">
                    <a:lumMod val="75000"/>
                  </a:schemeClr>
                </a:solidFill>
                <a:latin typeface="Times New Roman" pitchFamily="18" charset="0"/>
                <a:cs typeface="Times New Roman" pitchFamily="18" charset="0"/>
              </a:rPr>
              <a:t>                                                              </a:t>
            </a:r>
            <a:r>
              <a:rPr lang="mn-MN" sz="2400" i="1" dirty="0" smtClean="0">
                <a:solidFill>
                  <a:schemeClr val="tx2">
                    <a:lumMod val="75000"/>
                  </a:schemeClr>
                </a:solidFill>
                <a:latin typeface="Times New Roman" pitchFamily="18" charset="0"/>
                <a:cs typeface="Times New Roman" pitchFamily="18" charset="0"/>
              </a:rPr>
              <a:t>1-р хүснэгт</a:t>
            </a:r>
            <a:endParaRPr lang="en-US" sz="2400" dirty="0" smtClean="0">
              <a:solidFill>
                <a:schemeClr val="tx2">
                  <a:lumMod val="75000"/>
                </a:schemeClr>
              </a:solidFill>
              <a:latin typeface="Times New Roman" pitchFamily="18" charset="0"/>
              <a:cs typeface="Times New Roman" pitchFamily="18" charset="0"/>
            </a:endParaRPr>
          </a:p>
          <a:p>
            <a:endParaRPr lang="en-US" sz="2400" dirty="0">
              <a:solidFill>
                <a:schemeClr val="tx2">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757</TotalTime>
  <Words>727</Words>
  <Application>Microsoft Office PowerPoint</Application>
  <PresentationFormat>Дэлгэц дээр үзүүлэх (4:3)</PresentationFormat>
  <Paragraphs>115</Paragraphs>
  <Slides>16</Slides>
  <Notes>0</Notes>
  <HiddenSlides>0</HiddenSlides>
  <MMClips>0</MMClips>
  <ScaleCrop>false</ScaleCrop>
  <HeadingPairs>
    <vt:vector size="4" baseType="variant">
      <vt:variant>
        <vt:lpstr>Загвар</vt:lpstr>
      </vt:variant>
      <vt:variant>
        <vt:i4>1</vt:i4>
      </vt:variant>
      <vt:variant>
        <vt:lpstr>Үзүүлэнгийн гарчгууд</vt:lpstr>
      </vt:variant>
      <vt:variant>
        <vt:i4>16</vt:i4>
      </vt:variant>
    </vt:vector>
  </HeadingPairs>
  <TitlesOfParts>
    <vt:vector size="17" baseType="lpstr">
      <vt:lpstr>Office Theme</vt:lpstr>
      <vt:lpstr>ХБШ-ийн ангийн оюутнуудын химийн хэл эзэмшсэн байдалд хийсэн судалгаа </vt:lpstr>
      <vt:lpstr>Судалгааны үндэслэл</vt:lpstr>
      <vt:lpstr>Судалгааны зорилго </vt:lpstr>
      <vt:lpstr>Судалгааны зорилт </vt:lpstr>
      <vt:lpstr>Судалгааны хэсэг </vt:lpstr>
      <vt:lpstr>PowerPoint-н илтгэл</vt:lpstr>
      <vt:lpstr>Шалгалтын материалын агуулга</vt:lpstr>
      <vt:lpstr>Судалгааны үр дүн</vt:lpstr>
      <vt:lpstr>PowerPoint-н илтгэл</vt:lpstr>
      <vt:lpstr>1. Химийн элементийн тэмдэг, нэр, дуудлагыг зөв унших, бичих чадвар</vt:lpstr>
      <vt:lpstr>2. Химийн томъёог унших, бичих, зохиох чадвар </vt:lpstr>
      <vt:lpstr>3. Химийн урвалын тэгшитгэлийг бичих, зохиох, тэнцүүлэх чадвар </vt:lpstr>
      <vt:lpstr>4. Химийн урвалыг ангилах, ялгах чадвар</vt:lpstr>
      <vt:lpstr>5. Химийн ухагдахууныг тодорхойлох </vt:lpstr>
      <vt:lpstr>Дүгнэлт </vt:lpstr>
      <vt:lpstr>Анхаарал хандуулан сонссон явдалд баярлалаа</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PowerPoint-н илтгэл</dc:title>
  <dc:creator>norov</dc:creator>
  <cp:lastModifiedBy>LKHAGVAA</cp:lastModifiedBy>
  <cp:revision>29</cp:revision>
  <dcterms:created xsi:type="dcterms:W3CDTF">2006-08-16T00:00:00Z</dcterms:created>
  <dcterms:modified xsi:type="dcterms:W3CDTF">2013-05-04T22:41:59Z</dcterms:modified>
</cp:coreProperties>
</file>