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8"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8" d="100"/>
          <a:sy n="68" d="100"/>
        </p:scale>
        <p:origin x="-5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Admni\My%20Documents\Book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Admni\My%20Documents\Book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Admni\My%20Documents\Book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Admni\My%20Documents\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manualLayout>
          <c:layoutTarget val="inner"/>
          <c:xMode val="edge"/>
          <c:yMode val="edge"/>
          <c:x val="8.4242050950127753E-2"/>
          <c:y val="9.3227144644531884E-2"/>
          <c:w val="0.87200319078856914"/>
          <c:h val="0.45851734920998732"/>
        </c:manualLayout>
      </c:layout>
      <c:bar3DChart>
        <c:barDir val="col"/>
        <c:grouping val="clustered"/>
        <c:ser>
          <c:idx val="1"/>
          <c:order val="1"/>
          <c:cat>
            <c:multiLvlStrRef>
              <c:f>Sheet1!$A$86:$A$104</c:f>
            </c:multiLvlStrRef>
          </c:cat>
          <c:val>
            <c:numRef>
              <c:f>Sheet1!$B$86:$B$104</c:f>
            </c:numRef>
          </c:val>
        </c:ser>
        <c:ser>
          <c:idx val="0"/>
          <c:order val="0"/>
          <c:cat>
            <c:strRef>
              <c:f>Sheet1!$A$86:$A$104</c:f>
              <c:strCache>
                <c:ptCount val="19"/>
                <c:pt idx="0">
                  <c:v>тайлбарлах</c:v>
                </c:pt>
                <c:pt idx="1">
                  <c:v>Харилцан ярилцах</c:v>
                </c:pt>
                <c:pt idx="2">
                  <c:v>Вен диаграмм</c:v>
                </c:pt>
                <c:pt idx="3">
                  <c:v>KWL</c:v>
                </c:pt>
                <c:pt idx="4">
                  <c:v>Инсерт</c:v>
                </c:pt>
                <c:pt idx="5">
                  <c:v>Блүмийн асуулт</c:v>
                </c:pt>
                <c:pt idx="6">
                  <c:v>Шоо хэрэглэх</c:v>
                </c:pt>
                <c:pt idx="7">
                  <c:v>Оюуны довтолгоо</c:v>
                </c:pt>
                <c:pt idx="8">
                  <c:v>эвлүүлэг</c:v>
                </c:pt>
                <c:pt idx="9">
                  <c:v>Үзүүлэн таниулах</c:v>
                </c:pt>
                <c:pt idx="10">
                  <c:v>булангийн</c:v>
                </c:pt>
                <c:pt idx="11">
                  <c:v>АДШ</c:v>
                </c:pt>
                <c:pt idx="12">
                  <c:v>тоглоомын</c:v>
                </c:pt>
                <c:pt idx="13">
                  <c:v>Бод хамтар хуваалц</c:v>
                </c:pt>
                <c:pt idx="14">
                  <c:v>өртөөчилөх</c:v>
                </c:pt>
                <c:pt idx="15">
                  <c:v>мэтгэлцээн</c:v>
                </c:pt>
                <c:pt idx="16">
                  <c:v>марафон</c:v>
                </c:pt>
                <c:pt idx="17">
                  <c:v>Солилцооны арга</c:v>
                </c:pt>
                <c:pt idx="18">
                  <c:v>Судалгаа хийлгэдэг</c:v>
                </c:pt>
              </c:strCache>
            </c:strRef>
          </c:cat>
          <c:val>
            <c:numRef>
              <c:f>Sheet1!$B$86:$B$104</c:f>
              <c:numCache>
                <c:formatCode>General</c:formatCode>
                <c:ptCount val="19"/>
                <c:pt idx="0">
                  <c:v>7</c:v>
                </c:pt>
                <c:pt idx="1">
                  <c:v>54</c:v>
                </c:pt>
                <c:pt idx="2">
                  <c:v>3</c:v>
                </c:pt>
                <c:pt idx="3">
                  <c:v>18</c:v>
                </c:pt>
                <c:pt idx="4">
                  <c:v>9</c:v>
                </c:pt>
                <c:pt idx="5">
                  <c:v>4</c:v>
                </c:pt>
                <c:pt idx="6">
                  <c:v>19</c:v>
                </c:pt>
                <c:pt idx="7">
                  <c:v>2</c:v>
                </c:pt>
                <c:pt idx="8">
                  <c:v>9</c:v>
                </c:pt>
                <c:pt idx="9">
                  <c:v>2</c:v>
                </c:pt>
                <c:pt idx="10">
                  <c:v>23</c:v>
                </c:pt>
                <c:pt idx="11">
                  <c:v>14</c:v>
                </c:pt>
                <c:pt idx="12">
                  <c:v>11</c:v>
                </c:pt>
                <c:pt idx="13">
                  <c:v>2</c:v>
                </c:pt>
                <c:pt idx="14">
                  <c:v>2</c:v>
                </c:pt>
                <c:pt idx="15">
                  <c:v>5</c:v>
                </c:pt>
                <c:pt idx="16">
                  <c:v>7</c:v>
                </c:pt>
                <c:pt idx="17">
                  <c:v>1</c:v>
                </c:pt>
                <c:pt idx="18">
                  <c:v>1</c:v>
                </c:pt>
              </c:numCache>
            </c:numRef>
          </c:val>
        </c:ser>
        <c:shape val="cylinder"/>
        <c:axId val="55537664"/>
        <c:axId val="55539200"/>
        <c:axId val="0"/>
      </c:bar3DChart>
      <c:catAx>
        <c:axId val="55537664"/>
        <c:scaling>
          <c:orientation val="minMax"/>
        </c:scaling>
        <c:axPos val="b"/>
        <c:tickLblPos val="nextTo"/>
        <c:txPr>
          <a:bodyPr/>
          <a:lstStyle/>
          <a:p>
            <a:pPr>
              <a:defRPr lang="mn-MN"/>
            </a:pPr>
            <a:endParaRPr lang="en-US"/>
          </a:p>
        </c:txPr>
        <c:crossAx val="55539200"/>
        <c:crosses val="autoZero"/>
        <c:auto val="1"/>
        <c:lblAlgn val="ctr"/>
        <c:lblOffset val="100"/>
      </c:catAx>
      <c:valAx>
        <c:axId val="55539200"/>
        <c:scaling>
          <c:orientation val="minMax"/>
        </c:scaling>
        <c:axPos val="l"/>
        <c:majorGridlines/>
        <c:numFmt formatCode="General" sourceLinked="1"/>
        <c:tickLblPos val="nextTo"/>
        <c:txPr>
          <a:bodyPr/>
          <a:lstStyle/>
          <a:p>
            <a:pPr>
              <a:defRPr lang="mn-MN"/>
            </a:pPr>
            <a:endParaRPr lang="en-US"/>
          </a:p>
        </c:txPr>
        <c:crossAx val="55537664"/>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perspective val="30"/>
    </c:view3D>
    <c:plotArea>
      <c:layout/>
      <c:bar3DChart>
        <c:barDir val="col"/>
        <c:grouping val="standard"/>
        <c:ser>
          <c:idx val="0"/>
          <c:order val="0"/>
          <c:tx>
            <c:strRef>
              <c:f>Sheet1!$A$152</c:f>
              <c:strCache>
                <c:ptCount val="1"/>
                <c:pt idx="0">
                  <c:v>Туршилтын анги</c:v>
                </c:pt>
              </c:strCache>
            </c:strRef>
          </c:tx>
          <c:cat>
            <c:strRef>
              <c:f>Sheet1!$B$151:$C$151</c:f>
              <c:strCache>
                <c:ptCount val="2"/>
                <c:pt idx="0">
                  <c:v>Нийт сурагч</c:v>
                </c:pt>
                <c:pt idx="1">
                  <c:v>Зааж чадаж буй</c:v>
                </c:pt>
              </c:strCache>
            </c:strRef>
          </c:cat>
          <c:val>
            <c:numRef>
              <c:f>Sheet1!$B$152:$C$152</c:f>
              <c:numCache>
                <c:formatCode>General</c:formatCode>
                <c:ptCount val="2"/>
                <c:pt idx="0">
                  <c:v>69</c:v>
                </c:pt>
                <c:pt idx="1">
                  <c:v>62</c:v>
                </c:pt>
              </c:numCache>
            </c:numRef>
          </c:val>
        </c:ser>
        <c:ser>
          <c:idx val="1"/>
          <c:order val="1"/>
          <c:tx>
            <c:strRef>
              <c:f>Sheet1!$A$153</c:f>
              <c:strCache>
                <c:ptCount val="1"/>
                <c:pt idx="0">
                  <c:v>Хяналтын анги</c:v>
                </c:pt>
              </c:strCache>
            </c:strRef>
          </c:tx>
          <c:cat>
            <c:strRef>
              <c:f>Sheet1!$B$151:$C$151</c:f>
              <c:strCache>
                <c:ptCount val="2"/>
                <c:pt idx="0">
                  <c:v>Нийт сурагч</c:v>
                </c:pt>
                <c:pt idx="1">
                  <c:v>Зааж чадаж буй</c:v>
                </c:pt>
              </c:strCache>
            </c:strRef>
          </c:cat>
          <c:val>
            <c:numRef>
              <c:f>Sheet1!$B$153:$C$153</c:f>
              <c:numCache>
                <c:formatCode>General</c:formatCode>
                <c:ptCount val="2"/>
                <c:pt idx="0">
                  <c:v>64</c:v>
                </c:pt>
                <c:pt idx="1">
                  <c:v>19</c:v>
                </c:pt>
              </c:numCache>
            </c:numRef>
          </c:val>
        </c:ser>
        <c:gapWidth val="75"/>
        <c:shape val="cone"/>
        <c:axId val="55609600"/>
        <c:axId val="55615488"/>
        <c:axId val="55521728"/>
      </c:bar3DChart>
      <c:catAx>
        <c:axId val="55609600"/>
        <c:scaling>
          <c:orientation val="minMax"/>
        </c:scaling>
        <c:axPos val="b"/>
        <c:majorTickMark val="none"/>
        <c:tickLblPos val="nextTo"/>
        <c:txPr>
          <a:bodyPr/>
          <a:lstStyle/>
          <a:p>
            <a:pPr>
              <a:defRPr lang="mn-MN"/>
            </a:pPr>
            <a:endParaRPr lang="en-US"/>
          </a:p>
        </c:txPr>
        <c:crossAx val="55615488"/>
        <c:crosses val="autoZero"/>
        <c:auto val="1"/>
        <c:lblAlgn val="ctr"/>
        <c:lblOffset val="100"/>
      </c:catAx>
      <c:valAx>
        <c:axId val="55615488"/>
        <c:scaling>
          <c:orientation val="minMax"/>
        </c:scaling>
        <c:axPos val="l"/>
        <c:majorGridlines/>
        <c:numFmt formatCode="General" sourceLinked="1"/>
        <c:majorTickMark val="none"/>
        <c:tickLblPos val="nextTo"/>
        <c:spPr>
          <a:ln w="9525">
            <a:noFill/>
          </a:ln>
        </c:spPr>
        <c:txPr>
          <a:bodyPr/>
          <a:lstStyle/>
          <a:p>
            <a:pPr>
              <a:defRPr lang="mn-MN"/>
            </a:pPr>
            <a:endParaRPr lang="en-US"/>
          </a:p>
        </c:txPr>
        <c:crossAx val="55609600"/>
        <c:crosses val="autoZero"/>
        <c:crossBetween val="between"/>
      </c:valAx>
      <c:serAx>
        <c:axId val="55521728"/>
        <c:scaling>
          <c:orientation val="minMax"/>
        </c:scaling>
        <c:delete val="1"/>
        <c:axPos val="b"/>
        <c:tickLblPos val="nextTo"/>
        <c:crossAx val="55615488"/>
        <c:crosses val="autoZero"/>
      </c:serAx>
    </c:plotArea>
    <c:legend>
      <c:legendPos val="b"/>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manualLayout>
          <c:layoutTarget val="inner"/>
          <c:xMode val="edge"/>
          <c:yMode val="edge"/>
          <c:x val="0.56018209150219422"/>
          <c:y val="8.0388026821774086E-4"/>
          <c:w val="0.53135151361211863"/>
          <c:h val="0.72781930427710662"/>
        </c:manualLayout>
      </c:layout>
      <c:bar3DChart>
        <c:barDir val="bar"/>
        <c:grouping val="clustered"/>
        <c:ser>
          <c:idx val="0"/>
          <c:order val="0"/>
          <c:tx>
            <c:strRef>
              <c:f>Sheet1!$A$177</c:f>
              <c:strCache>
                <c:ptCount val="1"/>
                <c:pt idx="0">
                  <c:v>Туршилтын анги</c:v>
                </c:pt>
              </c:strCache>
            </c:strRef>
          </c:tx>
          <c:cat>
            <c:strRef>
              <c:f>Sheet1!$B$175:$D$176</c:f>
              <c:strCache>
                <c:ptCount val="3"/>
                <c:pt idx="0">
                  <c:v>Даалгавар хийсэн</c:v>
                </c:pt>
                <c:pt idx="1">
                  <c:v>Дутуу хийсэн</c:v>
                </c:pt>
                <c:pt idx="2">
                  <c:v>Огт хийгээгүй</c:v>
                </c:pt>
              </c:strCache>
            </c:strRef>
          </c:cat>
          <c:val>
            <c:numRef>
              <c:f>Sheet1!$B$177:$D$177</c:f>
              <c:numCache>
                <c:formatCode>General</c:formatCode>
                <c:ptCount val="3"/>
                <c:pt idx="0">
                  <c:v>82</c:v>
                </c:pt>
                <c:pt idx="1">
                  <c:v>10</c:v>
                </c:pt>
                <c:pt idx="2">
                  <c:v>8</c:v>
                </c:pt>
              </c:numCache>
            </c:numRef>
          </c:val>
        </c:ser>
        <c:ser>
          <c:idx val="1"/>
          <c:order val="1"/>
          <c:tx>
            <c:strRef>
              <c:f>Sheet1!$A$178</c:f>
              <c:strCache>
                <c:ptCount val="1"/>
                <c:pt idx="0">
                  <c:v>Хяналтын анги</c:v>
                </c:pt>
              </c:strCache>
            </c:strRef>
          </c:tx>
          <c:cat>
            <c:strRef>
              <c:f>Sheet1!$B$175:$D$176</c:f>
              <c:strCache>
                <c:ptCount val="3"/>
                <c:pt idx="0">
                  <c:v>Даалгавар хийсэн</c:v>
                </c:pt>
                <c:pt idx="1">
                  <c:v>Дутуу хийсэн</c:v>
                </c:pt>
                <c:pt idx="2">
                  <c:v>Огт хийгээгүй</c:v>
                </c:pt>
              </c:strCache>
            </c:strRef>
          </c:cat>
          <c:val>
            <c:numRef>
              <c:f>Sheet1!$B$178:$D$178</c:f>
              <c:numCache>
                <c:formatCode>General</c:formatCode>
                <c:ptCount val="3"/>
                <c:pt idx="0">
                  <c:v>28</c:v>
                </c:pt>
                <c:pt idx="1">
                  <c:v>42</c:v>
                </c:pt>
                <c:pt idx="2">
                  <c:v>30</c:v>
                </c:pt>
              </c:numCache>
            </c:numRef>
          </c:val>
        </c:ser>
        <c:shape val="box"/>
        <c:axId val="58427648"/>
        <c:axId val="58437632"/>
        <c:axId val="0"/>
      </c:bar3DChart>
      <c:catAx>
        <c:axId val="58427648"/>
        <c:scaling>
          <c:orientation val="minMax"/>
        </c:scaling>
        <c:axPos val="l"/>
        <c:tickLblPos val="nextTo"/>
        <c:txPr>
          <a:bodyPr/>
          <a:lstStyle/>
          <a:p>
            <a:pPr>
              <a:defRPr lang="mn-MN"/>
            </a:pPr>
            <a:endParaRPr lang="en-US"/>
          </a:p>
        </c:txPr>
        <c:crossAx val="58437632"/>
        <c:crosses val="autoZero"/>
        <c:auto val="1"/>
        <c:lblAlgn val="ctr"/>
        <c:lblOffset val="100"/>
      </c:catAx>
      <c:valAx>
        <c:axId val="58437632"/>
        <c:scaling>
          <c:orientation val="minMax"/>
        </c:scaling>
        <c:axPos val="b"/>
        <c:majorGridlines/>
        <c:numFmt formatCode="General" sourceLinked="1"/>
        <c:tickLblPos val="nextTo"/>
        <c:txPr>
          <a:bodyPr/>
          <a:lstStyle/>
          <a:p>
            <a:pPr>
              <a:defRPr lang="mn-MN"/>
            </a:pPr>
            <a:endParaRPr lang="en-US"/>
          </a:p>
        </c:txPr>
        <c:crossAx val="58427648"/>
        <c:crosses val="autoZero"/>
        <c:crossBetween val="between"/>
      </c:valAx>
    </c:plotArea>
    <c:legend>
      <c:legendPos val="r"/>
      <c:layout>
        <c:manualLayout>
          <c:xMode val="edge"/>
          <c:yMode val="edge"/>
          <c:x val="0"/>
          <c:y val="0.92148756053380654"/>
          <c:w val="0.9793098883167467"/>
          <c:h val="5.2173055832809623E-2"/>
        </c:manualLayout>
      </c:layout>
      <c:txPr>
        <a:bodyPr/>
        <a:lstStyle/>
        <a:p>
          <a:pPr>
            <a:defRPr lang="mn-MN" sz="800"/>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layout>
        <c:manualLayout>
          <c:xMode val="edge"/>
          <c:yMode val="edge"/>
          <c:x val="0.45791861359509822"/>
          <c:y val="1.3526877746315669E-2"/>
        </c:manualLayout>
      </c:layout>
      <c:txPr>
        <a:bodyPr/>
        <a:lstStyle/>
        <a:p>
          <a:pPr>
            <a:defRPr lang="mn-MN"/>
          </a:pPr>
          <a:endParaRPr lang="en-US"/>
        </a:p>
      </c:txPr>
    </c:title>
    <c:view3D>
      <c:rAngAx val="1"/>
    </c:view3D>
    <c:plotArea>
      <c:layout/>
      <c:bar3DChart>
        <c:barDir val="bar"/>
        <c:grouping val="clustered"/>
        <c:ser>
          <c:idx val="0"/>
          <c:order val="0"/>
          <c:tx>
            <c:strRef>
              <c:f>Sheet1!$B$181:$B$182</c:f>
              <c:strCache>
                <c:ptCount val="1"/>
                <c:pt idx="0">
                  <c:v>сонирхдог</c:v>
                </c:pt>
              </c:strCache>
            </c:strRef>
          </c:tx>
          <c:cat>
            <c:strRef>
              <c:f>Sheet1!$A$183:$A$184</c:f>
              <c:strCache>
                <c:ptCount val="2"/>
                <c:pt idx="0">
                  <c:v>Туршилтын анги</c:v>
                </c:pt>
                <c:pt idx="1">
                  <c:v>Хяналтын анги</c:v>
                </c:pt>
              </c:strCache>
            </c:strRef>
          </c:cat>
          <c:val>
            <c:numRef>
              <c:f>Sheet1!$B$183:$B$184</c:f>
              <c:numCache>
                <c:formatCode>General</c:formatCode>
                <c:ptCount val="2"/>
                <c:pt idx="0">
                  <c:v>95.8</c:v>
                </c:pt>
                <c:pt idx="1">
                  <c:v>11.2</c:v>
                </c:pt>
              </c:numCache>
            </c:numRef>
          </c:val>
        </c:ser>
        <c:shape val="box"/>
        <c:axId val="58564992"/>
        <c:axId val="58566528"/>
        <c:axId val="0"/>
      </c:bar3DChart>
      <c:catAx>
        <c:axId val="58564992"/>
        <c:scaling>
          <c:orientation val="minMax"/>
        </c:scaling>
        <c:axPos val="l"/>
        <c:tickLblPos val="nextTo"/>
        <c:txPr>
          <a:bodyPr/>
          <a:lstStyle/>
          <a:p>
            <a:pPr>
              <a:defRPr lang="mn-MN"/>
            </a:pPr>
            <a:endParaRPr lang="en-US"/>
          </a:p>
        </c:txPr>
        <c:crossAx val="58566528"/>
        <c:crosses val="autoZero"/>
        <c:auto val="1"/>
        <c:lblAlgn val="ctr"/>
        <c:lblOffset val="100"/>
      </c:catAx>
      <c:valAx>
        <c:axId val="58566528"/>
        <c:scaling>
          <c:orientation val="minMax"/>
        </c:scaling>
        <c:axPos val="b"/>
        <c:majorGridlines/>
        <c:numFmt formatCode="General" sourceLinked="1"/>
        <c:tickLblPos val="nextTo"/>
        <c:txPr>
          <a:bodyPr/>
          <a:lstStyle/>
          <a:p>
            <a:pPr>
              <a:defRPr lang="mn-MN"/>
            </a:pPr>
            <a:endParaRPr lang="en-US"/>
          </a:p>
        </c:txPr>
        <c:crossAx val="58564992"/>
        <c:crosses val="autoZero"/>
        <c:crossBetween val="between"/>
      </c:valAx>
    </c:plotArea>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A98CA1-C5B8-42EB-9951-2AB3D6DA63B9}" type="datetimeFigureOut">
              <a:rPr lang="en-US" smtClean="0"/>
              <a:pPr/>
              <a:t>4/22/2014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8E380B-265F-492F-8B6E-F22F1AB5AF0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68E380B-265F-492F-8B6E-F22F1AB5AF0B}" type="slidenum">
              <a:rPr lang="en-US" smtClean="0"/>
              <a:pPr/>
              <a:t>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68E380B-265F-492F-8B6E-F22F1AB5AF0B}"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725DDBA-DCA8-4467-943A-50D85414FBFC}" type="datetimeFigureOut">
              <a:rPr lang="en-US" smtClean="0"/>
              <a:pPr/>
              <a:t>4/22/2014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A0B6DDC-3747-4EF1-A666-3298FDA5F19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725DDBA-DCA8-4467-943A-50D85414FBFC}" type="datetimeFigureOut">
              <a:rPr lang="en-US" smtClean="0"/>
              <a:pPr/>
              <a:t>4/22/2014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A0B6DDC-3747-4EF1-A666-3298FDA5F19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725DDBA-DCA8-4467-943A-50D85414FBFC}" type="datetimeFigureOut">
              <a:rPr lang="en-US" smtClean="0"/>
              <a:pPr/>
              <a:t>4/22/2014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A0B6DDC-3747-4EF1-A666-3298FDA5F19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725DDBA-DCA8-4467-943A-50D85414FBFC}" type="datetimeFigureOut">
              <a:rPr lang="en-US" smtClean="0"/>
              <a:pPr/>
              <a:t>4/22/2014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A0B6DDC-3747-4EF1-A666-3298FDA5F194}"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725DDBA-DCA8-4467-943A-50D85414FBFC}" type="datetimeFigureOut">
              <a:rPr lang="en-US" smtClean="0"/>
              <a:pPr/>
              <a:t>4/22/2014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A0B6DDC-3747-4EF1-A666-3298FDA5F194}"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725DDBA-DCA8-4467-943A-50D85414FBFC}" type="datetimeFigureOut">
              <a:rPr lang="en-US" smtClean="0"/>
              <a:pPr/>
              <a:t>4/22/2014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A0B6DDC-3747-4EF1-A666-3298FDA5F194}"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725DDBA-DCA8-4467-943A-50D85414FBFC}" type="datetimeFigureOut">
              <a:rPr lang="en-US" smtClean="0"/>
              <a:pPr/>
              <a:t>4/22/2014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A0B6DDC-3747-4EF1-A666-3298FDA5F19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725DDBA-DCA8-4467-943A-50D85414FBFC}" type="datetimeFigureOut">
              <a:rPr lang="en-US" smtClean="0"/>
              <a:pPr/>
              <a:t>4/22/2014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A0B6DDC-3747-4EF1-A666-3298FDA5F194}"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725DDBA-DCA8-4467-943A-50D85414FBFC}" type="datetimeFigureOut">
              <a:rPr lang="en-US" smtClean="0"/>
              <a:pPr/>
              <a:t>4/22/2014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A0B6DDC-3747-4EF1-A666-3298FDA5F19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6725DDBA-DCA8-4467-943A-50D85414FBFC}" type="datetimeFigureOut">
              <a:rPr lang="en-US" smtClean="0"/>
              <a:pPr/>
              <a:t>4/22/2014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A0B6DDC-3747-4EF1-A666-3298FDA5F19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725DDBA-DCA8-4467-943A-50D85414FBFC}" type="datetimeFigureOut">
              <a:rPr lang="en-US" smtClean="0"/>
              <a:pPr/>
              <a:t>4/22/2014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A0B6DDC-3747-4EF1-A666-3298FDA5F194}"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725DDBA-DCA8-4467-943A-50D85414FBFC}" type="datetimeFigureOut">
              <a:rPr lang="en-US" smtClean="0"/>
              <a:pPr/>
              <a:t>4/22/2014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A0B6DDC-3747-4EF1-A666-3298FDA5F19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609600"/>
            <a:ext cx="7772400" cy="4201711"/>
          </a:xfrm>
        </p:spPr>
        <p:txBody>
          <a:bodyPr>
            <a:normAutofit/>
          </a:bodyPr>
          <a:lstStyle/>
          <a:p>
            <a:pPr algn="ctr"/>
            <a:r>
              <a:rPr lang="mn-MN" sz="4000" dirty="0" smtClean="0">
                <a:latin typeface="Times New Roman Mon" pitchFamily="18" charset="0"/>
                <a:cs typeface="Arial" pitchFamily="34" charset="0"/>
              </a:rPr>
              <a:t>Õèчýýëèéã </a:t>
            </a:r>
            <a:r>
              <a:rPr lang="mn-MN" sz="4000" dirty="0" smtClean="0">
                <a:latin typeface="Times New Roman Mon" pitchFamily="18" charset="0"/>
                <a:cs typeface="Arial" pitchFamily="34" charset="0"/>
              </a:rPr>
              <a:t>ñóäàëãàà-øèíæèëãýýíèé àðãààð ÿâóóëñàí òóðøèëò, ¿ð </a:t>
            </a:r>
            <a:r>
              <a:rPr lang="mn-MN" sz="4000" dirty="0" smtClean="0">
                <a:latin typeface="Times New Roman Mon" pitchFamily="18" charset="0"/>
                <a:cs typeface="Arial" pitchFamily="34" charset="0"/>
              </a:rPr>
              <a:t>ä¿í</a:t>
            </a:r>
            <a:endParaRPr lang="en-US" sz="4000" dirty="0" smtClean="0">
              <a:latin typeface="Times New Roman Mon" pitchFamily="18" charset="0"/>
              <a:cs typeface="Arial" pitchFamily="34" charset="0"/>
            </a:endParaRPr>
          </a:p>
          <a:p>
            <a:pPr algn="ctr"/>
            <a:r>
              <a:rPr lang="mn-MN" sz="4000" dirty="0" smtClean="0">
                <a:latin typeface="Times New Roman Mon" pitchFamily="18" charset="0"/>
                <a:cs typeface="Arial" pitchFamily="34" charset="0"/>
              </a:rPr>
              <a:t>.</a:t>
            </a:r>
            <a:endParaRPr lang="en-US" sz="4000" dirty="0" smtClean="0">
              <a:latin typeface="Times New Roman Mon" pitchFamily="18" charset="0"/>
              <a:cs typeface="Arial" pitchFamily="34" charset="0"/>
            </a:endParaRPr>
          </a:p>
          <a:p>
            <a:pPr algn="ctr"/>
            <a:r>
              <a:rPr lang="mn-MN" sz="4000" dirty="0" smtClean="0">
                <a:latin typeface="Times New Roman Mon" pitchFamily="18" charset="0"/>
                <a:cs typeface="Arial" pitchFamily="34" charset="0"/>
              </a:rPr>
              <a:t>ÌÓÁÈÑ-èéí ÁÑÑ-èéí </a:t>
            </a:r>
            <a:r>
              <a:rPr lang="mn-MN" sz="4000" smtClean="0">
                <a:latin typeface="Times New Roman Mon" pitchFamily="18" charset="0"/>
                <a:cs typeface="Arial" pitchFamily="34" charset="0"/>
              </a:rPr>
              <a:t>ÁÑ-ÀÇÒ-èéí </a:t>
            </a:r>
            <a:r>
              <a:rPr lang="mn-MN" sz="4000" smtClean="0">
                <a:latin typeface="Times New Roman Mon" pitchFamily="18" charset="0"/>
                <a:cs typeface="Arial" pitchFamily="34" charset="0"/>
              </a:rPr>
              <a:t>áàãø: Ï.Àëòàíöýöýã</a:t>
            </a:r>
            <a:endParaRPr lang="mn-MN" sz="4000" dirty="0" smtClean="0">
              <a:latin typeface="Times New Roman Mon" pitchFamily="18" charset="0"/>
              <a:cs typeface="Arial" pitchFamily="34" charset="0"/>
            </a:endParaRPr>
          </a:p>
          <a:p>
            <a:pPr algn="ctr"/>
            <a:endParaRPr lang="mn-MN" sz="4000" dirty="0" smtClean="0">
              <a:latin typeface="Arial" pitchFamily="34" charset="0"/>
              <a:cs typeface="Arial" pitchFamily="34" charset="0"/>
            </a:endParaRPr>
          </a:p>
          <a:p>
            <a:pPr algn="ctr"/>
            <a:endParaRPr lang="en-US"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p:spPr>
        <p:txBody>
          <a:bodyPr>
            <a:noAutofit/>
          </a:bodyPr>
          <a:lstStyle/>
          <a:p>
            <a:r>
              <a:rPr lang="en-US" sz="2000" dirty="0" err="1" smtClean="0">
                <a:latin typeface="Times New Roman Mon" pitchFamily="18" charset="0"/>
                <a:cs typeface="Arial" pitchFamily="34" charset="0"/>
              </a:rPr>
              <a:t>Энэ</a:t>
            </a:r>
            <a:r>
              <a:rPr lang="en-US" sz="2000" dirty="0" smtClean="0">
                <a:latin typeface="Times New Roman Mon" pitchFamily="18" charset="0"/>
                <a:cs typeface="Arial" pitchFamily="34" charset="0"/>
              </a:rPr>
              <a:t> </a:t>
            </a:r>
            <a:r>
              <a:rPr lang="mn-MN" sz="2000" dirty="0" smtClean="0">
                <a:latin typeface="Times New Roman Mon" pitchFamily="18" charset="0"/>
                <a:cs typeface="Arial" pitchFamily="34" charset="0"/>
              </a:rPr>
              <a:t>àðãà</a:t>
            </a:r>
            <a:r>
              <a:rPr lang="en-US" sz="2000" dirty="0" smtClean="0">
                <a:latin typeface="Times New Roman Mon" pitchFamily="18" charset="0"/>
                <a:cs typeface="Arial" pitchFamily="34" charset="0"/>
              </a:rPr>
              <a:t> </a:t>
            </a:r>
            <a:r>
              <a:rPr lang="en-US" sz="2000" dirty="0" err="1" smtClean="0">
                <a:latin typeface="Times New Roman Mon" pitchFamily="18" charset="0"/>
                <a:cs typeface="Arial" pitchFamily="34" charset="0"/>
              </a:rPr>
              <a:t>нь</a:t>
            </a:r>
            <a:r>
              <a:rPr lang="en-US" sz="2000" dirty="0" smtClean="0">
                <a:latin typeface="Times New Roman Mon" pitchFamily="18" charset="0"/>
                <a:cs typeface="Arial" pitchFamily="34" charset="0"/>
              </a:rPr>
              <a:t> </a:t>
            </a:r>
            <a:r>
              <a:rPr lang="en-US" sz="2000" dirty="0" err="1" smtClean="0">
                <a:latin typeface="Times New Roman Mon" pitchFamily="18" charset="0"/>
                <a:cs typeface="Arial" pitchFamily="34" charset="0"/>
              </a:rPr>
              <a:t>шинэ</a:t>
            </a:r>
            <a:r>
              <a:rPr lang="en-US" sz="2000" dirty="0" smtClean="0">
                <a:latin typeface="Times New Roman Mon" pitchFamily="18" charset="0"/>
                <a:cs typeface="Arial" pitchFamily="34" charset="0"/>
              </a:rPr>
              <a:t> </a:t>
            </a:r>
            <a:r>
              <a:rPr lang="en-US" sz="2000" dirty="0" err="1" smtClean="0">
                <a:latin typeface="Times New Roman Mon" pitchFamily="18" charset="0"/>
                <a:cs typeface="Arial" pitchFamily="34" charset="0"/>
              </a:rPr>
              <a:t>судлагдахууныг</a:t>
            </a:r>
            <a:r>
              <a:rPr lang="en-US" sz="2000" dirty="0" smtClean="0">
                <a:latin typeface="Times New Roman Mon" pitchFamily="18" charset="0"/>
                <a:cs typeface="Arial" pitchFamily="34" charset="0"/>
              </a:rPr>
              <a:t> </a:t>
            </a:r>
            <a:r>
              <a:rPr lang="en-US" sz="2000" dirty="0" err="1" smtClean="0">
                <a:latin typeface="Times New Roman Mon" pitchFamily="18" charset="0"/>
                <a:cs typeface="Arial" pitchFamily="34" charset="0"/>
              </a:rPr>
              <a:t>бàãààðàà</a:t>
            </a:r>
            <a:r>
              <a:rPr lang="en-US" sz="2000" dirty="0" smtClean="0">
                <a:latin typeface="Times New Roman Mon" pitchFamily="18" charset="0"/>
                <a:cs typeface="Arial" pitchFamily="34" charset="0"/>
              </a:rPr>
              <a:t> </a:t>
            </a:r>
            <a:r>
              <a:rPr lang="en-US" sz="2000" dirty="0" err="1" smtClean="0">
                <a:latin typeface="Times New Roman Mon" pitchFamily="18" charset="0"/>
                <a:cs typeface="Arial" pitchFamily="34" charset="0"/>
              </a:rPr>
              <a:t>судалгаа</a:t>
            </a:r>
            <a:r>
              <a:rPr lang="en-US" sz="2000" dirty="0" smtClean="0">
                <a:latin typeface="Times New Roman Mon" pitchFamily="18" charset="0"/>
                <a:cs typeface="Arial" pitchFamily="34" charset="0"/>
              </a:rPr>
              <a:t> </a:t>
            </a:r>
            <a:r>
              <a:rPr lang="en-US" sz="2000" dirty="0" err="1" smtClean="0">
                <a:latin typeface="Times New Roman Mon" pitchFamily="18" charset="0"/>
                <a:cs typeface="Arial" pitchFamily="34" charset="0"/>
              </a:rPr>
              <a:t>хийх</a:t>
            </a:r>
            <a:r>
              <a:rPr lang="en-US" sz="2000" dirty="0" smtClean="0">
                <a:latin typeface="Times New Roman Mon" pitchFamily="18" charset="0"/>
                <a:cs typeface="Arial" pitchFamily="34" charset="0"/>
              </a:rPr>
              <a:t> </a:t>
            </a:r>
            <a:r>
              <a:rPr lang="en-US" sz="2000" dirty="0" err="1" smtClean="0">
                <a:latin typeface="Times New Roman Mon" pitchFamily="18" charset="0"/>
              </a:rPr>
              <a:t>замаар</a:t>
            </a:r>
            <a:r>
              <a:rPr lang="en-US" sz="2000" dirty="0" smtClean="0">
                <a:latin typeface="Times New Roman Mon" pitchFamily="18" charset="0"/>
              </a:rPr>
              <a:t> </a:t>
            </a:r>
            <a:r>
              <a:rPr lang="en-US" sz="2000" dirty="0" err="1" smtClean="0">
                <a:latin typeface="Times New Roman Mon" pitchFamily="18" charset="0"/>
              </a:rPr>
              <a:t>гүнзгийрүүлэн</a:t>
            </a:r>
            <a:r>
              <a:rPr lang="en-US" sz="2000" dirty="0" smtClean="0">
                <a:latin typeface="Times New Roman Mon" pitchFamily="18" charset="0"/>
              </a:rPr>
              <a:t> </a:t>
            </a:r>
            <a:r>
              <a:rPr lang="en-US" sz="2000" dirty="0" err="1" smtClean="0">
                <a:latin typeface="Times New Roman Mon" pitchFamily="18" charset="0"/>
              </a:rPr>
              <a:t>судалдаг</a:t>
            </a:r>
            <a:r>
              <a:rPr lang="en-US" sz="2000" dirty="0" smtClean="0">
                <a:latin typeface="Times New Roman Mon" pitchFamily="18" charset="0"/>
              </a:rPr>
              <a:t>.</a:t>
            </a:r>
            <a:endParaRPr lang="mn-MN" sz="2000" dirty="0" smtClean="0">
              <a:latin typeface="Times New Roman Mon" pitchFamily="18" charset="0"/>
            </a:endParaRPr>
          </a:p>
          <a:p>
            <a:r>
              <a:rPr lang="en-US" sz="2000" dirty="0" smtClean="0">
                <a:latin typeface="Times New Roman Mon" pitchFamily="18" charset="0"/>
              </a:rPr>
              <a:t> </a:t>
            </a:r>
            <a:r>
              <a:rPr lang="mn-MN" sz="2000" dirty="0" smtClean="0">
                <a:latin typeface="Times New Roman Mon" pitchFamily="18" charset="0"/>
                <a:cs typeface="Arial" pitchFamily="34" charset="0"/>
              </a:rPr>
              <a:t> </a:t>
            </a:r>
            <a:r>
              <a:rPr lang="en-US" sz="2000" dirty="0" smtClean="0">
                <a:latin typeface="Times New Roman Mon" pitchFamily="18" charset="0"/>
                <a:cs typeface="Arial" pitchFamily="34" charset="0"/>
              </a:rPr>
              <a:t>. </a:t>
            </a:r>
            <a:r>
              <a:rPr lang="en-US" sz="2000" dirty="0" err="1" smtClean="0">
                <a:latin typeface="Times New Roman Mon" pitchFamily="18" charset="0"/>
                <a:cs typeface="Arial" pitchFamily="34" charset="0"/>
              </a:rPr>
              <a:t>Энэ</a:t>
            </a:r>
            <a:r>
              <a:rPr lang="en-US" sz="2000" dirty="0" smtClean="0">
                <a:latin typeface="Times New Roman Mon" pitchFamily="18" charset="0"/>
                <a:cs typeface="Arial" pitchFamily="34" charset="0"/>
              </a:rPr>
              <a:t> </a:t>
            </a:r>
            <a:r>
              <a:rPr lang="mn-MN" sz="2000" dirty="0" smtClean="0">
                <a:latin typeface="Times New Roman Mon" pitchFamily="18" charset="0"/>
                <a:cs typeface="Arial" pitchFamily="34" charset="0"/>
              </a:rPr>
              <a:t>àðãûí äàâóó òàë íü:</a:t>
            </a:r>
            <a:endParaRPr lang="en-US" sz="2000" dirty="0" smtClean="0">
              <a:latin typeface="Times New Roman Mon" pitchFamily="18" charset="0"/>
              <a:cs typeface="Arial" pitchFamily="34" charset="0"/>
            </a:endParaRPr>
          </a:p>
          <a:p>
            <a:pPr lvl="0"/>
            <a:r>
              <a:rPr lang="en-US" sz="2000" dirty="0" err="1" smtClean="0">
                <a:latin typeface="Arial" pitchFamily="34" charset="0"/>
                <a:cs typeface="Arial" pitchFamily="34" charset="0"/>
              </a:rPr>
              <a:t>Судалгааны</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аргуудад</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суралцдаг</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Үүнд</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таамаглах</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асуудал</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дэвшүүлэх</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шийдвэрлэх</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эрэл</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хайлт</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хийх</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жиших</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харьцуулах</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анализ</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дүгнэлт</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хийх</a:t>
            </a:r>
            <a:endParaRPr lang="en-US" sz="2000" dirty="0" smtClean="0">
              <a:latin typeface="Arial" pitchFamily="34" charset="0"/>
              <a:cs typeface="Arial" pitchFamily="34" charset="0"/>
            </a:endParaRPr>
          </a:p>
          <a:p>
            <a:pPr lvl="0"/>
            <a:r>
              <a:rPr lang="en-US" sz="2000" dirty="0" err="1" smtClean="0">
                <a:latin typeface="Arial" pitchFamily="34" charset="0"/>
                <a:cs typeface="Arial" pitchFamily="34" charset="0"/>
              </a:rPr>
              <a:t>Хүүхэд</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юу</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судлах</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ямар</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мэдлэг</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бүтээхээ</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ухамсарлан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гүнзгий</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ойлгож</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авдаг</a:t>
            </a:r>
            <a:r>
              <a:rPr lang="en-US" sz="2000" dirty="0" smtClean="0">
                <a:latin typeface="Arial" pitchFamily="34" charset="0"/>
                <a:cs typeface="Arial" pitchFamily="34" charset="0"/>
              </a:rPr>
              <a:t>.</a:t>
            </a:r>
          </a:p>
          <a:p>
            <a:pPr lvl="0"/>
            <a:r>
              <a:rPr lang="en-US" sz="2000" dirty="0" err="1" smtClean="0">
                <a:latin typeface="Arial" pitchFamily="34" charset="0"/>
                <a:cs typeface="Arial" pitchFamily="34" charset="0"/>
              </a:rPr>
              <a:t>Шинэ</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мэдлэгийг</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зөвхөн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сурах</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бичгийн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текстийн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хүрээнд</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биш</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өргөн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хүрээнд</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судалж</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бүтээдэг</a:t>
            </a:r>
            <a:r>
              <a:rPr lang="en-US" sz="2000" dirty="0" smtClean="0">
                <a:latin typeface="Arial" pitchFamily="34" charset="0"/>
                <a:cs typeface="Arial" pitchFamily="34" charset="0"/>
              </a:rPr>
              <a:t>.</a:t>
            </a:r>
          </a:p>
          <a:p>
            <a:pPr lvl="0"/>
            <a:r>
              <a:rPr lang="en-US" sz="2000" dirty="0" err="1" smtClean="0">
                <a:latin typeface="Arial" pitchFamily="34" charset="0"/>
                <a:cs typeface="Arial" pitchFamily="34" charset="0"/>
              </a:rPr>
              <a:t>Багийн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ажил</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нь</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судалгааны</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үндсэн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дээр</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хийгддэг</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учир</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их</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бүтээлч</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байдаг</a:t>
            </a:r>
            <a:r>
              <a:rPr lang="en-US" sz="2000" dirty="0" smtClean="0">
                <a:latin typeface="Arial" pitchFamily="34" charset="0"/>
                <a:cs typeface="Arial" pitchFamily="34" charset="0"/>
              </a:rPr>
              <a:t>.</a:t>
            </a:r>
          </a:p>
          <a:p>
            <a:pPr lvl="0"/>
            <a:r>
              <a:rPr lang="en-US" sz="2000" dirty="0" err="1" smtClean="0">
                <a:latin typeface="Arial" pitchFamily="34" charset="0"/>
                <a:cs typeface="Arial" pitchFamily="34" charset="0"/>
              </a:rPr>
              <a:t>Амьдрал</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орчныг</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ажиглаж</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суралцдаг</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тул</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онол</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практикийн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нэгдлийг</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хангаж</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чаддаг</a:t>
            </a:r>
            <a:r>
              <a:rPr lang="en-US" sz="2000" dirty="0" smtClean="0">
                <a:latin typeface="Arial" pitchFamily="34" charset="0"/>
                <a:cs typeface="Arial" pitchFamily="34" charset="0"/>
              </a:rPr>
              <a:t>.</a:t>
            </a:r>
          </a:p>
          <a:p>
            <a:pPr lvl="0"/>
            <a:r>
              <a:rPr lang="en-US" sz="2000" dirty="0" err="1" smtClean="0">
                <a:latin typeface="Arial" pitchFamily="34" charset="0"/>
                <a:cs typeface="Arial" pitchFamily="34" charset="0"/>
              </a:rPr>
              <a:t>Хүүхдийн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зөн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билэг</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авьяас</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ур</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чадвар</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хөгждөг</a:t>
            </a:r>
            <a:r>
              <a:rPr lang="en-US" sz="2000" dirty="0" smtClean="0">
                <a:latin typeface="Arial" pitchFamily="34" charset="0"/>
                <a:cs typeface="Arial" pitchFamily="34" charset="0"/>
              </a:rPr>
              <a:t>.</a:t>
            </a:r>
          </a:p>
          <a:p>
            <a:pPr lvl="0"/>
            <a:r>
              <a:rPr lang="en-US" sz="2000" dirty="0" err="1" smtClean="0">
                <a:latin typeface="Arial" pitchFamily="34" charset="0"/>
                <a:cs typeface="Arial" pitchFamily="34" charset="0"/>
              </a:rPr>
              <a:t>Чөлөөтэйгээр</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сэтгэн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бодох</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байдлыг</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хангадаг</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тул</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хүүхдийн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сурах</a:t>
            </a:r>
            <a:r>
              <a:rPr lang="en-US" sz="2000" dirty="0" smtClean="0">
                <a:latin typeface="Arial" pitchFamily="34" charset="0"/>
                <a:cs typeface="Arial" pitchFamily="34" charset="0"/>
              </a:rPr>
              <a:t> </a:t>
            </a:r>
            <a:r>
              <a:rPr lang="mn-MN" sz="2000" dirty="0" smtClean="0">
                <a:latin typeface="Arial" pitchFamily="34" charset="0"/>
                <a:cs typeface="Arial" pitchFamily="34" charset="0"/>
              </a:rPr>
              <a:t>ñ</a:t>
            </a:r>
            <a:r>
              <a:rPr lang="en-US" sz="2000" dirty="0" err="1" smtClean="0">
                <a:latin typeface="Arial" pitchFamily="34" charset="0"/>
                <a:cs typeface="Arial" pitchFamily="34" charset="0"/>
              </a:rPr>
              <a:t>онирхол</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хэрэгцээнд</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их</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нийцдэг</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Тухайн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судлах</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сэдвийн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талаар</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маш</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олон</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шинэ</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хувилбар</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санаа</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бий</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болдог</a:t>
            </a:r>
            <a:r>
              <a:rPr lang="en-US" sz="2000" dirty="0" smtClean="0">
                <a:latin typeface="Arial" pitchFamily="34" charset="0"/>
                <a:cs typeface="Arial" pitchFamily="34" charset="0"/>
              </a:rPr>
              <a:t>.</a:t>
            </a:r>
          </a:p>
          <a:p>
            <a:endParaRPr lang="en-US" sz="2000" dirty="0" smtClean="0">
              <a:latin typeface="Arial" pitchFamily="34" charset="0"/>
              <a:cs typeface="Arial" pitchFamily="34" charset="0"/>
            </a:endParaRPr>
          </a:p>
          <a:p>
            <a:r>
              <a:rPr lang="mn-MN" sz="2000" dirty="0" smtClean="0">
                <a:latin typeface="Arial" pitchFamily="34" charset="0"/>
                <a:cs typeface="Arial" pitchFamily="34" charset="0"/>
              </a:rPr>
              <a:t> </a:t>
            </a:r>
            <a:endParaRPr lang="en-US" sz="2000" dirty="0" smtClean="0">
              <a:latin typeface="Arial" pitchFamily="34" charset="0"/>
              <a:cs typeface="Arial" pitchFamily="34" charset="0"/>
            </a:endParaRPr>
          </a:p>
          <a:p>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04800"/>
            <a:ext cx="8229600" cy="5702491"/>
          </a:xfrm>
        </p:spPr>
        <p:txBody>
          <a:bodyPr>
            <a:normAutofit fontScale="92500"/>
          </a:bodyPr>
          <a:lstStyle/>
          <a:p>
            <a:r>
              <a:rPr lang="en-US" sz="2800" dirty="0" err="1" smtClean="0">
                <a:latin typeface="Arial" pitchFamily="34" charset="0"/>
                <a:cs typeface="Arial" pitchFamily="34" charset="0"/>
              </a:rPr>
              <a:t>Анхаарах</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тал</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нь</a:t>
            </a:r>
            <a:r>
              <a:rPr lang="en-US" sz="2800" dirty="0" smtClean="0">
                <a:latin typeface="Arial" pitchFamily="34" charset="0"/>
                <a:cs typeface="Arial" pitchFamily="34" charset="0"/>
              </a:rPr>
              <a:t>:</a:t>
            </a:r>
          </a:p>
          <a:p>
            <a:pPr lvl="0"/>
            <a:r>
              <a:rPr lang="en-US" sz="2800" dirty="0" err="1" smtClean="0">
                <a:latin typeface="Arial" pitchFamily="34" charset="0"/>
                <a:cs typeface="Arial" pitchFamily="34" charset="0"/>
              </a:rPr>
              <a:t>хичээлийн</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сэдэв</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бүр</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нь</a:t>
            </a:r>
            <a:r>
              <a:rPr lang="en-US" sz="2800" dirty="0" smtClean="0">
                <a:latin typeface="Arial" pitchFamily="34" charset="0"/>
                <a:cs typeface="Arial" pitchFamily="34" charset="0"/>
              </a:rPr>
              <a:t> </a:t>
            </a:r>
            <a:r>
              <a:rPr lang="mn-MN" sz="2800" dirty="0" smtClean="0">
                <a:latin typeface="Times New Roman Mon" pitchFamily="18" charset="0"/>
                <a:cs typeface="Arial" pitchFamily="34" charset="0"/>
              </a:rPr>
              <a:t>ýíý àðãàä</a:t>
            </a:r>
            <a:r>
              <a:rPr lang="en-US" sz="2800" dirty="0" smtClean="0">
                <a:latin typeface="Times New Roman Mon" pitchFamily="18" charset="0"/>
                <a:cs typeface="Arial" pitchFamily="34" charset="0"/>
              </a:rPr>
              <a:t> </a:t>
            </a:r>
            <a:r>
              <a:rPr lang="en-US" sz="2800" dirty="0" err="1" smtClean="0">
                <a:latin typeface="Times New Roman Mon" pitchFamily="18" charset="0"/>
                <a:cs typeface="Arial" pitchFamily="34" charset="0"/>
              </a:rPr>
              <a:t>тохирдоггүй</a:t>
            </a:r>
            <a:r>
              <a:rPr lang="en-US" sz="2800" dirty="0" smtClean="0">
                <a:latin typeface="Arial" pitchFamily="34" charset="0"/>
                <a:cs typeface="Arial" pitchFamily="34" charset="0"/>
              </a:rPr>
              <a:t>.</a:t>
            </a:r>
          </a:p>
          <a:p>
            <a:pPr lvl="0"/>
            <a:r>
              <a:rPr lang="en-US" sz="2800" dirty="0" err="1" smtClean="0">
                <a:latin typeface="Arial" pitchFamily="34" charset="0"/>
                <a:cs typeface="Arial" pitchFamily="34" charset="0"/>
              </a:rPr>
              <a:t>Хичээлийн</a:t>
            </a:r>
            <a:r>
              <a:rPr lang="en-US" sz="2800" dirty="0" smtClean="0">
                <a:latin typeface="Arial" pitchFamily="34" charset="0"/>
                <a:cs typeface="Arial" pitchFamily="34" charset="0"/>
              </a:rPr>
              <a:t> 40</a:t>
            </a:r>
            <a:r>
              <a:rPr lang="en-US" sz="2800" baseline="30000" dirty="0" smtClean="0">
                <a:latin typeface="Arial" pitchFamily="34" charset="0"/>
                <a:cs typeface="Arial" pitchFamily="34" charset="0"/>
              </a:rPr>
              <a:t>1</a:t>
            </a:r>
            <a:r>
              <a:rPr lang="en-US" sz="2800" dirty="0" smtClean="0">
                <a:latin typeface="Arial" pitchFamily="34" charset="0"/>
                <a:cs typeface="Arial" pitchFamily="34" charset="0"/>
              </a:rPr>
              <a:t>-д </a:t>
            </a:r>
            <a:r>
              <a:rPr lang="en-US" sz="2800" dirty="0" err="1" smtClean="0">
                <a:latin typeface="Arial" pitchFamily="34" charset="0"/>
                <a:cs typeface="Arial" pitchFamily="34" charset="0"/>
              </a:rPr>
              <a:t>багтдаггүй</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иймд</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ээлжит</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хичээл</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дээрээ</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сэдвийнхээ</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судалгааны</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ажлыг</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хийх</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зүйлээ</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эхэлж</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тоймлон</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авч</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хичээлийн</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дараа</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чөлөөт</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цагаараа</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хийж</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дуусгадаг</a:t>
            </a:r>
            <a:r>
              <a:rPr lang="en-US" sz="2800" dirty="0" smtClean="0">
                <a:latin typeface="Arial" pitchFamily="34" charset="0"/>
                <a:cs typeface="Arial" pitchFamily="34" charset="0"/>
              </a:rPr>
              <a:t>.</a:t>
            </a:r>
          </a:p>
          <a:p>
            <a:pPr lvl="0"/>
            <a:r>
              <a:rPr lang="mn-MN" sz="2800" dirty="0" smtClean="0">
                <a:latin typeface="Arial" pitchFamily="34" charset="0"/>
                <a:cs typeface="Arial" pitchFamily="34" charset="0"/>
              </a:rPr>
              <a:t>Ýíý àðãûí</a:t>
            </a:r>
            <a:r>
              <a:rPr lang="en-US" sz="2800" dirty="0" smtClean="0">
                <a:latin typeface="Arial" pitchFamily="34" charset="0"/>
                <a:cs typeface="Arial" pitchFamily="34" charset="0"/>
              </a:rPr>
              <a:t> 1 </a:t>
            </a:r>
            <a:r>
              <a:rPr lang="en-US" sz="2800" dirty="0" err="1" smtClean="0">
                <a:latin typeface="Arial" pitchFamily="34" charset="0"/>
                <a:cs typeface="Arial" pitchFamily="34" charset="0"/>
              </a:rPr>
              <a:t>удаагийн</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гүйцэтгэх</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ажил</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нь</a:t>
            </a:r>
            <a:r>
              <a:rPr lang="en-US" sz="2800" dirty="0" smtClean="0">
                <a:latin typeface="Arial" pitchFamily="34" charset="0"/>
                <a:cs typeface="Arial" pitchFamily="34" charset="0"/>
              </a:rPr>
              <a:t> 1-5 </a:t>
            </a:r>
            <a:r>
              <a:rPr lang="en-US" sz="2800" dirty="0" err="1" smtClean="0">
                <a:latin typeface="Arial" pitchFamily="34" charset="0"/>
                <a:cs typeface="Arial" pitchFamily="34" charset="0"/>
              </a:rPr>
              <a:t>өдөрт</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багтаж</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байсан</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нь</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ажиглагдсан</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тул</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багшаас</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цагаа</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зөв</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зохицуулах</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хувиарлах</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чадварыг</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шаарддаг</a:t>
            </a:r>
            <a:r>
              <a:rPr lang="en-US" sz="2800" dirty="0" smtClean="0">
                <a:latin typeface="Arial" pitchFamily="34" charset="0"/>
                <a:cs typeface="Arial" pitchFamily="34" charset="0"/>
              </a:rPr>
              <a:t>.</a:t>
            </a:r>
          </a:p>
          <a:p>
            <a:pPr lvl="0"/>
            <a:r>
              <a:rPr lang="en-US" sz="2800" dirty="0" err="1" smtClean="0">
                <a:latin typeface="Arial" pitchFamily="34" charset="0"/>
                <a:cs typeface="Arial" pitchFamily="34" charset="0"/>
              </a:rPr>
              <a:t>Багшаас</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ур</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чадвар</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эв</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дүй</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их</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шаарддаг</a:t>
            </a:r>
            <a:r>
              <a:rPr lang="en-US" sz="2800" dirty="0" smtClean="0">
                <a:latin typeface="Arial" pitchFamily="34" charset="0"/>
                <a:cs typeface="Arial" pitchFamily="34" charset="0"/>
              </a:rPr>
              <a:t>.</a:t>
            </a:r>
          </a:p>
          <a:p>
            <a:pPr lvl="0"/>
            <a:r>
              <a:rPr lang="en-US" sz="2800" dirty="0" err="1" smtClean="0">
                <a:latin typeface="Arial" pitchFamily="34" charset="0"/>
                <a:cs typeface="Arial" pitchFamily="34" charset="0"/>
              </a:rPr>
              <a:t>Багш</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ямар</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зүйлийг</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ямар</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үед</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яаж</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чиглүүлэхээ</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сайн</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мэддэг</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төлөвлөсөн</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байх</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ёстой</a:t>
            </a:r>
            <a:r>
              <a:rPr lang="en-US" sz="2800" dirty="0" smtClean="0">
                <a:latin typeface="Arial" pitchFamily="34" charset="0"/>
                <a:cs typeface="Arial" pitchFamily="34" charset="0"/>
              </a:rPr>
              <a:t>.</a:t>
            </a:r>
          </a:p>
          <a:p>
            <a:endParaRPr lang="en-US" sz="2800" dirty="0" smtClean="0">
              <a:latin typeface="Arial" pitchFamily="34" charset="0"/>
              <a:cs typeface="Arial" pitchFamily="34" charset="0"/>
            </a:endParaRPr>
          </a:p>
          <a:p>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
            <a:ext cx="8229600" cy="5778691"/>
          </a:xfrm>
        </p:spPr>
        <p:txBody>
          <a:bodyPr>
            <a:normAutofit/>
          </a:bodyPr>
          <a:lstStyle/>
          <a:p>
            <a:r>
              <a:rPr lang="en-US" b="1" dirty="0" err="1" smtClean="0">
                <a:latin typeface="Times New Roman Mon" pitchFamily="18" charset="0"/>
                <a:cs typeface="Arial" pitchFamily="34" charset="0"/>
              </a:rPr>
              <a:t>Ñургалтыг</a:t>
            </a:r>
            <a:r>
              <a:rPr lang="en-US" b="1" dirty="0" smtClean="0">
                <a:latin typeface="Times New Roman Mon" pitchFamily="18" charset="0"/>
                <a:cs typeface="Arial" pitchFamily="34" charset="0"/>
              </a:rPr>
              <a:t> </a:t>
            </a:r>
            <a:r>
              <a:rPr lang="en-US" b="1" dirty="0" err="1" smtClean="0">
                <a:latin typeface="Times New Roman Mon" pitchFamily="18" charset="0"/>
                <a:cs typeface="Arial" pitchFamily="34" charset="0"/>
              </a:rPr>
              <a:t>зохион</a:t>
            </a:r>
            <a:r>
              <a:rPr lang="en-US" b="1" dirty="0" smtClean="0">
                <a:latin typeface="Times New Roman Mon" pitchFamily="18" charset="0"/>
                <a:cs typeface="Arial" pitchFamily="34" charset="0"/>
              </a:rPr>
              <a:t> </a:t>
            </a:r>
            <a:r>
              <a:rPr lang="en-US" b="1" dirty="0" err="1" smtClean="0">
                <a:latin typeface="Times New Roman Mon" pitchFamily="18" charset="0"/>
                <a:cs typeface="Arial" pitchFamily="34" charset="0"/>
              </a:rPr>
              <a:t>байгуулахдаа</a:t>
            </a:r>
            <a:r>
              <a:rPr lang="en-US" b="1" dirty="0" smtClean="0">
                <a:latin typeface="Times New Roman Mon" pitchFamily="18" charset="0"/>
                <a:cs typeface="Arial" pitchFamily="34" charset="0"/>
              </a:rPr>
              <a:t> </a:t>
            </a:r>
            <a:r>
              <a:rPr lang="en-US" b="1" dirty="0" err="1" smtClean="0">
                <a:latin typeface="Times New Roman Mon" pitchFamily="18" charset="0"/>
                <a:cs typeface="Arial" pitchFamily="34" charset="0"/>
              </a:rPr>
              <a:t>сургалтын</a:t>
            </a:r>
            <a:r>
              <a:rPr lang="en-US" b="1" dirty="0" smtClean="0">
                <a:latin typeface="Times New Roman Mon" pitchFamily="18" charset="0"/>
                <a:cs typeface="Arial" pitchFamily="34" charset="0"/>
              </a:rPr>
              <a:t> </a:t>
            </a:r>
            <a:r>
              <a:rPr lang="en-US" b="1" dirty="0" err="1" smtClean="0">
                <a:latin typeface="Times New Roman Mon" pitchFamily="18" charset="0"/>
                <a:cs typeface="Arial" pitchFamily="34" charset="0"/>
              </a:rPr>
              <a:t>ямар</a:t>
            </a:r>
            <a:r>
              <a:rPr lang="en-US" b="1" dirty="0" smtClean="0">
                <a:latin typeface="Times New Roman Mon" pitchFamily="18" charset="0"/>
                <a:cs typeface="Arial" pitchFamily="34" charset="0"/>
              </a:rPr>
              <a:t> </a:t>
            </a:r>
            <a:r>
              <a:rPr lang="en-US" b="1" dirty="0" err="1" smtClean="0">
                <a:latin typeface="Times New Roman Mon" pitchFamily="18" charset="0"/>
                <a:cs typeface="Arial" pitchFamily="34" charset="0"/>
              </a:rPr>
              <a:t>аргуудыг</a:t>
            </a:r>
            <a:r>
              <a:rPr lang="en-US" b="1" dirty="0" smtClean="0">
                <a:latin typeface="Times New Roman Mon" pitchFamily="18" charset="0"/>
                <a:cs typeface="Arial" pitchFamily="34" charset="0"/>
              </a:rPr>
              <a:t> </a:t>
            </a:r>
            <a:r>
              <a:rPr lang="en-US" b="1" dirty="0" err="1" smtClean="0">
                <a:latin typeface="Times New Roman Mon" pitchFamily="18" charset="0"/>
                <a:cs typeface="Arial" pitchFamily="34" charset="0"/>
              </a:rPr>
              <a:t>хэрэглэдэг</a:t>
            </a:r>
            <a:r>
              <a:rPr lang="en-US" b="1" dirty="0" smtClean="0">
                <a:latin typeface="Times New Roman Mon" pitchFamily="18" charset="0"/>
                <a:cs typeface="Arial" pitchFamily="34" charset="0"/>
              </a:rPr>
              <a:t> </a:t>
            </a:r>
            <a:r>
              <a:rPr lang="en-US" b="1" dirty="0" err="1" smtClean="0">
                <a:latin typeface="Times New Roman Mon" pitchFamily="18" charset="0"/>
                <a:cs typeface="Arial" pitchFamily="34" charset="0"/>
              </a:rPr>
              <a:t>вэ</a:t>
            </a:r>
            <a:endParaRPr lang="en-US" dirty="0" smtClean="0">
              <a:latin typeface="Times New Roman Mon" pitchFamily="18" charset="0"/>
              <a:cs typeface="Arial" pitchFamily="34" charset="0"/>
            </a:endParaRPr>
          </a:p>
          <a:p>
            <a:endParaRPr lang="mn-MN" dirty="0" smtClean="0"/>
          </a:p>
          <a:p>
            <a:pPr>
              <a:buNone/>
            </a:pPr>
            <a:endParaRPr lang="en-US" dirty="0">
              <a:latin typeface="Arial" pitchFamily="34" charset="0"/>
              <a:cs typeface="Arial" pitchFamily="34" charset="0"/>
            </a:endParaRPr>
          </a:p>
        </p:txBody>
      </p:sp>
      <p:graphicFrame>
        <p:nvGraphicFramePr>
          <p:cNvPr id="4" name="Table 3"/>
          <p:cNvGraphicFramePr>
            <a:graphicFrameLocks noGrp="1"/>
          </p:cNvGraphicFramePr>
          <p:nvPr/>
        </p:nvGraphicFramePr>
        <p:xfrm>
          <a:off x="685800" y="1397000"/>
          <a:ext cx="2133600" cy="4693920"/>
        </p:xfrm>
        <a:graphic>
          <a:graphicData uri="http://schemas.openxmlformats.org/drawingml/2006/table">
            <a:tbl>
              <a:tblPr firstRow="1" bandRow="1">
                <a:tableStyleId>{5C22544A-7EE6-4342-B048-85BDC9FD1C3A}</a:tableStyleId>
              </a:tblPr>
              <a:tblGrid>
                <a:gridCol w="1600200"/>
                <a:gridCol w="533400"/>
              </a:tblGrid>
              <a:tr h="279400">
                <a:tc>
                  <a:txBody>
                    <a:bodyPr/>
                    <a:lstStyle/>
                    <a:p>
                      <a:pPr marL="0" marR="0" algn="l">
                        <a:lnSpc>
                          <a:spcPct val="100000"/>
                        </a:lnSpc>
                        <a:spcBef>
                          <a:spcPts val="0"/>
                        </a:spcBef>
                        <a:spcAft>
                          <a:spcPts val="0"/>
                        </a:spcAft>
                      </a:pPr>
                      <a:r>
                        <a:rPr lang="en-US" sz="1000" dirty="0" err="1" smtClean="0">
                          <a:latin typeface="Arial" pitchFamily="34" charset="0"/>
                          <a:ea typeface="Calibri"/>
                          <a:cs typeface="Arial" pitchFamily="34" charset="0"/>
                        </a:rPr>
                        <a:t>Òайлбарлах</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dirty="0">
                          <a:latin typeface="Arial" pitchFamily="34" charset="0"/>
                          <a:ea typeface="Calibri"/>
                          <a:cs typeface="Arial" pitchFamily="34" charset="0"/>
                        </a:rPr>
                        <a:t>7</a:t>
                      </a:r>
                      <a:endParaRPr lang="en-US" sz="1100" dirty="0">
                        <a:latin typeface="Arial" pitchFamily="34" charset="0"/>
                        <a:ea typeface="Calibri"/>
                        <a:cs typeface="Arial" pitchFamily="34" charset="0"/>
                      </a:endParaRPr>
                    </a:p>
                  </a:txBody>
                  <a:tcPr marL="68580" marR="68580" marT="0" marB="0"/>
                </a:tc>
              </a:tr>
              <a:tr h="289560">
                <a:tc>
                  <a:txBody>
                    <a:bodyPr/>
                    <a:lstStyle/>
                    <a:p>
                      <a:pPr marL="0" marR="0" algn="l">
                        <a:lnSpc>
                          <a:spcPct val="100000"/>
                        </a:lnSpc>
                        <a:spcBef>
                          <a:spcPts val="0"/>
                        </a:spcBef>
                        <a:spcAft>
                          <a:spcPts val="0"/>
                        </a:spcAft>
                      </a:pPr>
                      <a:r>
                        <a:rPr lang="en-US" sz="1000" dirty="0" err="1">
                          <a:latin typeface="Arial" pitchFamily="34" charset="0"/>
                          <a:ea typeface="Calibri"/>
                          <a:cs typeface="Arial" pitchFamily="34" charset="0"/>
                        </a:rPr>
                        <a:t>Харилцан</a:t>
                      </a:r>
                      <a:r>
                        <a:rPr lang="en-US" sz="1000" dirty="0">
                          <a:latin typeface="Arial" pitchFamily="34" charset="0"/>
                          <a:ea typeface="Calibri"/>
                          <a:cs typeface="Arial" pitchFamily="34" charset="0"/>
                        </a:rPr>
                        <a:t> </a:t>
                      </a:r>
                      <a:r>
                        <a:rPr lang="en-US" sz="1000" dirty="0" err="1">
                          <a:latin typeface="Arial" pitchFamily="34" charset="0"/>
                          <a:ea typeface="Calibri"/>
                          <a:cs typeface="Arial" pitchFamily="34" charset="0"/>
                        </a:rPr>
                        <a:t>ярилцах</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dirty="0">
                          <a:latin typeface="Arial" pitchFamily="34" charset="0"/>
                          <a:ea typeface="Calibri"/>
                          <a:cs typeface="Arial" pitchFamily="34" charset="0"/>
                        </a:rPr>
                        <a:t>54</a:t>
                      </a:r>
                      <a:endParaRPr lang="en-US" sz="1100" dirty="0">
                        <a:latin typeface="Arial" pitchFamily="34" charset="0"/>
                        <a:ea typeface="Calibri"/>
                        <a:cs typeface="Arial" pitchFamily="34" charset="0"/>
                      </a:endParaRPr>
                    </a:p>
                  </a:txBody>
                  <a:tcPr marL="68580" marR="68580" marT="0" marB="0"/>
                </a:tc>
              </a:tr>
              <a:tr h="228600">
                <a:tc>
                  <a:txBody>
                    <a:bodyPr/>
                    <a:lstStyle/>
                    <a:p>
                      <a:pPr marL="0" marR="0" algn="l">
                        <a:lnSpc>
                          <a:spcPct val="100000"/>
                        </a:lnSpc>
                        <a:spcBef>
                          <a:spcPts val="0"/>
                        </a:spcBef>
                        <a:spcAft>
                          <a:spcPts val="0"/>
                        </a:spcAft>
                      </a:pPr>
                      <a:r>
                        <a:rPr lang="en-US" sz="1000" dirty="0" err="1">
                          <a:latin typeface="Arial" pitchFamily="34" charset="0"/>
                          <a:ea typeface="Calibri"/>
                          <a:cs typeface="Arial" pitchFamily="34" charset="0"/>
                        </a:rPr>
                        <a:t>Вен</a:t>
                      </a:r>
                      <a:r>
                        <a:rPr lang="en-US" sz="1000" dirty="0">
                          <a:latin typeface="Arial" pitchFamily="34" charset="0"/>
                          <a:ea typeface="Calibri"/>
                          <a:cs typeface="Arial" pitchFamily="34" charset="0"/>
                        </a:rPr>
                        <a:t> </a:t>
                      </a:r>
                      <a:r>
                        <a:rPr lang="en-US" sz="1000" dirty="0" err="1">
                          <a:latin typeface="Arial" pitchFamily="34" charset="0"/>
                          <a:ea typeface="Calibri"/>
                          <a:cs typeface="Arial" pitchFamily="34" charset="0"/>
                        </a:rPr>
                        <a:t>диаграмм</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dirty="0">
                          <a:latin typeface="Arial" pitchFamily="34" charset="0"/>
                          <a:ea typeface="Calibri"/>
                          <a:cs typeface="Arial" pitchFamily="34" charset="0"/>
                        </a:rPr>
                        <a:t>3</a:t>
                      </a:r>
                      <a:endParaRPr lang="en-US" sz="1100" dirty="0">
                        <a:latin typeface="Arial" pitchFamily="34" charset="0"/>
                        <a:ea typeface="Calibri"/>
                        <a:cs typeface="Arial" pitchFamily="34" charset="0"/>
                      </a:endParaRPr>
                    </a:p>
                  </a:txBody>
                  <a:tcPr marL="68580" marR="68580" marT="0" marB="0"/>
                </a:tc>
              </a:tr>
              <a:tr h="238760">
                <a:tc>
                  <a:txBody>
                    <a:bodyPr/>
                    <a:lstStyle/>
                    <a:p>
                      <a:pPr marL="0" marR="0" algn="l">
                        <a:lnSpc>
                          <a:spcPct val="100000"/>
                        </a:lnSpc>
                        <a:spcBef>
                          <a:spcPts val="0"/>
                        </a:spcBef>
                        <a:spcAft>
                          <a:spcPts val="0"/>
                        </a:spcAft>
                      </a:pPr>
                      <a:r>
                        <a:rPr lang="en-US" sz="1000" dirty="0">
                          <a:latin typeface="Arial" pitchFamily="34" charset="0"/>
                          <a:ea typeface="Calibri"/>
                          <a:cs typeface="Arial" pitchFamily="34" charset="0"/>
                        </a:rPr>
                        <a:t>KWL</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dirty="0">
                          <a:latin typeface="Arial" pitchFamily="34" charset="0"/>
                          <a:ea typeface="Calibri"/>
                          <a:cs typeface="Arial" pitchFamily="34" charset="0"/>
                        </a:rPr>
                        <a:t>18</a:t>
                      </a:r>
                      <a:endParaRPr lang="en-US" sz="1100" dirty="0">
                        <a:latin typeface="Arial" pitchFamily="34" charset="0"/>
                        <a:ea typeface="Calibri"/>
                        <a:cs typeface="Arial" pitchFamily="34" charset="0"/>
                      </a:endParaRPr>
                    </a:p>
                  </a:txBody>
                  <a:tcPr marL="68580" marR="68580" marT="0" marB="0"/>
                </a:tc>
              </a:tr>
              <a:tr h="248920">
                <a:tc>
                  <a:txBody>
                    <a:bodyPr/>
                    <a:lstStyle/>
                    <a:p>
                      <a:pPr marL="0" marR="0" algn="l">
                        <a:lnSpc>
                          <a:spcPct val="100000"/>
                        </a:lnSpc>
                        <a:spcBef>
                          <a:spcPts val="0"/>
                        </a:spcBef>
                        <a:spcAft>
                          <a:spcPts val="0"/>
                        </a:spcAft>
                      </a:pPr>
                      <a:r>
                        <a:rPr lang="en-US" sz="1000" dirty="0" err="1">
                          <a:latin typeface="Arial" pitchFamily="34" charset="0"/>
                          <a:ea typeface="Calibri"/>
                          <a:cs typeface="Arial" pitchFamily="34" charset="0"/>
                        </a:rPr>
                        <a:t>Инсерт</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dirty="0">
                          <a:latin typeface="Arial" pitchFamily="34" charset="0"/>
                          <a:ea typeface="Calibri"/>
                          <a:cs typeface="Arial" pitchFamily="34" charset="0"/>
                        </a:rPr>
                        <a:t>9</a:t>
                      </a:r>
                      <a:endParaRPr lang="en-US" sz="1100" dirty="0">
                        <a:latin typeface="Arial" pitchFamily="34" charset="0"/>
                        <a:ea typeface="Calibri"/>
                        <a:cs typeface="Arial" pitchFamily="34" charset="0"/>
                      </a:endParaRPr>
                    </a:p>
                  </a:txBody>
                  <a:tcPr marL="68580" marR="68580" marT="0" marB="0"/>
                </a:tc>
              </a:tr>
              <a:tr h="259080">
                <a:tc>
                  <a:txBody>
                    <a:bodyPr/>
                    <a:lstStyle/>
                    <a:p>
                      <a:pPr marL="0" marR="0" algn="l">
                        <a:lnSpc>
                          <a:spcPct val="100000"/>
                        </a:lnSpc>
                        <a:spcBef>
                          <a:spcPts val="0"/>
                        </a:spcBef>
                        <a:spcAft>
                          <a:spcPts val="0"/>
                        </a:spcAft>
                      </a:pPr>
                      <a:r>
                        <a:rPr lang="en-US" sz="1000" dirty="0" err="1">
                          <a:latin typeface="Arial" pitchFamily="34" charset="0"/>
                          <a:ea typeface="Calibri"/>
                          <a:cs typeface="Arial" pitchFamily="34" charset="0"/>
                        </a:rPr>
                        <a:t>Блүмийн</a:t>
                      </a:r>
                      <a:r>
                        <a:rPr lang="en-US" sz="1000" dirty="0">
                          <a:latin typeface="Arial" pitchFamily="34" charset="0"/>
                          <a:ea typeface="Calibri"/>
                          <a:cs typeface="Arial" pitchFamily="34" charset="0"/>
                        </a:rPr>
                        <a:t> </a:t>
                      </a:r>
                      <a:r>
                        <a:rPr lang="en-US" sz="1000" dirty="0" err="1">
                          <a:latin typeface="Arial" pitchFamily="34" charset="0"/>
                          <a:ea typeface="Calibri"/>
                          <a:cs typeface="Arial" pitchFamily="34" charset="0"/>
                        </a:rPr>
                        <a:t>асуулт</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dirty="0">
                          <a:latin typeface="Arial" pitchFamily="34" charset="0"/>
                          <a:ea typeface="Calibri"/>
                          <a:cs typeface="Arial" pitchFamily="34" charset="0"/>
                        </a:rPr>
                        <a:t>4</a:t>
                      </a:r>
                      <a:endParaRPr lang="en-US" sz="1100" dirty="0">
                        <a:latin typeface="Arial" pitchFamily="34" charset="0"/>
                        <a:ea typeface="Calibri"/>
                        <a:cs typeface="Arial" pitchFamily="34" charset="0"/>
                      </a:endParaRPr>
                    </a:p>
                  </a:txBody>
                  <a:tcPr marL="68580" marR="68580" marT="0" marB="0"/>
                </a:tc>
              </a:tr>
              <a:tr h="269240">
                <a:tc>
                  <a:txBody>
                    <a:bodyPr/>
                    <a:lstStyle/>
                    <a:p>
                      <a:pPr marL="0" marR="0" algn="l">
                        <a:lnSpc>
                          <a:spcPct val="100000"/>
                        </a:lnSpc>
                        <a:spcBef>
                          <a:spcPts val="0"/>
                        </a:spcBef>
                        <a:spcAft>
                          <a:spcPts val="0"/>
                        </a:spcAft>
                      </a:pPr>
                      <a:r>
                        <a:rPr lang="en-US" sz="1000" dirty="0" err="1">
                          <a:latin typeface="Arial" pitchFamily="34" charset="0"/>
                          <a:ea typeface="Calibri"/>
                          <a:cs typeface="Arial" pitchFamily="34" charset="0"/>
                        </a:rPr>
                        <a:t>Шоо</a:t>
                      </a:r>
                      <a:r>
                        <a:rPr lang="en-US" sz="1000" dirty="0">
                          <a:latin typeface="Arial" pitchFamily="34" charset="0"/>
                          <a:ea typeface="Calibri"/>
                          <a:cs typeface="Arial" pitchFamily="34" charset="0"/>
                        </a:rPr>
                        <a:t> </a:t>
                      </a:r>
                      <a:r>
                        <a:rPr lang="en-US" sz="1000" dirty="0" err="1" smtClean="0">
                          <a:latin typeface="Arial" pitchFamily="34" charset="0"/>
                          <a:ea typeface="Calibri"/>
                          <a:cs typeface="Arial" pitchFamily="34" charset="0"/>
                        </a:rPr>
                        <a:t>хэрэглэх</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dirty="0">
                          <a:latin typeface="Arial" pitchFamily="34" charset="0"/>
                          <a:ea typeface="Calibri"/>
                          <a:cs typeface="Arial" pitchFamily="34" charset="0"/>
                        </a:rPr>
                        <a:t>19</a:t>
                      </a:r>
                      <a:endParaRPr lang="en-US" sz="1100" dirty="0">
                        <a:latin typeface="Arial" pitchFamily="34" charset="0"/>
                        <a:ea typeface="Calibri"/>
                        <a:cs typeface="Arial" pitchFamily="34" charset="0"/>
                      </a:endParaRPr>
                    </a:p>
                  </a:txBody>
                  <a:tcPr marL="68580" marR="68580" marT="0" marB="0"/>
                </a:tc>
              </a:tr>
              <a:tr h="203200">
                <a:tc>
                  <a:txBody>
                    <a:bodyPr/>
                    <a:lstStyle/>
                    <a:p>
                      <a:pPr marL="0" marR="0" algn="l">
                        <a:lnSpc>
                          <a:spcPct val="100000"/>
                        </a:lnSpc>
                        <a:spcBef>
                          <a:spcPts val="0"/>
                        </a:spcBef>
                        <a:spcAft>
                          <a:spcPts val="0"/>
                        </a:spcAft>
                      </a:pPr>
                      <a:r>
                        <a:rPr lang="en-US" sz="1000" dirty="0" err="1">
                          <a:latin typeface="Arial" pitchFamily="34" charset="0"/>
                          <a:ea typeface="Calibri"/>
                          <a:cs typeface="Arial" pitchFamily="34" charset="0"/>
                        </a:rPr>
                        <a:t>Оюуны</a:t>
                      </a:r>
                      <a:r>
                        <a:rPr lang="en-US" sz="1000" dirty="0">
                          <a:latin typeface="Arial" pitchFamily="34" charset="0"/>
                          <a:ea typeface="Calibri"/>
                          <a:cs typeface="Arial" pitchFamily="34" charset="0"/>
                        </a:rPr>
                        <a:t> </a:t>
                      </a:r>
                      <a:r>
                        <a:rPr lang="en-US" sz="1000" dirty="0" err="1">
                          <a:latin typeface="Arial" pitchFamily="34" charset="0"/>
                          <a:ea typeface="Calibri"/>
                          <a:cs typeface="Arial" pitchFamily="34" charset="0"/>
                        </a:rPr>
                        <a:t>довтолгоо</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dirty="0">
                          <a:latin typeface="Arial" pitchFamily="34" charset="0"/>
                          <a:ea typeface="Calibri"/>
                          <a:cs typeface="Arial" pitchFamily="34" charset="0"/>
                        </a:rPr>
                        <a:t>2</a:t>
                      </a:r>
                      <a:endParaRPr lang="en-US" sz="1100" dirty="0">
                        <a:latin typeface="Arial" pitchFamily="34" charset="0"/>
                        <a:ea typeface="Calibri"/>
                        <a:cs typeface="Arial" pitchFamily="34" charset="0"/>
                      </a:endParaRPr>
                    </a:p>
                  </a:txBody>
                  <a:tcPr marL="68580" marR="68580" marT="0" marB="0"/>
                </a:tc>
              </a:tr>
              <a:tr h="213360">
                <a:tc>
                  <a:txBody>
                    <a:bodyPr/>
                    <a:lstStyle/>
                    <a:p>
                      <a:pPr marL="0" marR="0" algn="l">
                        <a:lnSpc>
                          <a:spcPct val="100000"/>
                        </a:lnSpc>
                        <a:spcBef>
                          <a:spcPts val="0"/>
                        </a:spcBef>
                        <a:spcAft>
                          <a:spcPts val="0"/>
                        </a:spcAft>
                      </a:pPr>
                      <a:r>
                        <a:rPr lang="en-US" sz="1000" dirty="0" err="1">
                          <a:latin typeface="Arial" pitchFamily="34" charset="0"/>
                          <a:ea typeface="Calibri"/>
                          <a:cs typeface="Arial" pitchFamily="34" charset="0"/>
                        </a:rPr>
                        <a:t>эвлүүлэг</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dirty="0">
                          <a:latin typeface="Arial" pitchFamily="34" charset="0"/>
                          <a:ea typeface="Calibri"/>
                          <a:cs typeface="Arial" pitchFamily="34" charset="0"/>
                        </a:rPr>
                        <a:t>9</a:t>
                      </a:r>
                      <a:endParaRPr lang="en-US" sz="1100" dirty="0">
                        <a:latin typeface="Arial" pitchFamily="34" charset="0"/>
                        <a:ea typeface="Calibri"/>
                        <a:cs typeface="Arial" pitchFamily="34" charset="0"/>
                      </a:endParaRPr>
                    </a:p>
                  </a:txBody>
                  <a:tcPr marL="68580" marR="68580" marT="0" marB="0"/>
                </a:tc>
              </a:tr>
              <a:tr h="259080">
                <a:tc>
                  <a:txBody>
                    <a:bodyPr/>
                    <a:lstStyle/>
                    <a:p>
                      <a:pPr marL="0" marR="0" algn="l">
                        <a:lnSpc>
                          <a:spcPct val="100000"/>
                        </a:lnSpc>
                        <a:spcBef>
                          <a:spcPts val="0"/>
                        </a:spcBef>
                        <a:spcAft>
                          <a:spcPts val="0"/>
                        </a:spcAft>
                      </a:pPr>
                      <a:r>
                        <a:rPr lang="en-US" sz="1000" dirty="0" err="1">
                          <a:latin typeface="Arial" pitchFamily="34" charset="0"/>
                          <a:ea typeface="Calibri"/>
                          <a:cs typeface="Arial" pitchFamily="34" charset="0"/>
                        </a:rPr>
                        <a:t>Үзүүлэн</a:t>
                      </a:r>
                      <a:r>
                        <a:rPr lang="en-US" sz="1000" dirty="0">
                          <a:latin typeface="Arial" pitchFamily="34" charset="0"/>
                          <a:ea typeface="Calibri"/>
                          <a:cs typeface="Arial" pitchFamily="34" charset="0"/>
                        </a:rPr>
                        <a:t> </a:t>
                      </a:r>
                      <a:r>
                        <a:rPr lang="en-US" sz="1000" dirty="0" err="1">
                          <a:latin typeface="Arial" pitchFamily="34" charset="0"/>
                          <a:ea typeface="Calibri"/>
                          <a:cs typeface="Arial" pitchFamily="34" charset="0"/>
                        </a:rPr>
                        <a:t>таниулах</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dirty="0">
                          <a:latin typeface="Arial" pitchFamily="34" charset="0"/>
                          <a:ea typeface="Calibri"/>
                          <a:cs typeface="Arial" pitchFamily="34" charset="0"/>
                        </a:rPr>
                        <a:t>2</a:t>
                      </a:r>
                      <a:endParaRPr lang="en-US" sz="1100" dirty="0">
                        <a:latin typeface="Arial" pitchFamily="34" charset="0"/>
                        <a:ea typeface="Calibri"/>
                        <a:cs typeface="Arial" pitchFamily="34" charset="0"/>
                      </a:endParaRPr>
                    </a:p>
                  </a:txBody>
                  <a:tcPr marL="68580" marR="68580" marT="0" marB="0"/>
                </a:tc>
              </a:tr>
              <a:tr h="233680">
                <a:tc>
                  <a:txBody>
                    <a:bodyPr/>
                    <a:lstStyle/>
                    <a:p>
                      <a:pPr marL="0" marR="0" algn="l">
                        <a:lnSpc>
                          <a:spcPct val="100000"/>
                        </a:lnSpc>
                        <a:spcBef>
                          <a:spcPts val="0"/>
                        </a:spcBef>
                        <a:spcAft>
                          <a:spcPts val="0"/>
                        </a:spcAft>
                      </a:pPr>
                      <a:r>
                        <a:rPr lang="en-US" sz="1000" dirty="0" err="1">
                          <a:latin typeface="Arial" pitchFamily="34" charset="0"/>
                          <a:ea typeface="Calibri"/>
                          <a:cs typeface="Arial" pitchFamily="34" charset="0"/>
                        </a:rPr>
                        <a:t>булангийн</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dirty="0">
                          <a:latin typeface="Arial" pitchFamily="34" charset="0"/>
                          <a:ea typeface="Calibri"/>
                          <a:cs typeface="Arial" pitchFamily="34" charset="0"/>
                        </a:rPr>
                        <a:t>23</a:t>
                      </a:r>
                      <a:endParaRPr lang="en-US" sz="1100" dirty="0">
                        <a:latin typeface="Arial" pitchFamily="34" charset="0"/>
                        <a:ea typeface="Calibri"/>
                        <a:cs typeface="Arial" pitchFamily="34" charset="0"/>
                      </a:endParaRPr>
                    </a:p>
                  </a:txBody>
                  <a:tcPr marL="68580" marR="68580" marT="0" marB="0"/>
                </a:tc>
              </a:tr>
              <a:tr h="243840">
                <a:tc>
                  <a:txBody>
                    <a:bodyPr/>
                    <a:lstStyle/>
                    <a:p>
                      <a:pPr marL="0" marR="0" algn="l">
                        <a:lnSpc>
                          <a:spcPct val="100000"/>
                        </a:lnSpc>
                        <a:spcBef>
                          <a:spcPts val="0"/>
                        </a:spcBef>
                        <a:spcAft>
                          <a:spcPts val="0"/>
                        </a:spcAft>
                      </a:pPr>
                      <a:r>
                        <a:rPr lang="en-US" sz="1000" dirty="0">
                          <a:latin typeface="Arial" pitchFamily="34" charset="0"/>
                          <a:ea typeface="Calibri"/>
                          <a:cs typeface="Arial" pitchFamily="34" charset="0"/>
                        </a:rPr>
                        <a:t>АДШ</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dirty="0">
                          <a:latin typeface="Arial" pitchFamily="34" charset="0"/>
                          <a:ea typeface="Calibri"/>
                          <a:cs typeface="Arial" pitchFamily="34" charset="0"/>
                        </a:rPr>
                        <a:t>14</a:t>
                      </a:r>
                      <a:endParaRPr lang="en-US" sz="1100" dirty="0">
                        <a:latin typeface="Arial" pitchFamily="34" charset="0"/>
                        <a:ea typeface="Calibri"/>
                        <a:cs typeface="Arial" pitchFamily="34" charset="0"/>
                      </a:endParaRPr>
                    </a:p>
                  </a:txBody>
                  <a:tcPr marL="68580" marR="68580" marT="0" marB="0"/>
                </a:tc>
              </a:tr>
              <a:tr h="213360">
                <a:tc>
                  <a:txBody>
                    <a:bodyPr/>
                    <a:lstStyle/>
                    <a:p>
                      <a:pPr marL="0" marR="0" algn="l">
                        <a:lnSpc>
                          <a:spcPct val="100000"/>
                        </a:lnSpc>
                        <a:spcBef>
                          <a:spcPts val="0"/>
                        </a:spcBef>
                        <a:spcAft>
                          <a:spcPts val="0"/>
                        </a:spcAft>
                      </a:pPr>
                      <a:r>
                        <a:rPr lang="en-US" sz="1000" dirty="0" err="1">
                          <a:latin typeface="Arial" pitchFamily="34" charset="0"/>
                          <a:ea typeface="Calibri"/>
                          <a:cs typeface="Arial" pitchFamily="34" charset="0"/>
                        </a:rPr>
                        <a:t>тоглоомын</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dirty="0">
                          <a:latin typeface="Arial" pitchFamily="34" charset="0"/>
                          <a:ea typeface="Calibri"/>
                          <a:cs typeface="Arial" pitchFamily="34" charset="0"/>
                        </a:rPr>
                        <a:t>11</a:t>
                      </a:r>
                      <a:endParaRPr lang="en-US" sz="1100" dirty="0">
                        <a:latin typeface="Arial" pitchFamily="34" charset="0"/>
                        <a:ea typeface="Calibri"/>
                        <a:cs typeface="Arial" pitchFamily="34" charset="0"/>
                      </a:endParaRPr>
                    </a:p>
                  </a:txBody>
                  <a:tcPr marL="68580" marR="68580" marT="0" marB="0"/>
                </a:tc>
              </a:tr>
              <a:tr h="228600">
                <a:tc>
                  <a:txBody>
                    <a:bodyPr/>
                    <a:lstStyle/>
                    <a:p>
                      <a:pPr marL="0" marR="0" algn="l">
                        <a:lnSpc>
                          <a:spcPct val="100000"/>
                        </a:lnSpc>
                        <a:spcBef>
                          <a:spcPts val="0"/>
                        </a:spcBef>
                        <a:spcAft>
                          <a:spcPts val="0"/>
                        </a:spcAft>
                      </a:pPr>
                      <a:r>
                        <a:rPr lang="en-US" sz="1000" dirty="0" err="1">
                          <a:latin typeface="Arial" pitchFamily="34" charset="0"/>
                          <a:ea typeface="Calibri"/>
                          <a:cs typeface="Arial" pitchFamily="34" charset="0"/>
                        </a:rPr>
                        <a:t>Бод</a:t>
                      </a:r>
                      <a:r>
                        <a:rPr lang="en-US" sz="1000" dirty="0">
                          <a:latin typeface="Arial" pitchFamily="34" charset="0"/>
                          <a:ea typeface="Calibri"/>
                          <a:cs typeface="Arial" pitchFamily="34" charset="0"/>
                        </a:rPr>
                        <a:t> </a:t>
                      </a:r>
                      <a:r>
                        <a:rPr lang="en-US" sz="1000" dirty="0" err="1">
                          <a:latin typeface="Arial" pitchFamily="34" charset="0"/>
                          <a:ea typeface="Calibri"/>
                          <a:cs typeface="Arial" pitchFamily="34" charset="0"/>
                        </a:rPr>
                        <a:t>хамтар</a:t>
                      </a:r>
                      <a:r>
                        <a:rPr lang="en-US" sz="1000" dirty="0">
                          <a:latin typeface="Arial" pitchFamily="34" charset="0"/>
                          <a:ea typeface="Calibri"/>
                          <a:cs typeface="Arial" pitchFamily="34" charset="0"/>
                        </a:rPr>
                        <a:t> </a:t>
                      </a:r>
                      <a:r>
                        <a:rPr lang="en-US" sz="1000" dirty="0" err="1">
                          <a:latin typeface="Arial" pitchFamily="34" charset="0"/>
                          <a:ea typeface="Calibri"/>
                          <a:cs typeface="Arial" pitchFamily="34" charset="0"/>
                        </a:rPr>
                        <a:t>хуваалц</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a:latin typeface="Arial" pitchFamily="34" charset="0"/>
                          <a:ea typeface="Calibri"/>
                          <a:cs typeface="Arial" pitchFamily="34" charset="0"/>
                        </a:rPr>
                        <a:t>2</a:t>
                      </a:r>
                      <a:endParaRPr lang="en-US" sz="1100">
                        <a:latin typeface="Arial" pitchFamily="34" charset="0"/>
                        <a:ea typeface="Calibri"/>
                        <a:cs typeface="Arial" pitchFamily="34" charset="0"/>
                      </a:endParaRPr>
                    </a:p>
                  </a:txBody>
                  <a:tcPr marL="68580" marR="68580" marT="0" marB="0"/>
                </a:tc>
              </a:tr>
              <a:tr h="228600">
                <a:tc>
                  <a:txBody>
                    <a:bodyPr/>
                    <a:lstStyle/>
                    <a:p>
                      <a:pPr marL="0" marR="0" algn="l">
                        <a:lnSpc>
                          <a:spcPct val="100000"/>
                        </a:lnSpc>
                        <a:spcBef>
                          <a:spcPts val="0"/>
                        </a:spcBef>
                        <a:spcAft>
                          <a:spcPts val="0"/>
                        </a:spcAft>
                      </a:pPr>
                      <a:r>
                        <a:rPr lang="en-US" sz="1000" dirty="0" err="1">
                          <a:latin typeface="Arial" pitchFamily="34" charset="0"/>
                          <a:ea typeface="Calibri"/>
                          <a:cs typeface="Arial" pitchFamily="34" charset="0"/>
                        </a:rPr>
                        <a:t>өртөөчилөх</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a:latin typeface="Arial" pitchFamily="34" charset="0"/>
                          <a:ea typeface="Calibri"/>
                          <a:cs typeface="Arial" pitchFamily="34" charset="0"/>
                        </a:rPr>
                        <a:t>2</a:t>
                      </a:r>
                      <a:endParaRPr lang="en-US" sz="1100">
                        <a:latin typeface="Arial" pitchFamily="34" charset="0"/>
                        <a:ea typeface="Calibri"/>
                        <a:cs typeface="Arial" pitchFamily="34" charset="0"/>
                      </a:endParaRPr>
                    </a:p>
                  </a:txBody>
                  <a:tcPr marL="68580" marR="68580" marT="0" marB="0"/>
                </a:tc>
              </a:tr>
              <a:tr h="228600">
                <a:tc>
                  <a:txBody>
                    <a:bodyPr/>
                    <a:lstStyle/>
                    <a:p>
                      <a:pPr marL="0" marR="0" algn="l">
                        <a:lnSpc>
                          <a:spcPct val="100000"/>
                        </a:lnSpc>
                        <a:spcBef>
                          <a:spcPts val="0"/>
                        </a:spcBef>
                        <a:spcAft>
                          <a:spcPts val="0"/>
                        </a:spcAft>
                      </a:pPr>
                      <a:r>
                        <a:rPr lang="en-US" sz="1000">
                          <a:latin typeface="Arial" pitchFamily="34" charset="0"/>
                          <a:ea typeface="Calibri"/>
                          <a:cs typeface="Arial" pitchFamily="34" charset="0"/>
                        </a:rPr>
                        <a:t>мэтгэлцээн</a:t>
                      </a:r>
                      <a:endParaRPr lang="en-US" sz="110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a:latin typeface="Arial" pitchFamily="34" charset="0"/>
                          <a:ea typeface="Calibri"/>
                          <a:cs typeface="Arial" pitchFamily="34" charset="0"/>
                        </a:rPr>
                        <a:t>5</a:t>
                      </a:r>
                      <a:endParaRPr lang="en-US" sz="1100">
                        <a:latin typeface="Arial" pitchFamily="34" charset="0"/>
                        <a:ea typeface="Calibri"/>
                        <a:cs typeface="Arial" pitchFamily="34" charset="0"/>
                      </a:endParaRPr>
                    </a:p>
                  </a:txBody>
                  <a:tcPr marL="68580" marR="68580" marT="0" marB="0"/>
                </a:tc>
              </a:tr>
              <a:tr h="228600">
                <a:tc>
                  <a:txBody>
                    <a:bodyPr/>
                    <a:lstStyle/>
                    <a:p>
                      <a:pPr marL="0" marR="0" algn="l">
                        <a:lnSpc>
                          <a:spcPct val="100000"/>
                        </a:lnSpc>
                        <a:spcBef>
                          <a:spcPts val="0"/>
                        </a:spcBef>
                        <a:spcAft>
                          <a:spcPts val="0"/>
                        </a:spcAft>
                      </a:pPr>
                      <a:r>
                        <a:rPr lang="en-US" sz="1000">
                          <a:latin typeface="Arial" pitchFamily="34" charset="0"/>
                          <a:ea typeface="Calibri"/>
                          <a:cs typeface="Arial" pitchFamily="34" charset="0"/>
                        </a:rPr>
                        <a:t>марафон</a:t>
                      </a:r>
                      <a:endParaRPr lang="en-US" sz="110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a:latin typeface="Arial" pitchFamily="34" charset="0"/>
                          <a:ea typeface="Calibri"/>
                          <a:cs typeface="Arial" pitchFamily="34" charset="0"/>
                        </a:rPr>
                        <a:t>7</a:t>
                      </a:r>
                      <a:endParaRPr lang="en-US" sz="1100">
                        <a:latin typeface="Arial" pitchFamily="34" charset="0"/>
                        <a:ea typeface="Calibri"/>
                        <a:cs typeface="Arial" pitchFamily="34" charset="0"/>
                      </a:endParaRPr>
                    </a:p>
                  </a:txBody>
                  <a:tcPr marL="68580" marR="68580" marT="0" marB="0"/>
                </a:tc>
              </a:tr>
              <a:tr h="228600">
                <a:tc>
                  <a:txBody>
                    <a:bodyPr/>
                    <a:lstStyle/>
                    <a:p>
                      <a:pPr marL="0" marR="0" algn="l">
                        <a:lnSpc>
                          <a:spcPct val="100000"/>
                        </a:lnSpc>
                        <a:spcBef>
                          <a:spcPts val="0"/>
                        </a:spcBef>
                        <a:spcAft>
                          <a:spcPts val="0"/>
                        </a:spcAft>
                      </a:pPr>
                      <a:r>
                        <a:rPr lang="en-US" sz="1000" dirty="0" err="1">
                          <a:latin typeface="Arial" pitchFamily="34" charset="0"/>
                          <a:ea typeface="Calibri"/>
                          <a:cs typeface="Arial" pitchFamily="34" charset="0"/>
                        </a:rPr>
                        <a:t>Солилцооны</a:t>
                      </a:r>
                      <a:r>
                        <a:rPr lang="en-US" sz="1000" dirty="0">
                          <a:latin typeface="Arial" pitchFamily="34" charset="0"/>
                          <a:ea typeface="Calibri"/>
                          <a:cs typeface="Arial" pitchFamily="34" charset="0"/>
                        </a:rPr>
                        <a:t> </a:t>
                      </a:r>
                      <a:r>
                        <a:rPr lang="en-US" sz="1000" dirty="0" err="1">
                          <a:latin typeface="Arial" pitchFamily="34" charset="0"/>
                          <a:ea typeface="Calibri"/>
                          <a:cs typeface="Arial" pitchFamily="34" charset="0"/>
                        </a:rPr>
                        <a:t>арга</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a:latin typeface="Arial" pitchFamily="34" charset="0"/>
                          <a:ea typeface="Calibri"/>
                          <a:cs typeface="Arial" pitchFamily="34" charset="0"/>
                        </a:rPr>
                        <a:t>1</a:t>
                      </a:r>
                      <a:endParaRPr lang="en-US" sz="1100">
                        <a:latin typeface="Arial" pitchFamily="34" charset="0"/>
                        <a:ea typeface="Calibri"/>
                        <a:cs typeface="Arial" pitchFamily="34" charset="0"/>
                      </a:endParaRPr>
                    </a:p>
                  </a:txBody>
                  <a:tcPr marL="68580" marR="68580" marT="0" marB="0"/>
                </a:tc>
              </a:tr>
              <a:tr h="370840">
                <a:tc>
                  <a:txBody>
                    <a:bodyPr/>
                    <a:lstStyle/>
                    <a:p>
                      <a:pPr marL="0" marR="0" algn="l">
                        <a:lnSpc>
                          <a:spcPct val="100000"/>
                        </a:lnSpc>
                        <a:spcBef>
                          <a:spcPts val="0"/>
                        </a:spcBef>
                        <a:spcAft>
                          <a:spcPts val="0"/>
                        </a:spcAft>
                      </a:pPr>
                      <a:r>
                        <a:rPr lang="en-US" sz="1000" dirty="0" err="1">
                          <a:latin typeface="Arial" pitchFamily="34" charset="0"/>
                          <a:ea typeface="Calibri"/>
                          <a:cs typeface="Arial" pitchFamily="34" charset="0"/>
                        </a:rPr>
                        <a:t>Судалгаа</a:t>
                      </a:r>
                      <a:r>
                        <a:rPr lang="en-US" sz="1000" dirty="0">
                          <a:latin typeface="Arial" pitchFamily="34" charset="0"/>
                          <a:ea typeface="Calibri"/>
                          <a:cs typeface="Arial" pitchFamily="34" charset="0"/>
                        </a:rPr>
                        <a:t> </a:t>
                      </a:r>
                      <a:r>
                        <a:rPr lang="en-US" sz="1000" dirty="0" err="1">
                          <a:latin typeface="Arial" pitchFamily="34" charset="0"/>
                          <a:ea typeface="Calibri"/>
                          <a:cs typeface="Arial" pitchFamily="34" charset="0"/>
                        </a:rPr>
                        <a:t>хийлгэдэг</a:t>
                      </a:r>
                      <a:endParaRPr lang="en-US" sz="1100" dirty="0">
                        <a:latin typeface="Arial" pitchFamily="34" charset="0"/>
                        <a:ea typeface="Calibri"/>
                        <a:cs typeface="Arial" pitchFamily="34" charset="0"/>
                      </a:endParaRPr>
                    </a:p>
                  </a:txBody>
                  <a:tcPr marL="68580" marR="68580" marT="0" marB="0"/>
                </a:tc>
                <a:tc>
                  <a:txBody>
                    <a:bodyPr/>
                    <a:lstStyle/>
                    <a:p>
                      <a:pPr marL="0" marR="0" indent="1270" algn="ctr">
                        <a:lnSpc>
                          <a:spcPct val="100000"/>
                        </a:lnSpc>
                        <a:spcBef>
                          <a:spcPts val="0"/>
                        </a:spcBef>
                        <a:spcAft>
                          <a:spcPts val="0"/>
                        </a:spcAft>
                      </a:pPr>
                      <a:r>
                        <a:rPr lang="en-US" sz="1000" dirty="0">
                          <a:latin typeface="Arial" pitchFamily="34" charset="0"/>
                          <a:ea typeface="Calibri"/>
                          <a:cs typeface="Arial" pitchFamily="34" charset="0"/>
                        </a:rPr>
                        <a:t>1</a:t>
                      </a:r>
                      <a:endParaRPr lang="en-US" sz="1100" dirty="0">
                        <a:latin typeface="Arial" pitchFamily="34" charset="0"/>
                        <a:ea typeface="Calibri"/>
                        <a:cs typeface="Arial" pitchFamily="34" charset="0"/>
                      </a:endParaRPr>
                    </a:p>
                  </a:txBody>
                  <a:tcPr marL="68580" marR="68580" marT="0" marB="0"/>
                </a:tc>
              </a:tr>
            </a:tbl>
          </a:graphicData>
        </a:graphic>
      </p:graphicFrame>
      <p:graphicFrame>
        <p:nvGraphicFramePr>
          <p:cNvPr id="5" name="Chart 4"/>
          <p:cNvGraphicFramePr/>
          <p:nvPr/>
        </p:nvGraphicFramePr>
        <p:xfrm>
          <a:off x="3048000" y="1524000"/>
          <a:ext cx="5486400" cy="4343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p:spPr>
        <p:txBody>
          <a:bodyPr/>
          <a:lstStyle/>
          <a:p>
            <a:pPr>
              <a:buNone/>
            </a:pPr>
            <a:r>
              <a:rPr lang="mn-MN" sz="1400" b="1" i="1" dirty="0" smtClean="0">
                <a:latin typeface="Times New Roman Mon" pitchFamily="18" charset="0"/>
                <a:cs typeface="Arial" pitchFamily="34" charset="0"/>
              </a:rPr>
              <a:t>Сурагчдын чадварт хийсэн анализ</a:t>
            </a:r>
            <a:endParaRPr lang="en-US" sz="1400" dirty="0" smtClean="0">
              <a:latin typeface="Times New Roman Mon" pitchFamily="18" charset="0"/>
              <a:cs typeface="Arial" pitchFamily="34" charset="0"/>
            </a:endParaRPr>
          </a:p>
          <a:p>
            <a:pPr>
              <a:buNone/>
            </a:pPr>
            <a:r>
              <a:rPr lang="en-US" sz="1400" b="1" dirty="0" err="1" smtClean="0">
                <a:latin typeface="Times New Roman Mon" pitchFamily="18" charset="0"/>
                <a:cs typeface="Arial" pitchFamily="34" charset="0"/>
              </a:rPr>
              <a:t>Туршилтын</a:t>
            </a:r>
            <a:r>
              <a:rPr lang="en-US" sz="1400" b="1" dirty="0" smtClean="0">
                <a:latin typeface="Times New Roman Mon" pitchFamily="18" charset="0"/>
                <a:cs typeface="Arial" pitchFamily="34" charset="0"/>
              </a:rPr>
              <a:t> </a:t>
            </a:r>
            <a:r>
              <a:rPr lang="en-US" sz="1400" b="1" dirty="0" err="1" smtClean="0">
                <a:latin typeface="Times New Roman Mon" pitchFamily="18" charset="0"/>
                <a:cs typeface="Arial" pitchFamily="34" charset="0"/>
              </a:rPr>
              <a:t>ба</a:t>
            </a:r>
            <a:r>
              <a:rPr lang="en-US" sz="1400" b="1" dirty="0" smtClean="0">
                <a:latin typeface="Times New Roman Mon" pitchFamily="18" charset="0"/>
                <a:cs typeface="Arial" pitchFamily="34" charset="0"/>
              </a:rPr>
              <a:t> </a:t>
            </a:r>
            <a:r>
              <a:rPr lang="en-US" sz="1400" b="1" dirty="0" err="1" smtClean="0">
                <a:latin typeface="Times New Roman Mon" pitchFamily="18" charset="0"/>
                <a:cs typeface="Arial" pitchFamily="34" charset="0"/>
              </a:rPr>
              <a:t>хяналтын</a:t>
            </a:r>
            <a:r>
              <a:rPr lang="en-US" sz="1400" b="1" dirty="0" smtClean="0">
                <a:latin typeface="Times New Roman Mon" pitchFamily="18" charset="0"/>
                <a:cs typeface="Arial" pitchFamily="34" charset="0"/>
              </a:rPr>
              <a:t> </a:t>
            </a:r>
            <a:r>
              <a:rPr lang="en-US" sz="1400" b="1" dirty="0" err="1" smtClean="0">
                <a:latin typeface="Times New Roman Mon" pitchFamily="18" charset="0"/>
                <a:cs typeface="Arial" pitchFamily="34" charset="0"/>
              </a:rPr>
              <a:t>ангиудûí</a:t>
            </a:r>
            <a:r>
              <a:rPr lang="en-US" sz="1400" b="1" dirty="0" smtClean="0">
                <a:latin typeface="Times New Roman Mon" pitchFamily="18" charset="0"/>
                <a:cs typeface="Arial" pitchFamily="34" charset="0"/>
              </a:rPr>
              <a:t> </a:t>
            </a:r>
            <a:r>
              <a:rPr lang="en-US" sz="1400" b="1" dirty="0" err="1" smtClean="0">
                <a:latin typeface="Times New Roman Mon" pitchFamily="18" charset="0"/>
                <a:cs typeface="Arial" pitchFamily="34" charset="0"/>
              </a:rPr>
              <a:t>ñóðàã÷äûí</a:t>
            </a:r>
            <a:r>
              <a:rPr lang="en-US" sz="1400" b="1" dirty="0" smtClean="0">
                <a:latin typeface="Times New Roman Mon" pitchFamily="18" charset="0"/>
                <a:cs typeface="Arial" pitchFamily="34" charset="0"/>
              </a:rPr>
              <a:t>   </a:t>
            </a:r>
            <a:r>
              <a:rPr lang="en-US" sz="1400" b="1" dirty="0" err="1" smtClean="0">
                <a:latin typeface="Times New Roman Mon" pitchFamily="18" charset="0"/>
                <a:cs typeface="Arial" pitchFamily="34" charset="0"/>
              </a:rPr>
              <a:t>ãазрын</a:t>
            </a:r>
            <a:r>
              <a:rPr lang="en-US" sz="1400" b="1" dirty="0" smtClean="0">
                <a:latin typeface="Times New Roman Mon" pitchFamily="18" charset="0"/>
                <a:cs typeface="Arial" pitchFamily="34" charset="0"/>
              </a:rPr>
              <a:t> </a:t>
            </a:r>
            <a:r>
              <a:rPr lang="en-US" sz="1400" b="1" dirty="0" err="1" smtClean="0">
                <a:latin typeface="Times New Roman Mon" pitchFamily="18" charset="0"/>
                <a:cs typeface="Arial" pitchFamily="34" charset="0"/>
              </a:rPr>
              <a:t>зурагт</a:t>
            </a:r>
            <a:r>
              <a:rPr lang="en-US" sz="1400" b="1" dirty="0" smtClean="0">
                <a:latin typeface="Times New Roman Mon" pitchFamily="18" charset="0"/>
                <a:cs typeface="Arial" pitchFamily="34" charset="0"/>
              </a:rPr>
              <a:t> </a:t>
            </a:r>
            <a:r>
              <a:rPr lang="en-US" sz="1400" b="1" dirty="0" err="1" smtClean="0">
                <a:latin typeface="Times New Roman Mon" pitchFamily="18" charset="0"/>
                <a:cs typeface="Arial" pitchFamily="34" charset="0"/>
              </a:rPr>
              <a:t>àæèëëàæ</a:t>
            </a:r>
            <a:r>
              <a:rPr lang="en-US" sz="1400" b="1" dirty="0" smtClean="0">
                <a:latin typeface="Times New Roman Mon" pitchFamily="18" charset="0"/>
                <a:cs typeface="Arial" pitchFamily="34" charset="0"/>
              </a:rPr>
              <a:t>  </a:t>
            </a:r>
            <a:r>
              <a:rPr lang="en-US" sz="1400" b="1" dirty="0" err="1" smtClean="0">
                <a:latin typeface="Times New Roman Mon" pitchFamily="18" charset="0"/>
                <a:cs typeface="Arial" pitchFamily="34" charset="0"/>
              </a:rPr>
              <a:t>байгаа</a:t>
            </a:r>
            <a:r>
              <a:rPr lang="en-US" sz="1400" b="1" dirty="0" smtClean="0">
                <a:latin typeface="Times New Roman Mon" pitchFamily="18" charset="0"/>
                <a:cs typeface="Arial" pitchFamily="34" charset="0"/>
              </a:rPr>
              <a:t> </a:t>
            </a:r>
            <a:r>
              <a:rPr lang="en-US" sz="1400" b="1" dirty="0" err="1" smtClean="0">
                <a:latin typeface="Times New Roman Mon" pitchFamily="18" charset="0"/>
                <a:cs typeface="Arial" pitchFamily="34" charset="0"/>
              </a:rPr>
              <a:t>чадвар</a:t>
            </a:r>
            <a:endParaRPr lang="en-US" sz="1400" dirty="0" smtClean="0">
              <a:latin typeface="Times New Roman Mon" pitchFamily="18" charset="0"/>
              <a:cs typeface="Arial" pitchFamily="34" charset="0"/>
            </a:endParaRPr>
          </a:p>
          <a:p>
            <a:pPr>
              <a:buNone/>
            </a:pPr>
            <a:endParaRPr lang="en-US" dirty="0"/>
          </a:p>
        </p:txBody>
      </p:sp>
      <p:graphicFrame>
        <p:nvGraphicFramePr>
          <p:cNvPr id="4" name="Table 3"/>
          <p:cNvGraphicFramePr>
            <a:graphicFrameLocks noGrp="1"/>
          </p:cNvGraphicFramePr>
          <p:nvPr/>
        </p:nvGraphicFramePr>
        <p:xfrm>
          <a:off x="685800" y="1397000"/>
          <a:ext cx="3276599" cy="1727199"/>
        </p:xfrm>
        <a:graphic>
          <a:graphicData uri="http://schemas.openxmlformats.org/drawingml/2006/table">
            <a:tbl>
              <a:tblPr firstRow="1" bandRow="1">
                <a:tableStyleId>{5C22544A-7EE6-4342-B048-85BDC9FD1C3A}</a:tableStyleId>
              </a:tblPr>
              <a:tblGrid>
                <a:gridCol w="978190"/>
                <a:gridCol w="994155"/>
                <a:gridCol w="1304254"/>
              </a:tblGrid>
              <a:tr h="575733">
                <a:tc>
                  <a:txBody>
                    <a:bodyPr/>
                    <a:lstStyle/>
                    <a:p>
                      <a:pPr marL="0" marR="0" indent="457200" algn="l">
                        <a:lnSpc>
                          <a:spcPct val="115000"/>
                        </a:lnSpc>
                        <a:spcBef>
                          <a:spcPts val="0"/>
                        </a:spcBef>
                        <a:spcAft>
                          <a:spcPts val="0"/>
                        </a:spcAft>
                      </a:pPr>
                      <a:endParaRPr lang="en-US" sz="1000" dirty="0">
                        <a:latin typeface="Arial" pitchFamily="34" charset="0"/>
                        <a:ea typeface="Calibri"/>
                        <a:cs typeface="Arial" pitchFamily="34" charset="0"/>
                      </a:endParaRPr>
                    </a:p>
                  </a:txBody>
                  <a:tcPr marL="68580" marR="68580" marT="0" marB="0"/>
                </a:tc>
                <a:tc>
                  <a:txBody>
                    <a:bodyPr/>
                    <a:lstStyle/>
                    <a:p>
                      <a:pPr marL="0" marR="0" algn="l">
                        <a:lnSpc>
                          <a:spcPct val="115000"/>
                        </a:lnSpc>
                        <a:spcBef>
                          <a:spcPts val="0"/>
                        </a:spcBef>
                        <a:spcAft>
                          <a:spcPts val="0"/>
                        </a:spcAft>
                      </a:pPr>
                      <a:r>
                        <a:rPr lang="en-US" sz="1000" dirty="0" err="1">
                          <a:latin typeface="Arial" pitchFamily="34" charset="0"/>
                          <a:ea typeface="Calibri"/>
                          <a:cs typeface="Arial" pitchFamily="34" charset="0"/>
                        </a:rPr>
                        <a:t>Нийт</a:t>
                      </a:r>
                      <a:r>
                        <a:rPr lang="en-US" sz="1000" dirty="0">
                          <a:latin typeface="Arial" pitchFamily="34" charset="0"/>
                          <a:ea typeface="Calibri"/>
                          <a:cs typeface="Arial" pitchFamily="34" charset="0"/>
                        </a:rPr>
                        <a:t> </a:t>
                      </a:r>
                      <a:r>
                        <a:rPr lang="en-US" sz="1000" dirty="0" err="1">
                          <a:latin typeface="Arial" pitchFamily="34" charset="0"/>
                          <a:ea typeface="Calibri"/>
                          <a:cs typeface="Arial" pitchFamily="34" charset="0"/>
                        </a:rPr>
                        <a:t>сурагч</a:t>
                      </a:r>
                      <a:endParaRPr lang="en-US" sz="1100" dirty="0">
                        <a:latin typeface="Arial" pitchFamily="34" charset="0"/>
                        <a:ea typeface="Calibri"/>
                        <a:cs typeface="Arial" pitchFamily="34" charset="0"/>
                      </a:endParaRPr>
                    </a:p>
                  </a:txBody>
                  <a:tcPr marL="68580" marR="68580" marT="0" marB="0"/>
                </a:tc>
                <a:tc>
                  <a:txBody>
                    <a:bodyPr/>
                    <a:lstStyle/>
                    <a:p>
                      <a:pPr marL="0" marR="0" algn="l">
                        <a:lnSpc>
                          <a:spcPct val="115000"/>
                        </a:lnSpc>
                        <a:spcBef>
                          <a:spcPts val="0"/>
                        </a:spcBef>
                        <a:spcAft>
                          <a:spcPts val="0"/>
                        </a:spcAft>
                      </a:pPr>
                      <a:r>
                        <a:rPr lang="en-US" sz="1000" dirty="0" err="1">
                          <a:latin typeface="Arial" pitchFamily="34" charset="0"/>
                          <a:ea typeface="Calibri"/>
                          <a:cs typeface="Arial" pitchFamily="34" charset="0"/>
                        </a:rPr>
                        <a:t>Зааж</a:t>
                      </a:r>
                      <a:r>
                        <a:rPr lang="en-US" sz="1000" dirty="0">
                          <a:latin typeface="Arial" pitchFamily="34" charset="0"/>
                          <a:ea typeface="Calibri"/>
                          <a:cs typeface="Arial" pitchFamily="34" charset="0"/>
                        </a:rPr>
                        <a:t> </a:t>
                      </a:r>
                      <a:r>
                        <a:rPr lang="en-US" sz="1000" dirty="0" err="1">
                          <a:latin typeface="Arial" pitchFamily="34" charset="0"/>
                          <a:ea typeface="Calibri"/>
                          <a:cs typeface="Arial" pitchFamily="34" charset="0"/>
                        </a:rPr>
                        <a:t>чадаж</a:t>
                      </a:r>
                      <a:r>
                        <a:rPr lang="en-US" sz="1000" dirty="0">
                          <a:latin typeface="Arial" pitchFamily="34" charset="0"/>
                          <a:ea typeface="Calibri"/>
                          <a:cs typeface="Arial" pitchFamily="34" charset="0"/>
                        </a:rPr>
                        <a:t> </a:t>
                      </a:r>
                      <a:r>
                        <a:rPr lang="en-US" sz="1000" dirty="0" err="1">
                          <a:latin typeface="Arial" pitchFamily="34" charset="0"/>
                          <a:ea typeface="Calibri"/>
                          <a:cs typeface="Arial" pitchFamily="34" charset="0"/>
                        </a:rPr>
                        <a:t>буй</a:t>
                      </a:r>
                      <a:r>
                        <a:rPr lang="en-US" sz="1000" dirty="0">
                          <a:latin typeface="Arial" pitchFamily="34" charset="0"/>
                          <a:ea typeface="Calibri"/>
                          <a:cs typeface="Arial" pitchFamily="34" charset="0"/>
                        </a:rPr>
                        <a:t> </a:t>
                      </a:r>
                      <a:r>
                        <a:rPr lang="en-US" sz="1000" dirty="0" err="1" smtClean="0">
                          <a:latin typeface="Arial" pitchFamily="34" charset="0"/>
                          <a:ea typeface="Calibri"/>
                          <a:cs typeface="Arial" pitchFamily="34" charset="0"/>
                        </a:rPr>
                        <a:t>ñóðàã</a:t>
                      </a:r>
                      <a:r>
                        <a:rPr lang="mn-MN" sz="1000" dirty="0" smtClean="0">
                          <a:latin typeface="Arial" pitchFamily="34" charset="0"/>
                          <a:ea typeface="Calibri"/>
                          <a:cs typeface="Arial" pitchFamily="34" charset="0"/>
                        </a:rPr>
                        <a:t>÷</a:t>
                      </a:r>
                      <a:endParaRPr lang="en-US" sz="1100" dirty="0">
                        <a:latin typeface="Arial" pitchFamily="34" charset="0"/>
                        <a:ea typeface="Calibri"/>
                        <a:cs typeface="Arial" pitchFamily="34" charset="0"/>
                      </a:endParaRPr>
                    </a:p>
                  </a:txBody>
                  <a:tcPr marL="68580" marR="68580" marT="0" marB="0"/>
                </a:tc>
              </a:tr>
              <a:tr h="575733">
                <a:tc>
                  <a:txBody>
                    <a:bodyPr/>
                    <a:lstStyle/>
                    <a:p>
                      <a:pPr marL="0" marR="0" algn="l">
                        <a:lnSpc>
                          <a:spcPct val="115000"/>
                        </a:lnSpc>
                        <a:spcBef>
                          <a:spcPts val="0"/>
                        </a:spcBef>
                        <a:spcAft>
                          <a:spcPts val="0"/>
                        </a:spcAft>
                      </a:pPr>
                      <a:r>
                        <a:rPr lang="en-US" sz="1000">
                          <a:latin typeface="Arial" pitchFamily="34" charset="0"/>
                          <a:ea typeface="Calibri"/>
                          <a:cs typeface="Arial" pitchFamily="34" charset="0"/>
                        </a:rPr>
                        <a:t>Туршилтын анги</a:t>
                      </a:r>
                      <a:endParaRPr lang="en-US" sz="1100">
                        <a:latin typeface="Arial" pitchFamily="34" charset="0"/>
                        <a:ea typeface="Calibri"/>
                        <a:cs typeface="Arial" pitchFamily="34" charset="0"/>
                      </a:endParaRPr>
                    </a:p>
                  </a:txBody>
                  <a:tcPr marL="68580" marR="68580" marT="0" marB="0"/>
                </a:tc>
                <a:tc>
                  <a:txBody>
                    <a:bodyPr/>
                    <a:lstStyle/>
                    <a:p>
                      <a:pPr marL="0" marR="0" algn="l">
                        <a:lnSpc>
                          <a:spcPct val="115000"/>
                        </a:lnSpc>
                        <a:spcBef>
                          <a:spcPts val="0"/>
                        </a:spcBef>
                        <a:spcAft>
                          <a:spcPts val="0"/>
                        </a:spcAft>
                      </a:pPr>
                      <a:r>
                        <a:rPr lang="en-US" sz="1000">
                          <a:latin typeface="Arial" pitchFamily="34" charset="0"/>
                          <a:ea typeface="Calibri"/>
                          <a:cs typeface="Arial" pitchFamily="34" charset="0"/>
                        </a:rPr>
                        <a:t>69</a:t>
                      </a:r>
                      <a:endParaRPr lang="en-US" sz="1100">
                        <a:latin typeface="Arial" pitchFamily="34" charset="0"/>
                        <a:ea typeface="Calibri"/>
                        <a:cs typeface="Arial" pitchFamily="34" charset="0"/>
                      </a:endParaRPr>
                    </a:p>
                  </a:txBody>
                  <a:tcPr marL="68580" marR="68580" marT="0" marB="0"/>
                </a:tc>
                <a:tc>
                  <a:txBody>
                    <a:bodyPr/>
                    <a:lstStyle/>
                    <a:p>
                      <a:pPr marL="0" marR="0" algn="l">
                        <a:lnSpc>
                          <a:spcPct val="115000"/>
                        </a:lnSpc>
                        <a:spcBef>
                          <a:spcPts val="0"/>
                        </a:spcBef>
                        <a:spcAft>
                          <a:spcPts val="0"/>
                        </a:spcAft>
                      </a:pPr>
                      <a:r>
                        <a:rPr lang="en-US" sz="1000" dirty="0">
                          <a:latin typeface="Arial" pitchFamily="34" charset="0"/>
                          <a:ea typeface="Calibri"/>
                          <a:cs typeface="Arial" pitchFamily="34" charset="0"/>
                        </a:rPr>
                        <a:t>62</a:t>
                      </a:r>
                      <a:endParaRPr lang="en-US" sz="1100" dirty="0">
                        <a:latin typeface="Arial" pitchFamily="34" charset="0"/>
                        <a:ea typeface="Calibri"/>
                        <a:cs typeface="Arial" pitchFamily="34" charset="0"/>
                      </a:endParaRPr>
                    </a:p>
                  </a:txBody>
                  <a:tcPr marL="68580" marR="68580" marT="0" marB="0"/>
                </a:tc>
              </a:tr>
              <a:tr h="575733">
                <a:tc>
                  <a:txBody>
                    <a:bodyPr/>
                    <a:lstStyle/>
                    <a:p>
                      <a:pPr marL="0" marR="0" algn="l">
                        <a:lnSpc>
                          <a:spcPct val="115000"/>
                        </a:lnSpc>
                        <a:spcBef>
                          <a:spcPts val="0"/>
                        </a:spcBef>
                        <a:spcAft>
                          <a:spcPts val="0"/>
                        </a:spcAft>
                      </a:pPr>
                      <a:r>
                        <a:rPr lang="en-US" sz="1000">
                          <a:latin typeface="Arial" pitchFamily="34" charset="0"/>
                          <a:ea typeface="Calibri"/>
                          <a:cs typeface="Arial" pitchFamily="34" charset="0"/>
                        </a:rPr>
                        <a:t>Хяналтын анги</a:t>
                      </a:r>
                      <a:endParaRPr lang="en-US" sz="1100">
                        <a:latin typeface="Arial" pitchFamily="34" charset="0"/>
                        <a:ea typeface="Calibri"/>
                        <a:cs typeface="Arial" pitchFamily="34" charset="0"/>
                      </a:endParaRPr>
                    </a:p>
                  </a:txBody>
                  <a:tcPr marL="68580" marR="68580" marT="0" marB="0"/>
                </a:tc>
                <a:tc>
                  <a:txBody>
                    <a:bodyPr/>
                    <a:lstStyle/>
                    <a:p>
                      <a:pPr marL="0" marR="0" algn="l">
                        <a:lnSpc>
                          <a:spcPct val="115000"/>
                        </a:lnSpc>
                        <a:spcBef>
                          <a:spcPts val="0"/>
                        </a:spcBef>
                        <a:spcAft>
                          <a:spcPts val="0"/>
                        </a:spcAft>
                      </a:pPr>
                      <a:r>
                        <a:rPr lang="en-US" sz="1000">
                          <a:latin typeface="Arial" pitchFamily="34" charset="0"/>
                          <a:ea typeface="Calibri"/>
                          <a:cs typeface="Arial" pitchFamily="34" charset="0"/>
                        </a:rPr>
                        <a:t>64</a:t>
                      </a:r>
                      <a:endParaRPr lang="en-US" sz="1100">
                        <a:latin typeface="Arial" pitchFamily="34" charset="0"/>
                        <a:ea typeface="Calibri"/>
                        <a:cs typeface="Arial" pitchFamily="34" charset="0"/>
                      </a:endParaRPr>
                    </a:p>
                  </a:txBody>
                  <a:tcPr marL="68580" marR="68580" marT="0" marB="0"/>
                </a:tc>
                <a:tc>
                  <a:txBody>
                    <a:bodyPr/>
                    <a:lstStyle/>
                    <a:p>
                      <a:pPr marL="0" marR="0" algn="l">
                        <a:lnSpc>
                          <a:spcPct val="115000"/>
                        </a:lnSpc>
                        <a:spcBef>
                          <a:spcPts val="0"/>
                        </a:spcBef>
                        <a:spcAft>
                          <a:spcPts val="0"/>
                        </a:spcAft>
                      </a:pPr>
                      <a:r>
                        <a:rPr lang="en-US" sz="1000" dirty="0">
                          <a:latin typeface="Arial" pitchFamily="34" charset="0"/>
                          <a:ea typeface="Calibri"/>
                          <a:cs typeface="Arial" pitchFamily="34" charset="0"/>
                        </a:rPr>
                        <a:t>19</a:t>
                      </a:r>
                      <a:endParaRPr lang="en-US" sz="1100" dirty="0">
                        <a:latin typeface="Arial" pitchFamily="34" charset="0"/>
                        <a:ea typeface="Calibri"/>
                        <a:cs typeface="Arial" pitchFamily="34" charset="0"/>
                      </a:endParaRPr>
                    </a:p>
                  </a:txBody>
                  <a:tcPr marL="68580" marR="68580" marT="0" marB="0"/>
                </a:tc>
              </a:tr>
            </a:tbl>
          </a:graphicData>
        </a:graphic>
      </p:graphicFrame>
      <p:graphicFrame>
        <p:nvGraphicFramePr>
          <p:cNvPr id="5" name="Chart 4"/>
          <p:cNvGraphicFramePr/>
          <p:nvPr/>
        </p:nvGraphicFramePr>
        <p:xfrm>
          <a:off x="4114800" y="1066800"/>
          <a:ext cx="4191000" cy="2819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p:spPr>
        <p:txBody>
          <a:bodyPr/>
          <a:lstStyle/>
          <a:p>
            <a:pPr>
              <a:buNone/>
            </a:pPr>
            <a:r>
              <a:rPr lang="mn-MN" sz="1600" b="1" i="1" dirty="0" smtClean="0">
                <a:latin typeface="Arial" pitchFamily="34" charset="0"/>
                <a:cs typeface="Arial" pitchFamily="34" charset="0"/>
              </a:rPr>
              <a:t>Сурагчдын хичээлд хандах хандлагад хийсэн анализ</a:t>
            </a:r>
          </a:p>
          <a:p>
            <a:pPr>
              <a:buNone/>
            </a:pPr>
            <a:r>
              <a:rPr lang="mn-MN" sz="1600" dirty="0" smtClean="0">
                <a:latin typeface="Arial" pitchFamily="34" charset="0"/>
                <a:cs typeface="Arial" pitchFamily="34" charset="0"/>
              </a:rPr>
              <a:t>1.</a:t>
            </a:r>
            <a:r>
              <a:rPr lang="en-US" sz="1600" dirty="0" err="1" smtClean="0">
                <a:latin typeface="Times New Roman Mon" pitchFamily="18" charset="0"/>
                <a:cs typeface="Arial" pitchFamily="34" charset="0"/>
              </a:rPr>
              <a:t>Гэрийн</a:t>
            </a:r>
            <a:r>
              <a:rPr lang="en-US" sz="1600" dirty="0" smtClean="0">
                <a:latin typeface="Times New Roman Mon" pitchFamily="18" charset="0"/>
                <a:cs typeface="Arial" pitchFamily="34" charset="0"/>
              </a:rPr>
              <a:t> </a:t>
            </a:r>
            <a:r>
              <a:rPr lang="en-US" sz="1600" dirty="0" err="1" smtClean="0">
                <a:latin typeface="Times New Roman Mon" pitchFamily="18" charset="0"/>
                <a:cs typeface="Arial" pitchFamily="34" charset="0"/>
              </a:rPr>
              <a:t>даалгавар</a:t>
            </a:r>
            <a:r>
              <a:rPr lang="en-US" sz="1600" dirty="0" smtClean="0">
                <a:latin typeface="Times New Roman Mon" pitchFamily="18" charset="0"/>
                <a:cs typeface="Arial" pitchFamily="34" charset="0"/>
              </a:rPr>
              <a:t> </a:t>
            </a:r>
            <a:r>
              <a:rPr lang="en-US" sz="1600" dirty="0" err="1" smtClean="0">
                <a:latin typeface="Times New Roman Mon" pitchFamily="18" charset="0"/>
                <a:cs typeface="Arial" pitchFamily="34" charset="0"/>
              </a:rPr>
              <a:t>õèé</a:t>
            </a:r>
            <a:r>
              <a:rPr lang="mn-MN" sz="1600" dirty="0" smtClean="0">
                <a:latin typeface="Times New Roman Mon" pitchFamily="18" charset="0"/>
                <a:cs typeface="Arial" pitchFamily="34" charset="0"/>
              </a:rPr>
              <a:t>ëò:</a:t>
            </a:r>
            <a:endParaRPr lang="en-US" sz="1600" dirty="0" smtClean="0">
              <a:latin typeface="Times New Roman Mon" pitchFamily="18" charset="0"/>
              <a:cs typeface="Arial" pitchFamily="34" charset="0"/>
            </a:endParaRPr>
          </a:p>
          <a:p>
            <a:pPr>
              <a:buNone/>
            </a:pPr>
            <a:endParaRPr lang="en-US" dirty="0"/>
          </a:p>
        </p:txBody>
      </p:sp>
      <p:graphicFrame>
        <p:nvGraphicFramePr>
          <p:cNvPr id="4" name="Table 3"/>
          <p:cNvGraphicFramePr>
            <a:graphicFrameLocks noGrp="1"/>
          </p:cNvGraphicFramePr>
          <p:nvPr/>
        </p:nvGraphicFramePr>
        <p:xfrm>
          <a:off x="533401" y="1397000"/>
          <a:ext cx="3276598" cy="1803399"/>
        </p:xfrm>
        <a:graphic>
          <a:graphicData uri="http://schemas.openxmlformats.org/drawingml/2006/table">
            <a:tbl>
              <a:tblPr firstRow="1" bandRow="1">
                <a:tableStyleId>{5C22544A-7EE6-4342-B048-85BDC9FD1C3A}</a:tableStyleId>
              </a:tblPr>
              <a:tblGrid>
                <a:gridCol w="924168"/>
                <a:gridCol w="756138"/>
                <a:gridCol w="672123"/>
                <a:gridCol w="924169"/>
              </a:tblGrid>
              <a:tr h="601133">
                <a:tc>
                  <a:txBody>
                    <a:bodyPr/>
                    <a:lstStyle/>
                    <a:p>
                      <a:pPr marL="0" marR="0" indent="457200">
                        <a:lnSpc>
                          <a:spcPct val="115000"/>
                        </a:lnSpc>
                        <a:spcBef>
                          <a:spcPts val="0"/>
                        </a:spcBef>
                        <a:spcAft>
                          <a:spcPts val="0"/>
                        </a:spcAft>
                      </a:pPr>
                      <a:endParaRPr lang="en-US" sz="1000" dirty="0">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a:latin typeface="Times New Roman"/>
                          <a:ea typeface="Calibri"/>
                          <a:cs typeface="Times New Roman"/>
                        </a:rPr>
                        <a:t>Даалгавар хийсэн</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a:latin typeface="Times New Roman"/>
                          <a:ea typeface="Calibri"/>
                          <a:cs typeface="Times New Roman"/>
                        </a:rPr>
                        <a:t>Дутуу хийсэн</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dirty="0" err="1">
                          <a:latin typeface="Times New Roman"/>
                          <a:ea typeface="Calibri"/>
                          <a:cs typeface="Times New Roman"/>
                        </a:rPr>
                        <a:t>Огт</a:t>
                      </a:r>
                      <a:r>
                        <a:rPr lang="en-US" sz="1000" dirty="0">
                          <a:latin typeface="Times New Roman"/>
                          <a:ea typeface="Calibri"/>
                          <a:cs typeface="Times New Roman"/>
                        </a:rPr>
                        <a:t> </a:t>
                      </a:r>
                      <a:r>
                        <a:rPr lang="en-US" sz="1000" dirty="0" err="1">
                          <a:latin typeface="Times New Roman"/>
                          <a:ea typeface="Calibri"/>
                          <a:cs typeface="Times New Roman"/>
                        </a:rPr>
                        <a:t>хийгээгүй</a:t>
                      </a:r>
                      <a:endParaRPr lang="en-US" sz="1100" dirty="0">
                        <a:latin typeface="Calibri"/>
                        <a:ea typeface="Calibri"/>
                        <a:cs typeface="Times New Roman"/>
                      </a:endParaRPr>
                    </a:p>
                  </a:txBody>
                  <a:tcPr marL="68580" marR="68580" marT="0" marB="0"/>
                </a:tc>
              </a:tr>
              <a:tr h="601133">
                <a:tc>
                  <a:txBody>
                    <a:bodyPr/>
                    <a:lstStyle/>
                    <a:p>
                      <a:pPr marL="0" marR="0">
                        <a:lnSpc>
                          <a:spcPct val="115000"/>
                        </a:lnSpc>
                        <a:spcBef>
                          <a:spcPts val="0"/>
                        </a:spcBef>
                        <a:spcAft>
                          <a:spcPts val="0"/>
                        </a:spcAft>
                      </a:pPr>
                      <a:r>
                        <a:rPr lang="en-US" sz="1000">
                          <a:latin typeface="Times New Roman"/>
                          <a:ea typeface="Calibri"/>
                          <a:cs typeface="Times New Roman"/>
                        </a:rPr>
                        <a:t>Туршилтын анги</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a:latin typeface="Times New Roman"/>
                          <a:ea typeface="Calibri"/>
                          <a:cs typeface="Times New Roman"/>
                        </a:rPr>
                        <a:t>82</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dirty="0">
                          <a:latin typeface="Times New Roman"/>
                          <a:ea typeface="Calibri"/>
                          <a:cs typeface="Times New Roman"/>
                        </a:rPr>
                        <a:t>10</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dirty="0">
                          <a:latin typeface="Times New Roman"/>
                          <a:ea typeface="Calibri"/>
                          <a:cs typeface="Times New Roman"/>
                        </a:rPr>
                        <a:t>8</a:t>
                      </a:r>
                      <a:endParaRPr lang="en-US" sz="1100" dirty="0">
                        <a:latin typeface="Calibri"/>
                        <a:ea typeface="Calibri"/>
                        <a:cs typeface="Times New Roman"/>
                      </a:endParaRPr>
                    </a:p>
                  </a:txBody>
                  <a:tcPr marL="68580" marR="68580" marT="0" marB="0"/>
                </a:tc>
              </a:tr>
              <a:tr h="601133">
                <a:tc>
                  <a:txBody>
                    <a:bodyPr/>
                    <a:lstStyle/>
                    <a:p>
                      <a:pPr marL="0" marR="0">
                        <a:lnSpc>
                          <a:spcPct val="115000"/>
                        </a:lnSpc>
                        <a:spcBef>
                          <a:spcPts val="0"/>
                        </a:spcBef>
                        <a:spcAft>
                          <a:spcPts val="0"/>
                        </a:spcAft>
                      </a:pPr>
                      <a:r>
                        <a:rPr lang="en-US" sz="1000">
                          <a:latin typeface="Times New Roman"/>
                          <a:ea typeface="Calibri"/>
                          <a:cs typeface="Times New Roman"/>
                        </a:rPr>
                        <a:t>Хяналтын анги</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a:latin typeface="Times New Roman"/>
                          <a:ea typeface="Calibri"/>
                          <a:cs typeface="Times New Roman"/>
                        </a:rPr>
                        <a:t>28</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a:latin typeface="Times New Roman"/>
                          <a:ea typeface="Calibri"/>
                          <a:cs typeface="Times New Roman"/>
                        </a:rPr>
                        <a:t>42</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000" dirty="0">
                          <a:latin typeface="Times New Roman"/>
                          <a:ea typeface="Calibri"/>
                          <a:cs typeface="Times New Roman"/>
                        </a:rPr>
                        <a:t>30</a:t>
                      </a:r>
                      <a:endParaRPr lang="en-US" sz="1100" dirty="0">
                        <a:latin typeface="Calibri"/>
                        <a:ea typeface="Calibri"/>
                        <a:cs typeface="Times New Roman"/>
                      </a:endParaRPr>
                    </a:p>
                  </a:txBody>
                  <a:tcPr marL="68580" marR="68580" marT="0" marB="0"/>
                </a:tc>
              </a:tr>
            </a:tbl>
          </a:graphicData>
        </a:graphic>
      </p:graphicFrame>
      <p:graphicFrame>
        <p:nvGraphicFramePr>
          <p:cNvPr id="5" name="Chart 4"/>
          <p:cNvGraphicFramePr/>
          <p:nvPr/>
        </p:nvGraphicFramePr>
        <p:xfrm>
          <a:off x="3886200" y="914400"/>
          <a:ext cx="4724400" cy="304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09600"/>
            <a:ext cx="8229600" cy="5397691"/>
          </a:xfrm>
        </p:spPr>
        <p:txBody>
          <a:bodyPr/>
          <a:lstStyle/>
          <a:p>
            <a:pPr>
              <a:buNone/>
            </a:pPr>
            <a:r>
              <a:rPr lang="mn-MN" sz="1800" b="1" dirty="0" smtClean="0">
                <a:latin typeface="Times New Roman Mon" pitchFamily="18" charset="0"/>
                <a:cs typeface="Arial" pitchFamily="34" charset="0"/>
              </a:rPr>
              <a:t>Õè÷ýýëä ñîíèðõîõ ñîíèðõîë:</a:t>
            </a:r>
            <a:r>
              <a:rPr lang="mn-MN" sz="1800" dirty="0" smtClean="0">
                <a:latin typeface="Times New Roman Mon" pitchFamily="18" charset="0"/>
                <a:cs typeface="Arial" pitchFamily="34" charset="0"/>
              </a:rPr>
              <a:t>  (Àíãëèéí Ýêñòåðèéí èõ ñóðãóóëèéí áàãø Ð.Á¸ðä¸íèé àðãà÷ëàëààð)</a:t>
            </a:r>
            <a:endParaRPr lang="en-US" sz="1800" dirty="0" smtClean="0">
              <a:latin typeface="Times New Roman Mon" pitchFamily="18" charset="0"/>
              <a:cs typeface="Arial" pitchFamily="34" charset="0"/>
            </a:endParaRPr>
          </a:p>
          <a:p>
            <a:pPr>
              <a:buNone/>
            </a:pPr>
            <a:endParaRPr lang="en-US" dirty="0">
              <a:latin typeface="Times New Roman Mon" pitchFamily="18" charset="0"/>
            </a:endParaRPr>
          </a:p>
        </p:txBody>
      </p:sp>
      <p:graphicFrame>
        <p:nvGraphicFramePr>
          <p:cNvPr id="4" name="Table 3"/>
          <p:cNvGraphicFramePr>
            <a:graphicFrameLocks noGrp="1"/>
          </p:cNvGraphicFramePr>
          <p:nvPr/>
        </p:nvGraphicFramePr>
        <p:xfrm>
          <a:off x="609600" y="1397000"/>
          <a:ext cx="1981200" cy="1127252"/>
        </p:xfrm>
        <a:graphic>
          <a:graphicData uri="http://schemas.openxmlformats.org/drawingml/2006/table">
            <a:tbl>
              <a:tblPr firstRow="1" bandRow="1">
                <a:tableStyleId>{5C22544A-7EE6-4342-B048-85BDC9FD1C3A}</a:tableStyleId>
              </a:tblPr>
              <a:tblGrid>
                <a:gridCol w="1066800"/>
                <a:gridCol w="914400"/>
              </a:tblGrid>
              <a:tr h="370840">
                <a:tc>
                  <a:txBody>
                    <a:bodyPr/>
                    <a:lstStyle/>
                    <a:p>
                      <a:pPr marL="0" marR="0" indent="457200">
                        <a:lnSpc>
                          <a:spcPct val="115000"/>
                        </a:lnSpc>
                        <a:spcBef>
                          <a:spcPts val="0"/>
                        </a:spcBef>
                        <a:spcAft>
                          <a:spcPts val="0"/>
                        </a:spcAft>
                      </a:pP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latin typeface="Calibri"/>
                          <a:ea typeface="Calibri"/>
                          <a:cs typeface="Times New Roman"/>
                        </a:rPr>
                        <a:t>сонирхдог</a:t>
                      </a:r>
                    </a:p>
                  </a:txBody>
                  <a:tcPr marL="68580" marR="68580" marT="0" marB="0"/>
                </a:tc>
              </a:tr>
              <a:tr h="370840">
                <a:tc>
                  <a:txBody>
                    <a:bodyPr/>
                    <a:lstStyle/>
                    <a:p>
                      <a:pPr marL="0" marR="0">
                        <a:lnSpc>
                          <a:spcPct val="115000"/>
                        </a:lnSpc>
                        <a:spcBef>
                          <a:spcPts val="0"/>
                        </a:spcBef>
                        <a:spcAft>
                          <a:spcPts val="0"/>
                        </a:spcAft>
                      </a:pPr>
                      <a:r>
                        <a:rPr lang="en-US" sz="1100">
                          <a:latin typeface="Calibri"/>
                          <a:ea typeface="Calibri"/>
                          <a:cs typeface="Times New Roman"/>
                        </a:rPr>
                        <a:t>Туршилтын анги</a:t>
                      </a:r>
                    </a:p>
                  </a:txBody>
                  <a:tcPr marL="68580" marR="68580" marT="0" marB="0"/>
                </a:tc>
                <a:tc>
                  <a:txBody>
                    <a:bodyPr/>
                    <a:lstStyle/>
                    <a:p>
                      <a:pPr marL="0" marR="0">
                        <a:lnSpc>
                          <a:spcPct val="115000"/>
                        </a:lnSpc>
                        <a:spcBef>
                          <a:spcPts val="0"/>
                        </a:spcBef>
                        <a:spcAft>
                          <a:spcPts val="0"/>
                        </a:spcAft>
                      </a:pPr>
                      <a:r>
                        <a:rPr lang="en-US" sz="1100">
                          <a:latin typeface="Calibri"/>
                          <a:ea typeface="Calibri"/>
                          <a:cs typeface="Times New Roman"/>
                        </a:rPr>
                        <a:t>95,8</a:t>
                      </a:r>
                    </a:p>
                  </a:txBody>
                  <a:tcPr marL="68580" marR="68580" marT="0" marB="0"/>
                </a:tc>
              </a:tr>
              <a:tr h="370840">
                <a:tc>
                  <a:txBody>
                    <a:bodyPr/>
                    <a:lstStyle/>
                    <a:p>
                      <a:pPr marL="0" marR="0">
                        <a:lnSpc>
                          <a:spcPct val="115000"/>
                        </a:lnSpc>
                        <a:spcBef>
                          <a:spcPts val="0"/>
                        </a:spcBef>
                        <a:spcAft>
                          <a:spcPts val="0"/>
                        </a:spcAft>
                      </a:pPr>
                      <a:r>
                        <a:rPr lang="en-US" sz="1100">
                          <a:latin typeface="Calibri"/>
                          <a:ea typeface="Calibri"/>
                          <a:cs typeface="Times New Roman"/>
                        </a:rPr>
                        <a:t>Хяналтын анги</a:t>
                      </a:r>
                    </a:p>
                  </a:txBody>
                  <a:tcPr marL="68580" marR="68580" marT="0" marB="0"/>
                </a:tc>
                <a:tc>
                  <a:txBody>
                    <a:bodyPr/>
                    <a:lstStyle/>
                    <a:p>
                      <a:pPr marL="0" marR="0">
                        <a:lnSpc>
                          <a:spcPct val="115000"/>
                        </a:lnSpc>
                        <a:spcBef>
                          <a:spcPts val="0"/>
                        </a:spcBef>
                        <a:spcAft>
                          <a:spcPts val="0"/>
                        </a:spcAft>
                      </a:pPr>
                      <a:r>
                        <a:rPr lang="en-US" sz="1100" dirty="0">
                          <a:latin typeface="Calibri"/>
                          <a:ea typeface="Calibri"/>
                          <a:cs typeface="Times New Roman"/>
                        </a:rPr>
                        <a:t>11,2</a:t>
                      </a:r>
                    </a:p>
                  </a:txBody>
                  <a:tcPr marL="68580" marR="68580" marT="0" marB="0"/>
                </a:tc>
              </a:tr>
            </a:tbl>
          </a:graphicData>
        </a:graphic>
      </p:graphicFrame>
      <p:graphicFrame>
        <p:nvGraphicFramePr>
          <p:cNvPr id="5" name="Chart 4"/>
          <p:cNvGraphicFramePr/>
          <p:nvPr/>
        </p:nvGraphicFramePr>
        <p:xfrm>
          <a:off x="3048000" y="1295400"/>
          <a:ext cx="4800600" cy="2514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p:spPr>
        <p:txBody>
          <a:bodyPr>
            <a:normAutofit fontScale="62500" lnSpcReduction="20000"/>
          </a:bodyPr>
          <a:lstStyle/>
          <a:p>
            <a:pPr>
              <a:buNone/>
            </a:pPr>
            <a:r>
              <a:rPr lang="mn-MN" b="1" dirty="0" smtClean="0">
                <a:latin typeface="Times New Roman Mon" pitchFamily="18" charset="0"/>
                <a:cs typeface="Arial" pitchFamily="34" charset="0"/>
              </a:rPr>
              <a:t>Ä¿ãíýëò</a:t>
            </a:r>
            <a:endParaRPr lang="en-US" dirty="0" smtClean="0">
              <a:latin typeface="Times New Roman Mon" pitchFamily="18" charset="0"/>
              <a:cs typeface="Arial" pitchFamily="34" charset="0"/>
            </a:endParaRPr>
          </a:p>
          <a:p>
            <a:pPr>
              <a:buNone/>
            </a:pPr>
            <a:r>
              <a:rPr lang="mn-MN" dirty="0" smtClean="0">
                <a:latin typeface="Times New Roman Mon" pitchFamily="18" charset="0"/>
                <a:cs typeface="Arial" pitchFamily="34" charset="0"/>
              </a:rPr>
              <a:t>  </a:t>
            </a:r>
            <a:endParaRPr lang="en-US" dirty="0" smtClean="0">
              <a:latin typeface="Times New Roman Mon" pitchFamily="18" charset="0"/>
              <a:cs typeface="Arial" pitchFamily="34" charset="0"/>
            </a:endParaRPr>
          </a:p>
          <a:p>
            <a:pPr lvl="0"/>
            <a:r>
              <a:rPr lang="mn-MN" dirty="0" smtClean="0">
                <a:latin typeface="Times New Roman Mon" pitchFamily="18" charset="0"/>
                <a:cs typeface="Arial" pitchFamily="34" charset="0"/>
              </a:rPr>
              <a:t>    Ò</a:t>
            </a:r>
            <a:r>
              <a:rPr lang="en-US" dirty="0" err="1" smtClean="0">
                <a:latin typeface="Times New Roman Mon" pitchFamily="18" charset="0"/>
                <a:cs typeface="Arial" pitchFamily="34" charset="0"/>
              </a:rPr>
              <a:t>анхимын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ба</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танхимын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бус</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аргуудыг</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хослуулан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хэрэглэсэн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шавь</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төвтэй</a:t>
            </a:r>
            <a:r>
              <a:rPr lang="en-US" dirty="0" smtClean="0">
                <a:latin typeface="Times New Roman Mon" pitchFamily="18" charset="0"/>
                <a:cs typeface="Arial" pitchFamily="34" charset="0"/>
              </a:rPr>
              <a:t> “ </a:t>
            </a:r>
            <a:r>
              <a:rPr lang="en-US" dirty="0" err="1" smtClean="0">
                <a:latin typeface="Times New Roman Mon" pitchFamily="18" charset="0"/>
                <a:cs typeface="Arial" pitchFamily="34" charset="0"/>
              </a:rPr>
              <a:t>судал</a:t>
            </a:r>
            <a:r>
              <a:rPr lang="mn-MN" dirty="0" smtClean="0">
                <a:latin typeface="Times New Roman Mon" pitchFamily="18" charset="0"/>
                <a:cs typeface="Arial" pitchFamily="34" charset="0"/>
              </a:rPr>
              <a:t>ãàà øèíæèëãýý õèéæ</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суралцах</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арга</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түүний</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технологийн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хувилбарууд</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нь</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тус</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орны</a:t>
            </a:r>
            <a:r>
              <a:rPr lang="en-US" dirty="0" smtClean="0">
                <a:latin typeface="Times New Roman Mon" pitchFamily="18" charset="0"/>
                <a:cs typeface="Arial" pitchFamily="34" charset="0"/>
              </a:rPr>
              <a:t> ЕБС-</a:t>
            </a:r>
            <a:r>
              <a:rPr lang="en-US" dirty="0" err="1" smtClean="0">
                <a:latin typeface="Times New Roman Mon" pitchFamily="18" charset="0"/>
                <a:cs typeface="Arial" pitchFamily="34" charset="0"/>
              </a:rPr>
              <a:t>ийн</a:t>
            </a:r>
            <a:r>
              <a:rPr lang="en-US" dirty="0" smtClean="0">
                <a:latin typeface="Times New Roman Mon" pitchFamily="18" charset="0"/>
                <a:cs typeface="Arial" pitchFamily="34" charset="0"/>
              </a:rPr>
              <a:t> 8,9,10,11-р </a:t>
            </a:r>
            <a:r>
              <a:rPr lang="en-US" dirty="0" err="1" smtClean="0">
                <a:latin typeface="Times New Roman Mon" pitchFamily="18" charset="0"/>
                <a:cs typeface="Arial" pitchFamily="34" charset="0"/>
              </a:rPr>
              <a:t>ангийн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сурагчдын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нас</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сэтгэхүйн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онцлогт</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тохирсон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танин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мэдэх</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сонирхлыг</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өрнүүлсэн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сургалтын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идэвхтэй</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шинэ</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арга</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болох</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нь</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цуврал</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туршилтуудаар</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тогтоогдов</a:t>
            </a:r>
            <a:r>
              <a:rPr lang="en-US" dirty="0" smtClean="0">
                <a:latin typeface="Times New Roman Mon" pitchFamily="18" charset="0"/>
                <a:cs typeface="Arial" pitchFamily="34" charset="0"/>
              </a:rPr>
              <a:t>. </a:t>
            </a:r>
          </a:p>
          <a:p>
            <a:pPr lvl="0"/>
            <a:r>
              <a:rPr lang="mn-MN" dirty="0" smtClean="0">
                <a:latin typeface="Times New Roman Mon" pitchFamily="18" charset="0"/>
                <a:cs typeface="Arial" pitchFamily="34" charset="0"/>
              </a:rPr>
              <a:t>“Ñ</a:t>
            </a:r>
            <a:r>
              <a:rPr lang="en-US" dirty="0" err="1" smtClean="0">
                <a:latin typeface="Times New Roman Mon" pitchFamily="18" charset="0"/>
                <a:cs typeface="Arial" pitchFamily="34" charset="0"/>
              </a:rPr>
              <a:t>удал</a:t>
            </a:r>
            <a:r>
              <a:rPr lang="mn-MN" dirty="0" smtClean="0">
                <a:latin typeface="Times New Roman Mon" pitchFamily="18" charset="0"/>
                <a:cs typeface="Arial" pitchFamily="34" charset="0"/>
              </a:rPr>
              <a:t>ãàà øèíæèëãýý õèéõ”</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технологийг</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өнөөгийн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сургалтанд</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нэвтрүүлбэл</a:t>
            </a:r>
            <a:r>
              <a:rPr lang="mn-MN" dirty="0" smtClean="0">
                <a:latin typeface="Times New Roman Mon" pitchFamily="18" charset="0"/>
                <a:cs typeface="Arial" pitchFamily="34" charset="0"/>
              </a:rPr>
              <a:t>:</a:t>
            </a:r>
            <a:endParaRPr lang="en-US" dirty="0" smtClean="0">
              <a:latin typeface="Times New Roman Mon" pitchFamily="18" charset="0"/>
              <a:cs typeface="Arial" pitchFamily="34" charset="0"/>
            </a:endParaRPr>
          </a:p>
          <a:p>
            <a:r>
              <a:rPr lang="en-US" u="sng" dirty="0" err="1" smtClean="0">
                <a:latin typeface="Times New Roman Mon" pitchFamily="18" charset="0"/>
                <a:cs typeface="Arial" pitchFamily="34" charset="0"/>
              </a:rPr>
              <a:t>Сурагчдын</a:t>
            </a:r>
            <a:r>
              <a:rPr lang="en-US" u="sng" dirty="0" smtClean="0">
                <a:latin typeface="Times New Roman Mon" pitchFamily="18" charset="0"/>
                <a:cs typeface="Arial" pitchFamily="34" charset="0"/>
              </a:rPr>
              <a:t> </a:t>
            </a:r>
            <a:r>
              <a:rPr lang="en-US" u="sng" dirty="0" err="1" smtClean="0">
                <a:latin typeface="Times New Roman Mon" pitchFamily="18" charset="0"/>
                <a:cs typeface="Arial" pitchFamily="34" charset="0"/>
              </a:rPr>
              <a:t>хувьд</a:t>
            </a:r>
            <a:r>
              <a:rPr lang="en-US" dirty="0" smtClean="0">
                <a:latin typeface="Times New Roman Mon" pitchFamily="18" charset="0"/>
                <a:cs typeface="Arial" pitchFamily="34" charset="0"/>
              </a:rPr>
              <a:t> :</a:t>
            </a:r>
            <a:r>
              <a:rPr lang="mn-MN" dirty="0" smtClean="0">
                <a:latin typeface="Times New Roman Mon" pitchFamily="18" charset="0"/>
                <a:cs typeface="Arial" pitchFamily="34" charset="0"/>
              </a:rPr>
              <a:t>  </a:t>
            </a:r>
            <a:r>
              <a:rPr lang="en-US" dirty="0" err="1" smtClean="0">
                <a:latin typeface="Times New Roman Mon" pitchFamily="18" charset="0"/>
                <a:cs typeface="Arial" pitchFamily="34" charset="0"/>
              </a:rPr>
              <a:t>Хичээлд</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оролцох</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оролцоо</a:t>
            </a:r>
            <a:r>
              <a:rPr lang="mn-MN" dirty="0" smtClean="0">
                <a:latin typeface="Times New Roman Mon" pitchFamily="18" charset="0"/>
                <a:cs typeface="Arial" pitchFamily="34" charset="0"/>
              </a:rPr>
              <a:t>, á</a:t>
            </a:r>
            <a:r>
              <a:rPr lang="en-US" dirty="0" err="1" smtClean="0">
                <a:latin typeface="Times New Roman Mon" pitchFamily="18" charset="0"/>
                <a:cs typeface="Arial" pitchFamily="34" charset="0"/>
              </a:rPr>
              <a:t>ие</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даах</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чадвар</a:t>
            </a:r>
            <a:r>
              <a:rPr lang="mn-MN" dirty="0" smtClean="0">
                <a:latin typeface="Times New Roman Mon" pitchFamily="18" charset="0"/>
                <a:cs typeface="Arial" pitchFamily="34" charset="0"/>
              </a:rPr>
              <a:t>,ìýäëýãýý çîõèîìæëîí á¿òýýõ áàéäàë, õ</a:t>
            </a:r>
            <a:r>
              <a:rPr lang="en-US" dirty="0" err="1" smtClean="0">
                <a:latin typeface="Times New Roman Mon" pitchFamily="18" charset="0"/>
                <a:cs typeface="Arial" pitchFamily="34" charset="0"/>
              </a:rPr>
              <a:t>ичээлд</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сонирхох</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сонирхол</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ихээхэн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дээшилж</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байгаа</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нь</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тогтоогдлоо</a:t>
            </a:r>
            <a:r>
              <a:rPr lang="en-US" dirty="0" smtClean="0">
                <a:latin typeface="Times New Roman Mon" pitchFamily="18" charset="0"/>
                <a:cs typeface="Arial" pitchFamily="34" charset="0"/>
              </a:rPr>
              <a:t>.</a:t>
            </a:r>
          </a:p>
          <a:p>
            <a:r>
              <a:rPr lang="en-US" dirty="0" smtClean="0">
                <a:latin typeface="Times New Roman Mon" pitchFamily="18" charset="0"/>
                <a:cs typeface="Arial" pitchFamily="34" charset="0"/>
              </a:rPr>
              <a:t>    </a:t>
            </a:r>
            <a:r>
              <a:rPr lang="en-US" u="sng" dirty="0" err="1" smtClean="0">
                <a:latin typeface="Times New Roman Mon" pitchFamily="18" charset="0"/>
                <a:cs typeface="Arial" pitchFamily="34" charset="0"/>
              </a:rPr>
              <a:t>Багшийн</a:t>
            </a:r>
            <a:r>
              <a:rPr lang="en-US" u="sng" dirty="0" smtClean="0">
                <a:latin typeface="Times New Roman Mon" pitchFamily="18" charset="0"/>
                <a:cs typeface="Arial" pitchFamily="34" charset="0"/>
              </a:rPr>
              <a:t> </a:t>
            </a:r>
            <a:r>
              <a:rPr lang="en-US" u="sng" dirty="0" err="1" smtClean="0">
                <a:latin typeface="Times New Roman Mon" pitchFamily="18" charset="0"/>
                <a:cs typeface="Arial" pitchFamily="34" charset="0"/>
              </a:rPr>
              <a:t>хувьд</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Сургалтын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хөтөлбөр</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ээлжит</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хичээлийн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төлөвлөлтөө</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эргэж</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харах</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шинэчлэх</a:t>
            </a:r>
            <a:r>
              <a:rPr lang="mn-MN" dirty="0" smtClean="0">
                <a:latin typeface="Times New Roman Mon" pitchFamily="18" charset="0"/>
                <a:cs typeface="Arial" pitchFamily="34" charset="0"/>
              </a:rPr>
              <a:t>, õ</a:t>
            </a:r>
            <a:r>
              <a:rPr lang="en-US" dirty="0" err="1" smtClean="0">
                <a:latin typeface="Times New Roman Mon" pitchFamily="18" charset="0"/>
                <a:cs typeface="Arial" pitchFamily="34" charset="0"/>
              </a:rPr>
              <a:t>ичээлийн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технологийг</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шинэчлэх</a:t>
            </a:r>
            <a:r>
              <a:rPr lang="mn-MN" dirty="0" smtClean="0">
                <a:latin typeface="Times New Roman Mon" pitchFamily="18" charset="0"/>
                <a:cs typeface="Arial" pitchFamily="34" charset="0"/>
              </a:rPr>
              <a:t>, ñ</a:t>
            </a:r>
            <a:r>
              <a:rPr lang="en-US" dirty="0" err="1" smtClean="0">
                <a:latin typeface="Times New Roman Mon" pitchFamily="18" charset="0"/>
                <a:cs typeface="Arial" pitchFamily="34" charset="0"/>
              </a:rPr>
              <a:t>ургалтын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арга</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зүйгээ</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өөрчлөх</a:t>
            </a:r>
            <a:r>
              <a:rPr lang="mn-MN" dirty="0" smtClean="0">
                <a:latin typeface="Times New Roman Mon" pitchFamily="18" charset="0"/>
                <a:cs typeface="Arial" pitchFamily="34" charset="0"/>
              </a:rPr>
              <a:t>, º</a:t>
            </a:r>
            <a:r>
              <a:rPr lang="en-US" dirty="0" err="1" smtClean="0">
                <a:latin typeface="Times New Roman Mon" pitchFamily="18" charset="0"/>
                <a:cs typeface="Arial" pitchFamily="34" charset="0"/>
              </a:rPr>
              <a:t>өрийн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мэдлэг</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мэргэжлээ</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дээшлүүлэх</a:t>
            </a:r>
            <a:r>
              <a:rPr lang="mn-MN" dirty="0" smtClean="0">
                <a:latin typeface="Times New Roman Mon" pitchFamily="18" charset="0"/>
                <a:cs typeface="Arial" pitchFamily="34" charset="0"/>
              </a:rPr>
              <a:t>, ñ</a:t>
            </a:r>
            <a:r>
              <a:rPr lang="en-US" dirty="0" err="1" smtClean="0">
                <a:latin typeface="Times New Roman Mon" pitchFamily="18" charset="0"/>
                <a:cs typeface="Arial" pitchFamily="34" charset="0"/>
              </a:rPr>
              <a:t>ургалтын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шинэлэг</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орчин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бүрдүүлэх</a:t>
            </a:r>
            <a:r>
              <a:rPr lang="mn-MN" dirty="0" smtClean="0">
                <a:latin typeface="Times New Roman Mon" pitchFamily="18" charset="0"/>
                <a:cs typeface="Arial" pitchFamily="34" charset="0"/>
              </a:rPr>
              <a:t>, à</a:t>
            </a:r>
            <a:r>
              <a:rPr lang="en-US" dirty="0" err="1" smtClean="0">
                <a:latin typeface="Times New Roman Mon" pitchFamily="18" charset="0"/>
                <a:cs typeface="Arial" pitchFamily="34" charset="0"/>
              </a:rPr>
              <a:t>суудлыг</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олон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талаас</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нь</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олж</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харах</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зэрэг</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үйл</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ажиллагаагаа</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өөрчлөх</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сайжруулах</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шинэчлэх</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шинэ</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сэтгэлгээгээр</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ажиллах</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шаардлагатайг</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харуулж</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байна</a:t>
            </a:r>
            <a:r>
              <a:rPr lang="en-US" dirty="0" smtClean="0">
                <a:latin typeface="Times New Roman Mon" pitchFamily="18" charset="0"/>
                <a:cs typeface="Arial" pitchFamily="34" charset="0"/>
              </a:rPr>
              <a:t>. </a:t>
            </a:r>
          </a:p>
          <a:p>
            <a:pPr lvl="0"/>
            <a:r>
              <a:rPr lang="en-US" dirty="0" err="1" smtClean="0">
                <a:latin typeface="Times New Roman Mon" pitchFamily="18" charset="0"/>
                <a:cs typeface="Arial" pitchFamily="34" charset="0"/>
              </a:rPr>
              <a:t>Сургалтын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үйл</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явц</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зохион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байгуулалт</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хэлбэрийг</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зөвхөн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сургалт</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талаас</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нь</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бус</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сурах</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талаас</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нь</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харж</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сурагчдад</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суралцах</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чадвар</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төлөвшүүлэхэд</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судал</a:t>
            </a:r>
            <a:r>
              <a:rPr lang="mn-MN" dirty="0" smtClean="0">
                <a:latin typeface="Times New Roman Mon" pitchFamily="18" charset="0"/>
                <a:cs typeface="Arial" pitchFamily="34" charset="0"/>
              </a:rPr>
              <a:t>ãàà øèíæèëãýý”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төсөлт</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ажил</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хэсэгчилсэн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эрэл</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хайлт</a:t>
            </a:r>
            <a:r>
              <a:rPr lang="en-US" dirty="0" smtClean="0">
                <a:latin typeface="Times New Roman Mon" pitchFamily="18" charset="0"/>
                <a:cs typeface="Arial" pitchFamily="34" charset="0"/>
              </a:rPr>
              <a:t>”-</a:t>
            </a:r>
            <a:r>
              <a:rPr lang="en-US" dirty="0" err="1" smtClean="0">
                <a:latin typeface="Times New Roman Mon" pitchFamily="18" charset="0"/>
                <a:cs typeface="Arial" pitchFamily="34" charset="0"/>
              </a:rPr>
              <a:t>ын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зэрэг</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аргууд</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ихээхэн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ач</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холбогдолтой</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болох</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нь</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нотлогдож</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байна</a:t>
            </a:r>
            <a:endParaRPr lang="en-US" dirty="0" smtClean="0">
              <a:latin typeface="Times New Roman Mon" pitchFamily="18" charset="0"/>
              <a:cs typeface="Arial" pitchFamily="34" charset="0"/>
            </a:endParaRPr>
          </a:p>
          <a:p>
            <a:pPr lvl="0"/>
            <a:r>
              <a:rPr lang="mn-MN" dirty="0" smtClean="0">
                <a:latin typeface="Times New Roman Mon" pitchFamily="18" charset="0"/>
                <a:cs typeface="Arial" pitchFamily="34" charset="0"/>
              </a:rPr>
              <a:t>“Ñóäàëãàà øèíæèëãýýíèé” àðãàç¿é õýðýãëýí õè÷ýýë ñóðãàëòàà ÿâóóëæ õýâøâýë áèäíèé ñóðãàëò “ äýëõèéí” æèøèãò õ¿ðíý</a:t>
            </a:r>
            <a:endParaRPr lang="en-US" dirty="0" smtClean="0">
              <a:latin typeface="Times New Roman Mon" pitchFamily="18" charset="0"/>
              <a:cs typeface="Arial" pitchFamily="34" charset="0"/>
            </a:endParaRPr>
          </a:p>
          <a:p>
            <a:pPr>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778691"/>
          </a:xfrm>
        </p:spPr>
        <p:txBody>
          <a:bodyPr>
            <a:normAutofit fontScale="92500" lnSpcReduction="20000"/>
          </a:bodyPr>
          <a:lstStyle/>
          <a:p>
            <a:r>
              <a:rPr lang="mn-MN" sz="2800" dirty="0" smtClean="0">
                <a:latin typeface="Arial" pitchFamily="34" charset="0"/>
                <a:cs typeface="Arial" pitchFamily="34" charset="0"/>
              </a:rPr>
              <a:t>.</a:t>
            </a:r>
            <a:r>
              <a:rPr lang="mn-MN" sz="2800" b="1" dirty="0" smtClean="0">
                <a:latin typeface="Arial" pitchFamily="34" charset="0"/>
                <a:cs typeface="Arial" pitchFamily="34" charset="0"/>
              </a:rPr>
              <a:t> </a:t>
            </a:r>
            <a:r>
              <a:rPr lang="mn-MN" sz="2800" b="1" dirty="0" smtClean="0">
                <a:latin typeface="Times New Roman Mon" pitchFamily="18" charset="0"/>
                <a:cs typeface="Arial" pitchFamily="34" charset="0"/>
              </a:rPr>
              <a:t>Õóðààíãóé:</a:t>
            </a:r>
            <a:r>
              <a:rPr lang="mn-MN" sz="2800" dirty="0" smtClean="0">
                <a:latin typeface="Times New Roman Mon" pitchFamily="18" charset="0"/>
                <a:cs typeface="Arial" pitchFamily="34" charset="0"/>
              </a:rPr>
              <a:t> Ñóäàëãàà øèíæèëãýýíèé àðãà íü àñóóäàë øèéäâýðëýõ àðãûí õýö¿¿ áîëîâ÷ õàìãèéí ¿ð ä¿íòýé àðãà þì. .Ýíý àðãà íü ñóðàã÷ áàéãàëü åðòºíöèéí ¿çýãäýë þìñ, íèéãìèéí ¿éëäâýðëýë, õ¿ì¿¿ñèéí ïðàêòèê ¿éë àæèëëàãààã àæèãëàí áàðèìò ìàòåðèàë öóãëóóëàõ òýäãýýðèéã õîîðîíä íü æèøèæ õàðüöóóëàõ,ò¿¿íèéõýý ¿íäñýí äýýð òààìàãëàë, øèíý ñàíàà äýâø¿¿ëæ, óëìààð òóðøèí ñîðèõ çàìààð áàòàëæ íîòëîí, çîõèõ ä¿ãíýëò õèéõ çàìààð ã¿éöýòãýíý.Ñóðãàëòûí ÿâöàä áàãø ñóðàã÷äûã ñóäàëãàà øèíæèëãýýíèé  àðãà áîëîõ òààìàãëàõ øèíý ñàíàà äýâø¿¿ëýõ, àæèãëàõ,õàðüöóóëàõ, ä¿ãíýëò ãàðãàõ çýðýã àðãóóäàä ñóðãàí áèäíèé çîðèîä ÿðèàä áàéãàà “ººðººð íü ìýäëýã á¿òýýëãýõ” þì.</a:t>
            </a:r>
            <a:endParaRPr lang="en-US" sz="2800" dirty="0" smtClean="0">
              <a:latin typeface="Times New Roman Mon" pitchFamily="18" charset="0"/>
              <a:cs typeface="Arial" pitchFamily="34" charset="0"/>
            </a:endParaRPr>
          </a:p>
          <a:p>
            <a:r>
              <a:rPr lang="mn-MN" sz="2800" b="1" dirty="0" smtClean="0">
                <a:latin typeface="Times New Roman Mon" pitchFamily="18" charset="0"/>
                <a:cs typeface="Arial" pitchFamily="34" charset="0"/>
              </a:rPr>
              <a:t>Ò¿ëõ¿¿ð ¿ã:</a:t>
            </a:r>
            <a:r>
              <a:rPr lang="mn-MN" sz="2800" dirty="0" smtClean="0">
                <a:latin typeface="Times New Roman Mon" pitchFamily="18" charset="0"/>
                <a:cs typeface="Arial" pitchFamily="34" charset="0"/>
              </a:rPr>
              <a:t> àñóóäàë øèéäâýðëýõ ñóðãàëò, ñóäàëãàà øèíæèëãýýíèé àðãà, øèéäýõ àñóóäàë, àðãà.</a:t>
            </a:r>
            <a:endParaRPr lang="en-US" sz="2800" dirty="0" smtClean="0">
              <a:latin typeface="Times New Roman Mon" pitchFamily="18" charset="0"/>
              <a:cs typeface="Arial" pitchFamily="34" charset="0"/>
            </a:endParaRPr>
          </a:p>
          <a:p>
            <a:endParaRPr lang="en-US" sz="2800" dirty="0" smtClean="0"/>
          </a:p>
          <a:p>
            <a:endParaRPr lang="en-U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778691"/>
          </a:xfrm>
        </p:spPr>
        <p:txBody>
          <a:bodyPr>
            <a:normAutofit lnSpcReduction="10000"/>
          </a:bodyPr>
          <a:lstStyle/>
          <a:p>
            <a:r>
              <a:rPr lang="en-US" dirty="0" err="1" smtClean="0">
                <a:latin typeface="Arial" pitchFamily="34" charset="0"/>
                <a:cs typeface="Arial" pitchFamily="34" charset="0"/>
              </a:rPr>
              <a:t>Боловсролын</a:t>
            </a:r>
            <a:r>
              <a:rPr lang="en-US" dirty="0" smtClean="0"/>
              <a:t> </a:t>
            </a:r>
            <a:r>
              <a:rPr lang="en-US" dirty="0" err="1" smtClean="0"/>
              <a:t>эрхэм</a:t>
            </a:r>
            <a:r>
              <a:rPr lang="en-US" dirty="0" smtClean="0"/>
              <a:t> </a:t>
            </a:r>
            <a:r>
              <a:rPr lang="en-US" dirty="0" err="1" smtClean="0"/>
              <a:t>зорилготой</a:t>
            </a:r>
            <a:r>
              <a:rPr lang="en-US" dirty="0" smtClean="0"/>
              <a:t> </a:t>
            </a:r>
            <a:r>
              <a:rPr lang="en-US" dirty="0" err="1" smtClean="0"/>
              <a:t>нийцүүлэн</a:t>
            </a:r>
            <a:r>
              <a:rPr lang="en-US" dirty="0" smtClean="0"/>
              <a:t> </a:t>
            </a:r>
            <a:r>
              <a:rPr lang="en-US" dirty="0" err="1" smtClean="0"/>
              <a:t>суралцагчдын</a:t>
            </a:r>
            <a:r>
              <a:rPr lang="mn-MN" dirty="0" smtClean="0"/>
              <a:t> </a:t>
            </a:r>
            <a:r>
              <a:rPr lang="mn-MN" dirty="0" smtClean="0">
                <a:latin typeface="Arial" pitchFamily="34" charset="0"/>
                <a:cs typeface="Arial" pitchFamily="34" charset="0"/>
              </a:rPr>
              <a:t>ñóðàõ</a:t>
            </a:r>
            <a:r>
              <a:rPr lang="en-US" dirty="0" smtClean="0"/>
              <a:t> </a:t>
            </a:r>
            <a:r>
              <a:rPr lang="en-US" dirty="0" err="1" smtClean="0"/>
              <a:t>сонирхол</a:t>
            </a:r>
            <a:r>
              <a:rPr lang="en-US" dirty="0" smtClean="0"/>
              <a:t> </a:t>
            </a:r>
            <a:r>
              <a:rPr lang="en-US" dirty="0" err="1" smtClean="0"/>
              <a:t>хэрэгцээ</a:t>
            </a:r>
            <a:r>
              <a:rPr lang="en-US" dirty="0" smtClean="0"/>
              <a:t> </a:t>
            </a:r>
            <a:r>
              <a:rPr lang="en-US" dirty="0" err="1" smtClean="0"/>
              <a:t>тэдний</a:t>
            </a:r>
            <a:r>
              <a:rPr lang="en-US" dirty="0" smtClean="0"/>
              <a:t> </a:t>
            </a:r>
            <a:r>
              <a:rPr lang="en-US" dirty="0" err="1" smtClean="0"/>
              <a:t>амьдрал</a:t>
            </a:r>
            <a:r>
              <a:rPr lang="en-US" dirty="0" smtClean="0"/>
              <a:t> </a:t>
            </a:r>
            <a:r>
              <a:rPr lang="en-US" dirty="0" err="1" smtClean="0"/>
              <a:t>хөдөлмөрт</a:t>
            </a:r>
            <a:r>
              <a:rPr lang="en-US" dirty="0" smtClean="0"/>
              <a:t> </a:t>
            </a:r>
            <a:r>
              <a:rPr lang="en-US" dirty="0" err="1" smtClean="0"/>
              <a:t>нь</a:t>
            </a:r>
            <a:r>
              <a:rPr lang="en-US" dirty="0" smtClean="0"/>
              <a:t> </a:t>
            </a:r>
            <a:r>
              <a:rPr lang="en-US" dirty="0" err="1" smtClean="0"/>
              <a:t>хэрэгтэй</a:t>
            </a:r>
            <a:r>
              <a:rPr lang="en-US" dirty="0" smtClean="0"/>
              <a:t> </a:t>
            </a:r>
            <a:r>
              <a:rPr lang="en-US" dirty="0" err="1" smtClean="0"/>
              <a:t>шинэ</a:t>
            </a:r>
            <a:r>
              <a:rPr lang="en-US" dirty="0" smtClean="0"/>
              <a:t> </a:t>
            </a:r>
            <a:r>
              <a:rPr lang="en-US" dirty="0" err="1" smtClean="0"/>
              <a:t>мэдлэг</a:t>
            </a:r>
            <a:r>
              <a:rPr lang="en-US" dirty="0" smtClean="0"/>
              <a:t> </a:t>
            </a:r>
            <a:r>
              <a:rPr lang="en-US" dirty="0" err="1" smtClean="0"/>
              <a:t>бүтээхэд</a:t>
            </a:r>
            <a:r>
              <a:rPr lang="en-US" dirty="0" smtClean="0"/>
              <a:t> </a:t>
            </a:r>
            <a:r>
              <a:rPr lang="en-US" dirty="0" err="1" smtClean="0"/>
              <a:t>нь</a:t>
            </a:r>
            <a:r>
              <a:rPr lang="en-US" dirty="0" smtClean="0"/>
              <a:t> </a:t>
            </a:r>
            <a:r>
              <a:rPr lang="en-US" dirty="0" err="1" smtClean="0"/>
              <a:t>үр</a:t>
            </a:r>
            <a:r>
              <a:rPr lang="en-US" dirty="0" smtClean="0"/>
              <a:t> </a:t>
            </a:r>
            <a:r>
              <a:rPr lang="en-US" dirty="0" err="1" smtClean="0"/>
              <a:t>дүнтэй</a:t>
            </a:r>
            <a:r>
              <a:rPr lang="en-US" dirty="0" smtClean="0"/>
              <a:t> </a:t>
            </a:r>
            <a:r>
              <a:rPr lang="en-US" dirty="0" err="1" smtClean="0"/>
              <a:t>байх</a:t>
            </a:r>
            <a:r>
              <a:rPr lang="en-US" dirty="0" smtClean="0"/>
              <a:t> </a:t>
            </a:r>
            <a:r>
              <a:rPr lang="en-US" dirty="0" err="1" smtClean="0"/>
              <a:t>олон</a:t>
            </a:r>
            <a:r>
              <a:rPr lang="en-US" dirty="0" smtClean="0"/>
              <a:t> </a:t>
            </a:r>
            <a:r>
              <a:rPr lang="en-US" dirty="0" err="1" smtClean="0"/>
              <a:t>хувилбар</a:t>
            </a:r>
            <a:r>
              <a:rPr lang="en-US" dirty="0" smtClean="0"/>
              <a:t> </a:t>
            </a:r>
            <a:r>
              <a:rPr lang="en-US" dirty="0" err="1" smtClean="0"/>
              <a:t>бүхий</a:t>
            </a:r>
            <a:r>
              <a:rPr lang="en-US" dirty="0" smtClean="0"/>
              <a:t> </a:t>
            </a:r>
            <a:r>
              <a:rPr lang="en-US" dirty="0" err="1" smtClean="0"/>
              <a:t>арга</a:t>
            </a:r>
            <a:r>
              <a:rPr lang="en-US" dirty="0" smtClean="0"/>
              <a:t> </a:t>
            </a:r>
            <a:r>
              <a:rPr lang="en-US" dirty="0" err="1" smtClean="0"/>
              <a:t>хэлбэртэй</a:t>
            </a:r>
            <a:r>
              <a:rPr lang="en-US" dirty="0" smtClean="0"/>
              <a:t> </a:t>
            </a:r>
            <a:r>
              <a:rPr lang="en-US" dirty="0" err="1" smtClean="0"/>
              <a:t>сургалтыг</a:t>
            </a:r>
            <a:r>
              <a:rPr lang="en-US" dirty="0" smtClean="0"/>
              <a:t> </a:t>
            </a:r>
            <a:r>
              <a:rPr lang="en-US" dirty="0" err="1" smtClean="0"/>
              <a:t>зохион</a:t>
            </a:r>
            <a:r>
              <a:rPr lang="en-US" dirty="0" smtClean="0"/>
              <a:t> </a:t>
            </a:r>
            <a:r>
              <a:rPr lang="en-US" dirty="0" err="1" smtClean="0"/>
              <a:t>байгуулах</a:t>
            </a:r>
            <a:r>
              <a:rPr lang="en-US" dirty="0" smtClean="0"/>
              <a:t> </a:t>
            </a:r>
            <a:r>
              <a:rPr lang="en-US" dirty="0" err="1" smtClean="0"/>
              <a:t>нь</a:t>
            </a:r>
            <a:r>
              <a:rPr lang="en-US" dirty="0" smtClean="0"/>
              <a:t> </a:t>
            </a:r>
            <a:r>
              <a:rPr lang="en-US" dirty="0" err="1" smtClean="0"/>
              <a:t>зайлшгүй</a:t>
            </a:r>
            <a:r>
              <a:rPr lang="en-US" dirty="0" smtClean="0"/>
              <a:t> </a:t>
            </a:r>
            <a:r>
              <a:rPr lang="en-US" dirty="0" err="1" smtClean="0"/>
              <a:t>шаардлагатай</a:t>
            </a:r>
            <a:r>
              <a:rPr lang="mn-MN" dirty="0" smtClean="0"/>
              <a:t> </a:t>
            </a:r>
            <a:r>
              <a:rPr lang="mn-MN" dirty="0" smtClean="0">
                <a:latin typeface="Arial" pitchFamily="34" charset="0"/>
                <a:cs typeface="Arial" pitchFamily="34" charset="0"/>
              </a:rPr>
              <a:t>íü ºíººãèéí ñóðãàëòàíä õàðàãäàæ áàéíà.</a:t>
            </a:r>
            <a:endParaRPr lang="en-US" dirty="0" smtClean="0"/>
          </a:p>
          <a:p>
            <a:r>
              <a:rPr lang="en-US" dirty="0" smtClean="0"/>
              <a:t> </a:t>
            </a:r>
            <a:r>
              <a:rPr lang="en-US" dirty="0" err="1" smtClean="0">
                <a:latin typeface="Times New Roman Mon" pitchFamily="18" charset="0"/>
              </a:rPr>
              <a:t>Үүнтэй</a:t>
            </a:r>
            <a:r>
              <a:rPr lang="en-US" dirty="0" smtClean="0">
                <a:latin typeface="Times New Roman Mon" pitchFamily="18" charset="0"/>
              </a:rPr>
              <a:t> </a:t>
            </a:r>
            <a:r>
              <a:rPr lang="en-US" dirty="0" err="1" smtClean="0">
                <a:latin typeface="Times New Roman Mon" pitchFamily="18" charset="0"/>
              </a:rPr>
              <a:t>холбоотойгоор</a:t>
            </a:r>
            <a:r>
              <a:rPr lang="en-US" dirty="0" smtClean="0">
                <a:latin typeface="Times New Roman Mon" pitchFamily="18" charset="0"/>
              </a:rPr>
              <a:t> </a:t>
            </a:r>
            <a:r>
              <a:rPr lang="en-US" dirty="0" err="1" smtClean="0">
                <a:latin typeface="Times New Roman Mon" pitchFamily="18" charset="0"/>
              </a:rPr>
              <a:t>орчин</a:t>
            </a:r>
            <a:r>
              <a:rPr lang="en-US" dirty="0" smtClean="0">
                <a:latin typeface="Times New Roman Mon" pitchFamily="18" charset="0"/>
              </a:rPr>
              <a:t> </a:t>
            </a:r>
            <a:r>
              <a:rPr lang="en-US" dirty="0" err="1" smtClean="0">
                <a:latin typeface="Times New Roman Mon" pitchFamily="18" charset="0"/>
              </a:rPr>
              <a:t>үеийн</a:t>
            </a:r>
            <a:r>
              <a:rPr lang="en-US" dirty="0" smtClean="0">
                <a:latin typeface="Times New Roman Mon" pitchFamily="18" charset="0"/>
              </a:rPr>
              <a:t> </a:t>
            </a:r>
            <a:r>
              <a:rPr lang="en-US" dirty="0" err="1" smtClean="0">
                <a:latin typeface="Times New Roman Mon" pitchFamily="18" charset="0"/>
              </a:rPr>
              <a:t>сургалтыг</a:t>
            </a:r>
            <a:r>
              <a:rPr lang="en-US" dirty="0" smtClean="0">
                <a:latin typeface="Times New Roman Mon" pitchFamily="18" charset="0"/>
              </a:rPr>
              <a:t> </a:t>
            </a:r>
            <a:r>
              <a:rPr lang="en-US" dirty="0" err="1" smtClean="0">
                <a:latin typeface="Times New Roman Mon" pitchFamily="18" charset="0"/>
              </a:rPr>
              <a:t>зохион</a:t>
            </a:r>
            <a:r>
              <a:rPr lang="en-US" dirty="0" smtClean="0">
                <a:latin typeface="Times New Roman Mon" pitchFamily="18" charset="0"/>
              </a:rPr>
              <a:t> </a:t>
            </a:r>
            <a:r>
              <a:rPr lang="en-US" dirty="0" err="1" smtClean="0">
                <a:latin typeface="Times New Roman Mon" pitchFamily="18" charset="0"/>
              </a:rPr>
              <a:t>байгуулах</a:t>
            </a:r>
            <a:r>
              <a:rPr lang="en-US" dirty="0" smtClean="0">
                <a:latin typeface="Times New Roman Mon" pitchFamily="18" charset="0"/>
              </a:rPr>
              <a:t> </a:t>
            </a:r>
            <a:r>
              <a:rPr lang="en-US" dirty="0" err="1" smtClean="0">
                <a:latin typeface="Times New Roman Mon" pitchFamily="18" charset="0"/>
                <a:cs typeface="Arial" pitchFamily="34" charset="0"/>
              </a:rPr>
              <a:t>аргóóäûã</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хэрхэн</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îíîâ÷òîé</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õýðýãëýæ</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байгаад</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судалгаа</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хийж</a:t>
            </a:r>
            <a:r>
              <a:rPr lang="mn-MN" dirty="0" smtClean="0">
                <a:latin typeface="Times New Roman Mon" pitchFamily="18" charset="0"/>
                <a:cs typeface="Arial" pitchFamily="34" charset="0"/>
              </a:rPr>
              <a:t>, ìàíàé áàãø íàð</a:t>
            </a:r>
            <a:r>
              <a:rPr lang="en-US" dirty="0" smtClean="0">
                <a:latin typeface="Times New Roman Mon" pitchFamily="18" charset="0"/>
                <a:cs typeface="Arial" pitchFamily="34" charset="0"/>
              </a:rPr>
              <a:t> “</a:t>
            </a:r>
            <a:r>
              <a:rPr lang="mn-MN" dirty="0" smtClean="0">
                <a:latin typeface="Times New Roman Mon" pitchFamily="18" charset="0"/>
                <a:cs typeface="Arial" pitchFamily="34" charset="0"/>
              </a:rPr>
              <a:t>ñóäàëãàà øèíæèëãýýíèé</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арга</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зүйг</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ñóðãàëòàíä</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õýðõýí</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õýðýãëýæ</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áàéãààã</a:t>
            </a:r>
            <a:r>
              <a:rPr lang="en-US" dirty="0" smtClean="0">
                <a:latin typeface="Times New Roman Mon" pitchFamily="18" charset="0"/>
                <a:cs typeface="Arial" pitchFamily="34" charset="0"/>
              </a:rPr>
              <a:t> </a:t>
            </a:r>
            <a:r>
              <a:rPr lang="en-US" dirty="0" err="1" smtClean="0">
                <a:latin typeface="Times New Roman Mon" pitchFamily="18" charset="0"/>
                <a:cs typeface="Arial" pitchFamily="34" charset="0"/>
              </a:rPr>
              <a:t>èëð</a:t>
            </a:r>
            <a:r>
              <a:rPr lang="en-US" dirty="0" smtClean="0">
                <a:latin typeface="Times New Roman Mon" pitchFamily="18" charset="0"/>
                <a:cs typeface="Arial" pitchFamily="34" charset="0"/>
              </a:rPr>
              <a:t>¿¿</a:t>
            </a:r>
            <a:r>
              <a:rPr lang="en-US" dirty="0" err="1" smtClean="0">
                <a:latin typeface="Times New Roman Mon" pitchFamily="18" charset="0"/>
                <a:cs typeface="Arial" pitchFamily="34" charset="0"/>
              </a:rPr>
              <a:t>ëý</a:t>
            </a:r>
            <a:r>
              <a:rPr lang="mn-MN" dirty="0" smtClean="0">
                <a:latin typeface="Times New Roman Mon" pitchFamily="18" charset="0"/>
                <a:cs typeface="Arial" pitchFamily="34" charset="0"/>
              </a:rPr>
              <a:t>í ¿ð ä¿íã òîäîðõîéëîõ çàéëøã¿é øààðäëàãà ãàð÷ áàéíà.</a:t>
            </a:r>
            <a:endParaRPr lang="en-US" dirty="0" smtClean="0">
              <a:latin typeface="Times New Roman Mon" pitchFamily="18" charset="0"/>
              <a:cs typeface="Arial" pitchFamily="34" charset="0"/>
            </a:endParaRPr>
          </a:p>
          <a:p>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626291"/>
          </a:xfrm>
        </p:spPr>
        <p:txBody>
          <a:bodyPr/>
          <a:lstStyle/>
          <a:p>
            <a:endParaRPr lang="en-US" dirty="0" smtClean="0">
              <a:latin typeface="Arial" pitchFamily="34" charset="0"/>
              <a:cs typeface="Arial" pitchFamily="34" charset="0"/>
            </a:endParaRPr>
          </a:p>
          <a:p>
            <a:r>
              <a:rPr lang="mn-MN" dirty="0" smtClean="0">
                <a:latin typeface="Times New Roman Mon" pitchFamily="18" charset="0"/>
                <a:cs typeface="Arial" pitchFamily="34" charset="0"/>
              </a:rPr>
              <a:t>Áèä  ñóðãàëòàíäàà àêàäåìèê òàëûã áàðèìòàëñààð áèäíèé ìýäëýã áîëîâñðîë “äýëõèéí” æèøèãò õ¿ðñýí áàéíà.</a:t>
            </a:r>
          </a:p>
          <a:p>
            <a:r>
              <a:rPr lang="mn-MN" dirty="0" smtClean="0">
                <a:latin typeface="Times New Roman Mon" pitchFamily="18" charset="0"/>
                <a:cs typeface="Arial" pitchFamily="34" charset="0"/>
              </a:rPr>
              <a:t>Àìåðèê, ßïîí, Ìîíãîë óëñûí àëü àëèíä àäèëõàí Ìåíäåëååâèéí ¿åëýõ ñèñòåì, Äàðâèíû îíîë, Ïèôàãîðèéí òåîðîìûã ñóäàëíà.</a:t>
            </a:r>
          </a:p>
          <a:p>
            <a:r>
              <a:rPr lang="mn-MN" dirty="0" smtClean="0">
                <a:latin typeface="Times New Roman Mon" pitchFamily="18" charset="0"/>
                <a:cs typeface="Arial" pitchFamily="34" charset="0"/>
              </a:rPr>
              <a:t>Ãýòýë àæèë, àìüäðàëûí ò¿âøèí, õ¿íèé á¿òýýë÷ ÷àäàâõè ÿàãààä  èõ ÿëãààòàé áàéíà âý?</a:t>
            </a:r>
          </a:p>
          <a:p>
            <a:r>
              <a:rPr lang="mn-MN" dirty="0" smtClean="0">
                <a:latin typeface="Times New Roman Mon" pitchFamily="18" charset="0"/>
                <a:cs typeface="Arial" pitchFamily="34" charset="0"/>
              </a:rPr>
              <a:t>Ñóðãàëòûí àãóóëãàò óó?, àðãàç¿éä  ¿¿?</a:t>
            </a:r>
          </a:p>
          <a:p>
            <a:endParaRPr lang="en-US" dirty="0" smtClean="0">
              <a:latin typeface="Arial" pitchFamily="34" charset="0"/>
              <a:cs typeface="Arial" pitchFamily="34" charset="0"/>
            </a:endParaRPr>
          </a:p>
          <a:p>
            <a:endParaRPr lang="en-US" dirty="0" smtClean="0">
              <a:latin typeface="Arial" pitchFamily="34" charset="0"/>
              <a:cs typeface="Arial" pitchFamily="34" charset="0"/>
            </a:endParaRPr>
          </a:p>
          <a:p>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550091"/>
          </a:xfrm>
        </p:spPr>
        <p:txBody>
          <a:bodyPr/>
          <a:lstStyle/>
          <a:p>
            <a:r>
              <a:rPr lang="mn-MN" dirty="0" smtClean="0">
                <a:latin typeface="Times New Roman Mon" pitchFamily="18" charset="0"/>
                <a:cs typeface="Arial" pitchFamily="34" charset="0"/>
              </a:rPr>
              <a:t>Àñóóäëûí ãîë ÿëãàà :</a:t>
            </a:r>
          </a:p>
          <a:p>
            <a:r>
              <a:rPr lang="mn-MN" dirty="0" smtClean="0">
                <a:latin typeface="Times New Roman Mon" pitchFamily="18" charset="0"/>
                <a:cs typeface="Arial" pitchFamily="34" charset="0"/>
              </a:rPr>
              <a:t>Áèä ñóðãàëòàíäàà ìýðãýæëèéí äèäàêòèê ¿¿äíýýñ õàíäàæ áàéíà.</a:t>
            </a:r>
          </a:p>
          <a:p>
            <a:r>
              <a:rPr lang="mn-MN" dirty="0" smtClean="0">
                <a:latin typeface="Times New Roman Mon" pitchFamily="18" charset="0"/>
                <a:cs typeface="Arial" pitchFamily="34" charset="0"/>
              </a:rPr>
              <a:t>Äýýðõ óëñ îðíóóäàä ÑÕ ã¿í óõààíû ¿¿äíýýñ õàíäàæ áàéíà.</a:t>
            </a:r>
          </a:p>
          <a:p>
            <a:r>
              <a:rPr lang="mn-MN" dirty="0" smtClean="0">
                <a:latin typeface="Times New Roman Mon" pitchFamily="18" charset="0"/>
                <a:cs typeface="Arial" pitchFamily="34" charset="0"/>
              </a:rPr>
              <a:t>Áèä ìýäëýãèéã ñóðàã÷äàä òóëãàæ ýçýìø¿¿ëæ , òýð ìýäëýã äýýðýý äàõèí äàõèí àæèëëóóëæ  áàéæ ÷àäâàðæèõ àðãàç¿é áîëîâñðóóëñàí áàéíà.</a:t>
            </a:r>
          </a:p>
          <a:p>
            <a:r>
              <a:rPr lang="mn-MN" dirty="0" smtClean="0">
                <a:latin typeface="Times New Roman Mon" pitchFamily="18" charset="0"/>
                <a:cs typeface="Arial" pitchFamily="34" charset="0"/>
              </a:rPr>
              <a:t>Òýäãýýð îðíóóäàä øóóä ÷àäâàð ÷àäàìæààð äàñãàëæèõ ÿâöäàà ìýäëýãýý îëæ ýçýìøèõ íºõöºë á¿ðä¿¿ëñýí àðãàç¿é áîëîâñðóóëàí ñóðãàëòàà ÿâóóëæ áàéíà.</a:t>
            </a:r>
            <a:endParaRPr lang="en-US" dirty="0">
              <a:latin typeface="Times New Roman Mon" pitchFamily="18"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702491"/>
          </a:xfrm>
        </p:spPr>
        <p:txBody>
          <a:bodyPr>
            <a:normAutofit fontScale="92500"/>
          </a:bodyPr>
          <a:lstStyle/>
          <a:p>
            <a:r>
              <a:rPr lang="mn-MN" dirty="0" smtClean="0">
                <a:latin typeface="Times New Roman Mon" pitchFamily="18" charset="0"/>
                <a:cs typeface="Arial" pitchFamily="34" charset="0"/>
              </a:rPr>
              <a:t>Áèä òîäîðõîé ØÓ-íû ñóäëàãäõóóíû àãóóëãà, îðö, ãàðö, îíîëûí ò¿âøèí, ëîãèê äýñ äàðààëàë, òýäãýýðèéí õ¿íä õºíãºí òàëààð ÿðüæ  ò¿¿íèéãýý “ñóðãàëò” ãýæ  á¿õ àíõààðëàà õàíäóóëæ èðëýý.</a:t>
            </a:r>
          </a:p>
          <a:p>
            <a:r>
              <a:rPr lang="mn-MN" dirty="0" smtClean="0">
                <a:latin typeface="Times New Roman Mon" pitchFamily="18" charset="0"/>
                <a:cs typeface="Arial" pitchFamily="34" charset="0"/>
              </a:rPr>
              <a:t>Äýýðõè óëñ îðíóóäàä àñàð ºðãºí óòãààð áóþó ñóáúåêò, îáúåêòòîé õàðèëöàí ¿éë÷ëýõ ¿éë÷ëýë, õàðèëöààã “ ñóðãàëò” ãýæ îéëãîæ ÿâóóëæ èðæýý.</a:t>
            </a:r>
          </a:p>
          <a:p>
            <a:r>
              <a:rPr lang="mn-MN" dirty="0" smtClean="0">
                <a:latin typeface="Times New Roman Mon" pitchFamily="18" charset="0"/>
                <a:cs typeface="Arial" pitchFamily="34" charset="0"/>
              </a:rPr>
              <a:t>Áèä “ìýäëýã” ýçýìø¿¿ëíý, îëãîíî ãýæ ÿðüæ îéëãîæ  ñóðàã÷èä íü çîðèëãîæîîã¿é, ñýäýëæýýã¿é áàéõàä òóëãàæ ñóðãàëòàà çîõèîí áàéãóóëäàã</a:t>
            </a:r>
          </a:p>
          <a:p>
            <a:r>
              <a:rPr lang="mn-MN" dirty="0" smtClean="0">
                <a:latin typeface="Times New Roman Mon" pitchFamily="18" charset="0"/>
                <a:cs typeface="Arial" pitchFamily="34" charset="0"/>
              </a:rPr>
              <a:t>Òýä ìýäëýã ýçýìøèõ, ººðºº îëæ àâàõ íºõöºë ÿðüæ , ñóðãàëòàíäàà õýðýãæ¿¿ëæ áàéíà</a:t>
            </a:r>
            <a:r>
              <a:rPr lang="mn-MN" dirty="0" smtClean="0">
                <a:latin typeface="Arial" pitchFamily="34" charset="0"/>
                <a:cs typeface="Arial" pitchFamily="34" charset="0"/>
              </a:rPr>
              <a:t>.</a:t>
            </a:r>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702491"/>
          </a:xfrm>
        </p:spPr>
        <p:txBody>
          <a:bodyPr/>
          <a:lstStyle/>
          <a:p>
            <a:r>
              <a:rPr lang="mn-MN" dirty="0" smtClean="0">
                <a:latin typeface="Times New Roman Mon" pitchFamily="18" charset="0"/>
                <a:cs typeface="Arial" pitchFamily="34" charset="0"/>
              </a:rPr>
              <a:t>Íºõöºë íü çîðèëãîî óÿëäóóëæ ñóðàëöàã÷ ººðºº çîðèëãîî äýâø¿¿ëýí  õýðýãæ¿¿ëæ, ÷àäâàðààð äàñãàëæèõ ÿâöäàà “ ìýäëýãýý” îëæ àâ÷ áàéíà.</a:t>
            </a:r>
          </a:p>
          <a:p>
            <a:endParaRPr lang="mn-MN" dirty="0" smtClean="0">
              <a:latin typeface="Times New Roman Mon" pitchFamily="18" charset="0"/>
              <a:cs typeface="Arial" pitchFamily="34" charset="0"/>
            </a:endParaRPr>
          </a:p>
          <a:p>
            <a:r>
              <a:rPr lang="mn-MN" dirty="0" smtClean="0">
                <a:latin typeface="Times New Roman Mon" pitchFamily="18" charset="0"/>
                <a:cs typeface="Arial" pitchFamily="34" charset="0"/>
              </a:rPr>
              <a:t>Ýíäýýñ ýñðýã áàéð ñóóðü, ýñðýã àæèë àìüäðàë, ýñðýã ýöñèéí ¿ð ä¿í ãàð÷ áàéíà.</a:t>
            </a:r>
          </a:p>
          <a:p>
            <a:endParaRPr lang="mn-MN" dirty="0" smtClean="0">
              <a:latin typeface="Times New Roman Mon" pitchFamily="18" charset="0"/>
              <a:cs typeface="Arial" pitchFamily="34" charset="0"/>
            </a:endParaRPr>
          </a:p>
          <a:p>
            <a:r>
              <a:rPr lang="mn-MN" dirty="0" smtClean="0">
                <a:latin typeface="Times New Roman Mon" pitchFamily="18" charset="0"/>
                <a:cs typeface="Arial" pitchFamily="34" charset="0"/>
              </a:rPr>
              <a:t>Õ¿í òºðºëõòºí àìüäðàõ çîðèëãîî õýðýãæ¿¿ëýõèéí òóëä áèå äààí õºäºëìºðëºíº- õºäºëìºðëºõ ÿâöäàà ìýäëýã îëæ àâíà- òóðøëàãà õóðèìòëóóëíà- òýð ìýäëýã òóðøëàãàà ìàðãààøèéí àæèë àìüäðàëäàà õýðýãëýí ÿâñààð ºíººã õ¿ðñýí.Æèøýý íü: æèìñ ò¿¿õ</a:t>
            </a:r>
            <a:endParaRPr lang="en-US" dirty="0">
              <a:latin typeface="Times New Roman Mon" pitchFamily="18"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007291"/>
          </a:xfrm>
        </p:spPr>
        <p:txBody>
          <a:bodyPr>
            <a:normAutofit fontScale="92500"/>
          </a:bodyPr>
          <a:lstStyle/>
          <a:p>
            <a:r>
              <a:rPr lang="mn-MN" dirty="0" smtClean="0">
                <a:latin typeface="Times New Roman Mon" pitchFamily="18" charset="0"/>
                <a:cs typeface="Arial" pitchFamily="34" charset="0"/>
              </a:rPr>
              <a:t>1950-ààä îíä Ïîëüøèéí ýðäýìòýí Îêîíü àñóóäàë øèéäâýðëýõ ñóðãàëòûã  ñàíàà÷ëàí õýðýãæ¿¿ëñýí áàéíà. </a:t>
            </a:r>
          </a:p>
          <a:p>
            <a:endParaRPr lang="mn-MN" dirty="0" smtClean="0">
              <a:latin typeface="Times New Roman Mon" pitchFamily="18" charset="0"/>
              <a:cs typeface="Arial" pitchFamily="34" charset="0"/>
            </a:endParaRPr>
          </a:p>
          <a:p>
            <a:r>
              <a:rPr lang="mn-MN" dirty="0" smtClean="0">
                <a:latin typeface="Times New Roman Mon" pitchFamily="18" charset="0"/>
                <a:cs typeface="Arial" pitchFamily="34" charset="0"/>
              </a:rPr>
              <a:t>Îêîíû àíõ äýâø¿¿ëñýí áîäëîãûã  àâ÷ ¿çüå</a:t>
            </a:r>
          </a:p>
          <a:p>
            <a:r>
              <a:rPr lang="mn-MN" b="1" dirty="0" smtClean="0">
                <a:latin typeface="Times New Roman Mon" pitchFamily="18" charset="0"/>
                <a:cs typeface="Arial" pitchFamily="34" charset="0"/>
              </a:rPr>
              <a:t>6</a:t>
            </a:r>
            <a:r>
              <a:rPr lang="en-US" b="1" dirty="0" smtClean="0">
                <a:latin typeface="Times New Roman Mon" pitchFamily="18" charset="0"/>
                <a:cs typeface="Arial" pitchFamily="34" charset="0"/>
              </a:rPr>
              <a:t>+5 * 8= 88 </a:t>
            </a:r>
            <a:r>
              <a:rPr lang="mn-MN" b="1" dirty="0" smtClean="0">
                <a:latin typeface="Times New Roman Mon" pitchFamily="18" charset="0"/>
                <a:cs typeface="Arial" pitchFamily="34" charset="0"/>
              </a:rPr>
              <a:t>  </a:t>
            </a:r>
            <a:r>
              <a:rPr lang="en-US" b="1" dirty="0" smtClean="0">
                <a:latin typeface="Times New Roman Mon" pitchFamily="18" charset="0"/>
                <a:cs typeface="Arial" pitchFamily="34" charset="0"/>
              </a:rPr>
              <a:t> 6+5* 8= 46</a:t>
            </a:r>
            <a:r>
              <a:rPr lang="mn-MN" b="1" dirty="0" smtClean="0">
                <a:latin typeface="Times New Roman Mon" pitchFamily="18" charset="0"/>
                <a:cs typeface="Arial" pitchFamily="34" charset="0"/>
              </a:rPr>
              <a:t>   </a:t>
            </a:r>
            <a:r>
              <a:rPr lang="mn-MN" dirty="0" smtClean="0">
                <a:latin typeface="Times New Roman Mon" pitchFamily="18" charset="0"/>
                <a:cs typeface="Arial" pitchFamily="34" charset="0"/>
              </a:rPr>
              <a:t>íýã áîäëîãî õî¸ð ººð õàðèóòàé áàéäãèéí øàëòãààí þó âý?</a:t>
            </a:r>
          </a:p>
          <a:p>
            <a:endParaRPr lang="mn-MN" dirty="0" smtClean="0">
              <a:latin typeface="Times New Roman Mon" pitchFamily="18" charset="0"/>
              <a:cs typeface="Arial" pitchFamily="34" charset="0"/>
            </a:endParaRPr>
          </a:p>
          <a:p>
            <a:r>
              <a:rPr lang="mn-MN" dirty="0" smtClean="0">
                <a:latin typeface="Times New Roman Mon" pitchFamily="18" charset="0"/>
                <a:cs typeface="Arial" pitchFamily="34" charset="0"/>
              </a:rPr>
              <a:t>Öèôð¿¿ä íü èæèë, ¿éëäýë áàéðøèë íü èæèë, ãýòýë õàðèó íü ººð áàéäãèéí øàëòãààí þó âý?</a:t>
            </a:r>
          </a:p>
          <a:p>
            <a:r>
              <a:rPr lang="mn-MN" dirty="0" smtClean="0">
                <a:latin typeface="Times New Roman Mon" pitchFamily="18" charset="0"/>
                <a:cs typeface="Arial" pitchFamily="34" charset="0"/>
              </a:rPr>
              <a:t>Èéì õîëáîîñûí ¿ð ä¿íä áîäëîãî îáúåêòèâ øèíæýý àëäàí ñóðàã÷èéí óõàìñàðò èäåàë øèíæòýé áîëîí õóâèðàõûã øèéäýõ àñóóäàë ãýíý.Àñóóäëûã øèéäýõ íü áîäëîãûã áîäîõ ÿâäàë þì.</a:t>
            </a:r>
            <a:endParaRPr lang="en-US" dirty="0">
              <a:latin typeface="Times New Roman Mon" pitchFamily="18"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626291"/>
          </a:xfrm>
        </p:spPr>
        <p:txBody>
          <a:bodyPr>
            <a:normAutofit fontScale="92500" lnSpcReduction="10000"/>
          </a:bodyPr>
          <a:lstStyle/>
          <a:p>
            <a:r>
              <a:rPr lang="mn-MN" dirty="0" smtClean="0">
                <a:latin typeface="Times New Roman Mon" pitchFamily="18" charset="0"/>
                <a:cs typeface="Arial" pitchFamily="34" charset="0"/>
              </a:rPr>
              <a:t>Íºõöºë, çîðèëãî, çîðèëò, ä¿ãíýëò ãàðãàõûã ó÷èð øàëòãààíò  ç¿é òîãòîëò äàðààëëààð íü çîõèîí áàéãóóëàõ  íü àðãà þì.</a:t>
            </a:r>
          </a:p>
          <a:p>
            <a:r>
              <a:rPr lang="mn-MN" dirty="0" smtClean="0">
                <a:latin typeface="Times New Roman Mon" pitchFamily="18" charset="0"/>
                <a:cs typeface="Arial" pitchFamily="34" charset="0"/>
              </a:rPr>
              <a:t>Á¿òöèéí ýäãýýð ýëåìåíòèéã áàãòààñàí çîõèîí áàéãóóëàëòûí ýíý õýëáýðèéã </a:t>
            </a:r>
            <a:r>
              <a:rPr lang="mn-MN" i="1" dirty="0" smtClean="0">
                <a:latin typeface="Times New Roman Mon" pitchFamily="18" charset="0"/>
                <a:cs typeface="Arial" pitchFamily="34" charset="0"/>
              </a:rPr>
              <a:t>àñóóäàë øèéäýõ àðãà ãýíý.</a:t>
            </a:r>
          </a:p>
          <a:p>
            <a:r>
              <a:rPr lang="mn-MN" i="1" dirty="0" smtClean="0">
                <a:latin typeface="Times New Roman Mon" pitchFamily="18" charset="0"/>
                <a:cs typeface="Arial" pitchFamily="34" charset="0"/>
              </a:rPr>
              <a:t>Àñóóäàë øèéäýõ ñóðãàëòûã ãóðâàí õýëáýðýýð çîõèîí áàéãóóëíà.</a:t>
            </a:r>
          </a:p>
          <a:p>
            <a:r>
              <a:rPr lang="mn-MN" b="1" i="1" dirty="0" smtClean="0">
                <a:latin typeface="Times New Roman Mon" pitchFamily="18" charset="0"/>
                <a:cs typeface="Arial" pitchFamily="34" charset="0"/>
              </a:rPr>
              <a:t>Ñóäàëãàà-øèíæèëãýýíèé àðãà:</a:t>
            </a:r>
          </a:p>
          <a:p>
            <a:r>
              <a:rPr lang="mn-MN" dirty="0" smtClean="0">
                <a:latin typeface="Times New Roman Mon" pitchFamily="18" charset="0"/>
                <a:cs typeface="Arial" pitchFamily="34" charset="0"/>
              </a:rPr>
              <a:t>Ýíý àðãà íü áàéãàëü,íèéãìèéí  ¿çýãäýë ¿éë ÿâö, õ¿íèé ¿éë àæèëëàãààã àæèãëàí áàðèìò ìàòåðèàë öóãëóóëàí  òààìàãëàë øèíý ñàíàà ãàðãàí æèøèæ õàðüöóóëàõ çàìààð ä¿ãíýëò õèéëãýí óëìààð ººðºº ìýäëýãýý çîõèîìæëîí á¿òýýõýä íü ñóðãàõ àðãàç¿é þì.</a:t>
            </a:r>
          </a:p>
          <a:p>
            <a:endParaRPr lang="en-US" b="1"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160</TotalTime>
  <Words>1049</Words>
  <Application>Microsoft Office PowerPoint</Application>
  <PresentationFormat>On-screen Show (4:3)</PresentationFormat>
  <Paragraphs>135</Paragraphs>
  <Slides>16</Slides>
  <Notes>2</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Concourse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acer</dc:creator>
  <cp:lastModifiedBy>atula</cp:lastModifiedBy>
  <cp:revision>27</cp:revision>
  <dcterms:created xsi:type="dcterms:W3CDTF">2012-04-14T21:26:34Z</dcterms:created>
  <dcterms:modified xsi:type="dcterms:W3CDTF">2014-04-22T21:48:16Z</dcterms:modified>
</cp:coreProperties>
</file>