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8" r:id="rId3"/>
    <p:sldId id="279" r:id="rId4"/>
    <p:sldId id="280" r:id="rId5"/>
    <p:sldId id="282" r:id="rId6"/>
    <p:sldId id="296" r:id="rId7"/>
    <p:sldId id="283" r:id="rId8"/>
    <p:sldId id="284" r:id="rId9"/>
    <p:sldId id="285" r:id="rId10"/>
    <p:sldId id="291" r:id="rId11"/>
    <p:sldId id="294" r:id="rId12"/>
    <p:sldId id="287" r:id="rId13"/>
    <p:sldId id="261" r:id="rId14"/>
    <p:sldId id="262" r:id="rId15"/>
    <p:sldId id="289" r:id="rId16"/>
    <p:sldId id="263" r:id="rId17"/>
    <p:sldId id="264" r:id="rId18"/>
    <p:sldId id="267" r:id="rId19"/>
    <p:sldId id="266" r:id="rId20"/>
    <p:sldId id="295" r:id="rId21"/>
    <p:sldId id="269" r:id="rId22"/>
    <p:sldId id="271" r:id="rId23"/>
    <p:sldId id="272" r:id="rId24"/>
    <p:sldId id="273" r:id="rId25"/>
    <p:sldId id="297" r:id="rId26"/>
    <p:sldId id="274" r:id="rId27"/>
    <p:sldId id="29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oleObject" Target="file:///C:\Users\admin\Documents\&#8470;&#8470;.xlsx"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pieChart>
        <c:varyColors val="1"/>
        <c:ser>
          <c:idx val="0"/>
          <c:order val="0"/>
          <c:tx>
            <c:strRef>
              <c:f>Sheet1!$B$1</c:f>
              <c:strCache>
                <c:ptCount val="1"/>
                <c:pt idx="0">
                  <c:v>Students participation level</c:v>
                </c:pt>
              </c:strCache>
            </c:strRef>
          </c:tx>
          <c:dLbls>
            <c:txPr>
              <a:bodyPr/>
              <a:lstStyle/>
              <a:p>
                <a:pPr>
                  <a:defRPr sz="2800" b="1"/>
                </a:pPr>
                <a:endParaRPr lang="en-US"/>
              </a:p>
            </c:txPr>
            <c:showLegendKey val="0"/>
            <c:showVal val="0"/>
            <c:showCatName val="0"/>
            <c:showSerName val="0"/>
            <c:showPercent val="1"/>
            <c:showBubbleSize val="0"/>
            <c:showLeaderLines val="1"/>
          </c:dLbls>
          <c:cat>
            <c:strRef>
              <c:f>Sheet1!$A$2:$A$3</c:f>
              <c:strCache>
                <c:ptCount val="2"/>
                <c:pt idx="0">
                  <c:v>Active</c:v>
                </c:pt>
                <c:pt idx="1">
                  <c:v>Inactiveness </c:v>
                </c:pt>
              </c:strCache>
            </c:strRef>
          </c:cat>
          <c:val>
            <c:numRef>
              <c:f>Sheet1!$B$2:$B$3</c:f>
              <c:numCache>
                <c:formatCode>0%</c:formatCode>
                <c:ptCount val="2"/>
                <c:pt idx="0">
                  <c:v>0.25</c:v>
                </c:pt>
                <c:pt idx="1">
                  <c:v>0.75000000000000033</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2nd year</c:v>
                </c:pt>
              </c:strCache>
            </c:strRef>
          </c:tx>
          <c:invertIfNegative val="0"/>
          <c:cat>
            <c:strRef>
              <c:f>Sheet1!$A$2:$A$6</c:f>
              <c:strCache>
                <c:ptCount val="5"/>
                <c:pt idx="0">
                  <c:v>Teacher uses various types of creative methods during the class</c:v>
                </c:pt>
                <c:pt idx="1">
                  <c:v>Teacher is able to guide students well</c:v>
                </c:pt>
                <c:pt idx="2">
                  <c:v>Teacher inspires and supports students well</c:v>
                </c:pt>
                <c:pt idx="3">
                  <c:v>Teacher has an excellent professional and communication skills</c:v>
                </c:pt>
                <c:pt idx="4">
                  <c:v>Teacher has a good relationship with students</c:v>
                </c:pt>
              </c:strCache>
            </c:strRef>
          </c:cat>
          <c:val>
            <c:numRef>
              <c:f>Sheet1!$B$2:$B$6</c:f>
              <c:numCache>
                <c:formatCode>0%</c:formatCode>
                <c:ptCount val="5"/>
                <c:pt idx="0">
                  <c:v>0.58000000000000007</c:v>
                </c:pt>
                <c:pt idx="1">
                  <c:v>0.32000000000000017</c:v>
                </c:pt>
                <c:pt idx="2">
                  <c:v>0.46</c:v>
                </c:pt>
                <c:pt idx="3">
                  <c:v>0.77000000000000035</c:v>
                </c:pt>
                <c:pt idx="4">
                  <c:v>0.65000000000000036</c:v>
                </c:pt>
              </c:numCache>
            </c:numRef>
          </c:val>
        </c:ser>
        <c:ser>
          <c:idx val="1"/>
          <c:order val="1"/>
          <c:tx>
            <c:strRef>
              <c:f>Sheet1!$C$1</c:f>
              <c:strCache>
                <c:ptCount val="1"/>
                <c:pt idx="0">
                  <c:v>4th year</c:v>
                </c:pt>
              </c:strCache>
            </c:strRef>
          </c:tx>
          <c:invertIfNegative val="0"/>
          <c:cat>
            <c:strRef>
              <c:f>Sheet1!$A$2:$A$6</c:f>
              <c:strCache>
                <c:ptCount val="5"/>
                <c:pt idx="0">
                  <c:v>Teacher uses various types of creative methods during the class</c:v>
                </c:pt>
                <c:pt idx="1">
                  <c:v>Teacher is able to guide students well</c:v>
                </c:pt>
                <c:pt idx="2">
                  <c:v>Teacher inspires and supports students well</c:v>
                </c:pt>
                <c:pt idx="3">
                  <c:v>Teacher has an excellent professional and communication skills</c:v>
                </c:pt>
                <c:pt idx="4">
                  <c:v>Teacher has a good relationship with students</c:v>
                </c:pt>
              </c:strCache>
            </c:strRef>
          </c:cat>
          <c:val>
            <c:numRef>
              <c:f>Sheet1!$C$2:$C$6</c:f>
              <c:numCache>
                <c:formatCode>0%</c:formatCode>
                <c:ptCount val="5"/>
                <c:pt idx="0">
                  <c:v>0.81</c:v>
                </c:pt>
                <c:pt idx="1">
                  <c:v>0.78</c:v>
                </c:pt>
                <c:pt idx="2">
                  <c:v>0.65000000000000036</c:v>
                </c:pt>
                <c:pt idx="3">
                  <c:v>0.83000000000000029</c:v>
                </c:pt>
                <c:pt idx="4">
                  <c:v>0.74000000000000032</c:v>
                </c:pt>
              </c:numCache>
            </c:numRef>
          </c:val>
        </c:ser>
        <c:dLbls>
          <c:showLegendKey val="0"/>
          <c:showVal val="1"/>
          <c:showCatName val="0"/>
          <c:showSerName val="0"/>
          <c:showPercent val="0"/>
          <c:showBubbleSize val="0"/>
        </c:dLbls>
        <c:gapWidth val="75"/>
        <c:axId val="51270400"/>
        <c:axId val="51271936"/>
      </c:barChart>
      <c:catAx>
        <c:axId val="51270400"/>
        <c:scaling>
          <c:orientation val="minMax"/>
        </c:scaling>
        <c:delete val="0"/>
        <c:axPos val="l"/>
        <c:majorTickMark val="none"/>
        <c:minorTickMark val="none"/>
        <c:tickLblPos val="nextTo"/>
        <c:crossAx val="51271936"/>
        <c:crosses val="autoZero"/>
        <c:auto val="1"/>
        <c:lblAlgn val="ctr"/>
        <c:lblOffset val="100"/>
        <c:noMultiLvlLbl val="0"/>
      </c:catAx>
      <c:valAx>
        <c:axId val="51271936"/>
        <c:scaling>
          <c:orientation val="minMax"/>
        </c:scaling>
        <c:delete val="0"/>
        <c:axPos val="b"/>
        <c:numFmt formatCode="0%" sourceLinked="1"/>
        <c:majorTickMark val="none"/>
        <c:minorTickMark val="none"/>
        <c:tickLblPos val="nextTo"/>
        <c:crossAx val="51270400"/>
        <c:crosses val="autoZero"/>
        <c:crossBetween val="between"/>
      </c:valAx>
    </c:plotArea>
    <c:legend>
      <c:legendPos val="b"/>
      <c:legendEntry>
        <c:idx val="0"/>
        <c:txPr>
          <a:bodyPr/>
          <a:lstStyle/>
          <a:p>
            <a:pPr>
              <a:defRPr b="1">
                <a:solidFill>
                  <a:srgbClr val="FF0000"/>
                </a:solidFill>
              </a:defRPr>
            </a:pPr>
            <a:endParaRPr lang="en-US"/>
          </a:p>
        </c:txPr>
      </c:legendEntry>
      <c:legendEntry>
        <c:idx val="1"/>
        <c:txPr>
          <a:bodyPr/>
          <a:lstStyle/>
          <a:p>
            <a:pPr>
              <a:defRPr b="1">
                <a:solidFill>
                  <a:srgbClr val="FF0000"/>
                </a:solidFill>
              </a:defRPr>
            </a:pPr>
            <a:endParaRPr lang="en-US"/>
          </a:p>
        </c:txPr>
      </c:legendEntry>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2nd year</c:v>
                </c:pt>
              </c:strCache>
            </c:strRef>
          </c:tx>
          <c:invertIfNegative val="0"/>
          <c:cat>
            <c:strRef>
              <c:f>Sheet1!$A$2:$A$7</c:f>
              <c:strCache>
                <c:ptCount val="6"/>
                <c:pt idx="0">
                  <c:v>Lack of ability to advise and supportstudents</c:v>
                </c:pt>
                <c:pt idx="1">
                  <c:v>Lack of teaching facilitation that integrates each student's needs and individuality </c:v>
                </c:pt>
                <c:pt idx="2">
                  <c:v>Lack of teacher's time for each student, excessive workload </c:v>
                </c:pt>
                <c:pt idx="3">
                  <c:v>Lack of learning materials' access and sufficiency</c:v>
                </c:pt>
                <c:pt idx="4">
                  <c:v>Lack of policy on improving the capacity of teachers</c:v>
                </c:pt>
                <c:pt idx="5">
                  <c:v>Lack of teaching method and ability among the new teachers</c:v>
                </c:pt>
              </c:strCache>
            </c:strRef>
          </c:cat>
          <c:val>
            <c:numRef>
              <c:f>Sheet1!$B$2:$B$7</c:f>
              <c:numCache>
                <c:formatCode>0%</c:formatCode>
                <c:ptCount val="6"/>
                <c:pt idx="0">
                  <c:v>0.35000000000000003</c:v>
                </c:pt>
                <c:pt idx="1">
                  <c:v>0.51</c:v>
                </c:pt>
                <c:pt idx="2">
                  <c:v>0.36000000000000004</c:v>
                </c:pt>
                <c:pt idx="3">
                  <c:v>0.46</c:v>
                </c:pt>
                <c:pt idx="4">
                  <c:v>0.18000000000000002</c:v>
                </c:pt>
                <c:pt idx="5">
                  <c:v>0.43000000000000005</c:v>
                </c:pt>
              </c:numCache>
            </c:numRef>
          </c:val>
        </c:ser>
        <c:ser>
          <c:idx val="1"/>
          <c:order val="1"/>
          <c:tx>
            <c:strRef>
              <c:f>Sheet1!$C$1</c:f>
              <c:strCache>
                <c:ptCount val="1"/>
                <c:pt idx="0">
                  <c:v>4th year</c:v>
                </c:pt>
              </c:strCache>
            </c:strRef>
          </c:tx>
          <c:invertIfNegative val="0"/>
          <c:cat>
            <c:strRef>
              <c:f>Sheet1!$A$2:$A$7</c:f>
              <c:strCache>
                <c:ptCount val="6"/>
                <c:pt idx="0">
                  <c:v>Lack of ability to advise and supportstudents</c:v>
                </c:pt>
                <c:pt idx="1">
                  <c:v>Lack of teaching facilitation that integrates each student's needs and individuality </c:v>
                </c:pt>
                <c:pt idx="2">
                  <c:v>Lack of teacher's time for each student, excessive workload </c:v>
                </c:pt>
                <c:pt idx="3">
                  <c:v>Lack of learning materials' access and sufficiency</c:v>
                </c:pt>
                <c:pt idx="4">
                  <c:v>Lack of policy on improving the capacity of teachers</c:v>
                </c:pt>
                <c:pt idx="5">
                  <c:v>Lack of teaching method and ability among the new teachers</c:v>
                </c:pt>
              </c:strCache>
            </c:strRef>
          </c:cat>
          <c:val>
            <c:numRef>
              <c:f>Sheet1!$C$2:$C$7</c:f>
              <c:numCache>
                <c:formatCode>0%</c:formatCode>
                <c:ptCount val="6"/>
                <c:pt idx="0">
                  <c:v>0.48000000000000004</c:v>
                </c:pt>
                <c:pt idx="1">
                  <c:v>0.67000000000000015</c:v>
                </c:pt>
                <c:pt idx="2">
                  <c:v>0.72000000000000008</c:v>
                </c:pt>
                <c:pt idx="3">
                  <c:v>0.59</c:v>
                </c:pt>
                <c:pt idx="4">
                  <c:v>0.59</c:v>
                </c:pt>
                <c:pt idx="5">
                  <c:v>0.55000000000000004</c:v>
                </c:pt>
              </c:numCache>
            </c:numRef>
          </c:val>
        </c:ser>
        <c:dLbls>
          <c:showLegendKey val="0"/>
          <c:showVal val="0"/>
          <c:showCatName val="0"/>
          <c:showSerName val="0"/>
          <c:showPercent val="0"/>
          <c:showBubbleSize val="0"/>
        </c:dLbls>
        <c:gapWidth val="150"/>
        <c:axId val="112663168"/>
        <c:axId val="32747904"/>
      </c:barChart>
      <c:catAx>
        <c:axId val="112663168"/>
        <c:scaling>
          <c:orientation val="minMax"/>
        </c:scaling>
        <c:delete val="0"/>
        <c:axPos val="l"/>
        <c:majorTickMark val="out"/>
        <c:minorTickMark val="none"/>
        <c:tickLblPos val="nextTo"/>
        <c:txPr>
          <a:bodyPr/>
          <a:lstStyle/>
          <a:p>
            <a:pPr>
              <a:defRPr sz="1600"/>
            </a:pPr>
            <a:endParaRPr lang="en-US"/>
          </a:p>
        </c:txPr>
        <c:crossAx val="32747904"/>
        <c:crosses val="autoZero"/>
        <c:auto val="1"/>
        <c:lblAlgn val="ctr"/>
        <c:lblOffset val="100"/>
        <c:noMultiLvlLbl val="0"/>
      </c:catAx>
      <c:valAx>
        <c:axId val="32747904"/>
        <c:scaling>
          <c:orientation val="minMax"/>
        </c:scaling>
        <c:delete val="0"/>
        <c:axPos val="b"/>
        <c:majorGridlines/>
        <c:numFmt formatCode="0%" sourceLinked="1"/>
        <c:majorTickMark val="out"/>
        <c:minorTickMark val="none"/>
        <c:tickLblPos val="nextTo"/>
        <c:crossAx val="112663168"/>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9"/>
    </mc:Choice>
    <mc:Fallback>
      <c:style val="19"/>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2-р курсын оюутны үзэл бодол
</c:v>
                </c:pt>
              </c:strCache>
            </c:strRef>
          </c:tx>
          <c:cat>
            <c:strRef>
              <c:f>Sheet1!$A$2:$A$6</c:f>
              <c:strCache>
                <c:ptCount val="5"/>
                <c:pt idx="0">
                  <c:v>Some students are not fully aware of their responsibilities and have bad time-management skill</c:v>
                </c:pt>
                <c:pt idx="1">
                  <c:v>Lazy, non-initiative, poor self-esteem </c:v>
                </c:pt>
                <c:pt idx="2">
                  <c:v>Lack of ability to deliver and complete the given homework in time</c:v>
                </c:pt>
                <c:pt idx="3">
                  <c:v>Lack of ethics, and have bad influence on other students and classmates</c:v>
                </c:pt>
                <c:pt idx="4">
                  <c:v>Some students take others word and opinion too seriously, shy, closed, coward</c:v>
                </c:pt>
              </c:strCache>
            </c:strRef>
          </c:cat>
          <c:val>
            <c:numRef>
              <c:f>Sheet1!$B$2:$B$6</c:f>
              <c:numCache>
                <c:formatCode>0%</c:formatCode>
                <c:ptCount val="5"/>
                <c:pt idx="0">
                  <c:v>0.29000000000000015</c:v>
                </c:pt>
                <c:pt idx="1">
                  <c:v>0.47000000000000008</c:v>
                </c:pt>
                <c:pt idx="2">
                  <c:v>0.63000000000000034</c:v>
                </c:pt>
                <c:pt idx="3">
                  <c:v>0.51</c:v>
                </c:pt>
                <c:pt idx="4">
                  <c:v>0.18000000000000008</c:v>
                </c:pt>
              </c:numCache>
            </c:numRef>
          </c:val>
        </c:ser>
        <c:dLbls>
          <c:showLegendKey val="0"/>
          <c:showVal val="0"/>
          <c:showCatName val="0"/>
          <c:showSerName val="0"/>
          <c:showPercent val="1"/>
          <c:showBubbleSize val="0"/>
          <c:showLeaderLines val="0"/>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barChart>
        <c:barDir val="bar"/>
        <c:grouping val="clustered"/>
        <c:varyColors val="0"/>
        <c:ser>
          <c:idx val="0"/>
          <c:order val="0"/>
          <c:tx>
            <c:strRef>
              <c:f>Sheet1!$B$1</c:f>
              <c:strCache>
                <c:ptCount val="1"/>
                <c:pt idx="0">
                  <c:v>2nd year</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Sheet1!$A$2:$A$5</c:f>
              <c:strCache>
                <c:ptCount val="4"/>
                <c:pt idx="0">
                  <c:v>When teacher is explaining the subject to each student </c:v>
                </c:pt>
                <c:pt idx="1">
                  <c:v>When teacher is fully prepared for that day's lesson and lesson is clear and understandable</c:v>
                </c:pt>
                <c:pt idx="2">
                  <c:v>Because the lesson is very interesting to me</c:v>
                </c:pt>
                <c:pt idx="3">
                  <c:v>Because the lesson is important to me</c:v>
                </c:pt>
              </c:strCache>
            </c:strRef>
          </c:cat>
          <c:val>
            <c:numRef>
              <c:f>Sheet1!$B$2:$B$5</c:f>
              <c:numCache>
                <c:formatCode>0.0%</c:formatCode>
                <c:ptCount val="4"/>
                <c:pt idx="0">
                  <c:v>0.125</c:v>
                </c:pt>
                <c:pt idx="1">
                  <c:v>0.37500000000000017</c:v>
                </c:pt>
                <c:pt idx="2">
                  <c:v>0.46</c:v>
                </c:pt>
                <c:pt idx="3">
                  <c:v>0.37500000000000017</c:v>
                </c:pt>
              </c:numCache>
            </c:numRef>
          </c:val>
        </c:ser>
        <c:ser>
          <c:idx val="1"/>
          <c:order val="1"/>
          <c:tx>
            <c:strRef>
              <c:f>Sheet1!$C$1</c:f>
              <c:strCache>
                <c:ptCount val="1"/>
                <c:pt idx="0">
                  <c:v>4th year</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Sheet1!$A$2:$A$5</c:f>
              <c:strCache>
                <c:ptCount val="4"/>
                <c:pt idx="0">
                  <c:v>When teacher is explaining the subject to each student </c:v>
                </c:pt>
                <c:pt idx="1">
                  <c:v>When teacher is fully prepared for that day's lesson and lesson is clear and understandable</c:v>
                </c:pt>
                <c:pt idx="2">
                  <c:v>Because the lesson is very interesting to me</c:v>
                </c:pt>
                <c:pt idx="3">
                  <c:v>Because the lesson is important to me</c:v>
                </c:pt>
              </c:strCache>
            </c:strRef>
          </c:cat>
          <c:val>
            <c:numRef>
              <c:f>Sheet1!$C$2:$C$5</c:f>
              <c:numCache>
                <c:formatCode>0%</c:formatCode>
                <c:ptCount val="4"/>
                <c:pt idx="0" formatCode="0.0%">
                  <c:v>0.45</c:v>
                </c:pt>
                <c:pt idx="1">
                  <c:v>0.68</c:v>
                </c:pt>
                <c:pt idx="2" formatCode="0.0%">
                  <c:v>0.81</c:v>
                </c:pt>
                <c:pt idx="3" formatCode="0.0%">
                  <c:v>0.67000000000000048</c:v>
                </c:pt>
              </c:numCache>
            </c:numRef>
          </c:val>
        </c:ser>
        <c:dLbls>
          <c:showLegendKey val="0"/>
          <c:showVal val="1"/>
          <c:showCatName val="0"/>
          <c:showSerName val="0"/>
          <c:showPercent val="0"/>
          <c:showBubbleSize val="0"/>
        </c:dLbls>
        <c:gapWidth val="150"/>
        <c:overlap val="-25"/>
        <c:axId val="61645568"/>
        <c:axId val="61647104"/>
      </c:barChart>
      <c:catAx>
        <c:axId val="61645568"/>
        <c:scaling>
          <c:orientation val="minMax"/>
        </c:scaling>
        <c:delete val="0"/>
        <c:axPos val="l"/>
        <c:majorTickMark val="none"/>
        <c:minorTickMark val="none"/>
        <c:tickLblPos val="nextTo"/>
        <c:txPr>
          <a:bodyPr/>
          <a:lstStyle/>
          <a:p>
            <a:pPr>
              <a:defRPr b="1"/>
            </a:pPr>
            <a:endParaRPr lang="en-US"/>
          </a:p>
        </c:txPr>
        <c:crossAx val="61647104"/>
        <c:crosses val="autoZero"/>
        <c:auto val="1"/>
        <c:lblAlgn val="ctr"/>
        <c:lblOffset val="100"/>
        <c:noMultiLvlLbl val="0"/>
      </c:catAx>
      <c:valAx>
        <c:axId val="61647104"/>
        <c:scaling>
          <c:orientation val="minMax"/>
        </c:scaling>
        <c:delete val="1"/>
        <c:axPos val="b"/>
        <c:numFmt formatCode="0.0%" sourceLinked="1"/>
        <c:majorTickMark val="out"/>
        <c:minorTickMark val="none"/>
        <c:tickLblPos val="nextTo"/>
        <c:crossAx val="61645568"/>
        <c:crosses val="autoZero"/>
        <c:crossBetween val="between"/>
      </c:valAx>
    </c:plotArea>
    <c:legend>
      <c:legendPos val="t"/>
      <c:layout/>
      <c:overlay val="0"/>
      <c:txPr>
        <a:bodyPr/>
        <a:lstStyle/>
        <a:p>
          <a:pPr>
            <a:defRPr sz="2000" b="1" i="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6"/>
    </mc:Choice>
    <mc:Fallback>
      <c:style val="16"/>
    </mc:Fallback>
  </mc:AlternateContent>
  <c:chart>
    <c:autoTitleDeleted val="0"/>
    <c:plotArea>
      <c:layout>
        <c:manualLayout>
          <c:layoutTarget val="inner"/>
          <c:xMode val="edge"/>
          <c:yMode val="edge"/>
          <c:x val="0.42582185039370135"/>
          <c:y val="0"/>
          <c:w val="0.52743164916885388"/>
          <c:h val="0.9541666666666665"/>
        </c:manualLayout>
      </c:layout>
      <c:barChart>
        <c:barDir val="bar"/>
        <c:grouping val="clustered"/>
        <c:varyColors val="0"/>
        <c:ser>
          <c:idx val="0"/>
          <c:order val="0"/>
          <c:tx>
            <c:strRef>
              <c:f>Sheet1!$B$1</c:f>
              <c:strCache>
                <c:ptCount val="1"/>
                <c:pt idx="0">
                  <c:v>2nd year</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Sheet1!$A$2:$A$5</c:f>
              <c:strCache>
                <c:ptCount val="4"/>
                <c:pt idx="0">
                  <c:v>When teacher is not fully prepared for that day's lesson </c:v>
                </c:pt>
                <c:pt idx="1">
                  <c:v>When I can't understand the lesson well</c:v>
                </c:pt>
                <c:pt idx="2">
                  <c:v>When I have private issues and have problems at home</c:v>
                </c:pt>
                <c:pt idx="3">
                  <c:v>When the teacher is being replaced continuously</c:v>
                </c:pt>
              </c:strCache>
            </c:strRef>
          </c:cat>
          <c:val>
            <c:numRef>
              <c:f>Sheet1!$B$2:$B$5</c:f>
              <c:numCache>
                <c:formatCode>0.0%</c:formatCode>
                <c:ptCount val="4"/>
                <c:pt idx="0">
                  <c:v>0.18000000000000008</c:v>
                </c:pt>
                <c:pt idx="1">
                  <c:v>0.54100000000000004</c:v>
                </c:pt>
                <c:pt idx="2">
                  <c:v>0.18000000000000008</c:v>
                </c:pt>
                <c:pt idx="3">
                  <c:v>0.18000000000000008</c:v>
                </c:pt>
              </c:numCache>
            </c:numRef>
          </c:val>
        </c:ser>
        <c:ser>
          <c:idx val="1"/>
          <c:order val="1"/>
          <c:tx>
            <c:strRef>
              <c:f>Sheet1!$C$1</c:f>
              <c:strCache>
                <c:ptCount val="1"/>
                <c:pt idx="0">
                  <c:v>4th year</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Sheet1!$A$2:$A$5</c:f>
              <c:strCache>
                <c:ptCount val="4"/>
                <c:pt idx="0">
                  <c:v>When teacher is not fully prepared for that day's lesson </c:v>
                </c:pt>
                <c:pt idx="1">
                  <c:v>When I can't understand the lesson well</c:v>
                </c:pt>
                <c:pt idx="2">
                  <c:v>When I have private issues and have problems at home</c:v>
                </c:pt>
                <c:pt idx="3">
                  <c:v>When the teacher is being replaced continuously</c:v>
                </c:pt>
              </c:strCache>
            </c:strRef>
          </c:cat>
          <c:val>
            <c:numRef>
              <c:f>Sheet1!$C$2:$C$5</c:f>
              <c:numCache>
                <c:formatCode>0%</c:formatCode>
                <c:ptCount val="4"/>
                <c:pt idx="0">
                  <c:v>0.26</c:v>
                </c:pt>
                <c:pt idx="1">
                  <c:v>0.45</c:v>
                </c:pt>
                <c:pt idx="2" formatCode="0.0%">
                  <c:v>0.26</c:v>
                </c:pt>
                <c:pt idx="3" formatCode="0.0%">
                  <c:v>0.31000000000000016</c:v>
                </c:pt>
              </c:numCache>
            </c:numRef>
          </c:val>
        </c:ser>
        <c:dLbls>
          <c:showLegendKey val="0"/>
          <c:showVal val="0"/>
          <c:showCatName val="0"/>
          <c:showSerName val="0"/>
          <c:showPercent val="0"/>
          <c:showBubbleSize val="0"/>
        </c:dLbls>
        <c:gapWidth val="150"/>
        <c:axId val="64762624"/>
        <c:axId val="64764160"/>
      </c:barChart>
      <c:catAx>
        <c:axId val="64762624"/>
        <c:scaling>
          <c:orientation val="minMax"/>
        </c:scaling>
        <c:delete val="0"/>
        <c:axPos val="l"/>
        <c:majorTickMark val="out"/>
        <c:minorTickMark val="none"/>
        <c:tickLblPos val="nextTo"/>
        <c:txPr>
          <a:bodyPr/>
          <a:lstStyle/>
          <a:p>
            <a:pPr>
              <a:defRPr b="1">
                <a:latin typeface="Arial" pitchFamily="34" charset="0"/>
                <a:cs typeface="Arial" pitchFamily="34" charset="0"/>
              </a:defRPr>
            </a:pPr>
            <a:endParaRPr lang="en-US"/>
          </a:p>
        </c:txPr>
        <c:crossAx val="64764160"/>
        <c:crosses val="autoZero"/>
        <c:auto val="1"/>
        <c:lblAlgn val="ctr"/>
        <c:lblOffset val="100"/>
        <c:noMultiLvlLbl val="0"/>
      </c:catAx>
      <c:valAx>
        <c:axId val="64764160"/>
        <c:scaling>
          <c:orientation val="minMax"/>
        </c:scaling>
        <c:delete val="1"/>
        <c:axPos val="b"/>
        <c:majorGridlines/>
        <c:numFmt formatCode="0.0%" sourceLinked="1"/>
        <c:majorTickMark val="out"/>
        <c:minorTickMark val="none"/>
        <c:tickLblPos val="nextTo"/>
        <c:crossAx val="64762624"/>
        <c:crosses val="autoZero"/>
        <c:crossBetween val="between"/>
      </c:valAx>
    </c:plotArea>
    <c:legend>
      <c:legendPos val="r"/>
      <c:legendEntry>
        <c:idx val="0"/>
        <c:txPr>
          <a:bodyPr/>
          <a:lstStyle/>
          <a:p>
            <a:pPr>
              <a:defRPr sz="2000" b="1">
                <a:solidFill>
                  <a:srgbClr val="C00000"/>
                </a:solidFill>
              </a:defRPr>
            </a:pPr>
            <a:endParaRPr lang="en-US"/>
          </a:p>
        </c:txPr>
      </c:legendEntry>
      <c:legendEntry>
        <c:idx val="1"/>
        <c:txPr>
          <a:bodyPr/>
          <a:lstStyle/>
          <a:p>
            <a:pPr>
              <a:defRPr sz="2000" b="1">
                <a:solidFill>
                  <a:srgbClr val="C00000"/>
                </a:solidFill>
              </a:defRPr>
            </a:pPr>
            <a:endParaRPr lang="en-US"/>
          </a:p>
        </c:txPr>
      </c:legendEntry>
      <c:layout>
        <c:manualLayout>
          <c:xMode val="edge"/>
          <c:yMode val="edge"/>
          <c:x val="0.7812298775153117"/>
          <c:y val="2.4581528871391076E-2"/>
          <c:w val="0.18404790026246831"/>
          <c:h val="0.14875360892388437"/>
        </c:manualLayout>
      </c:layout>
      <c:overlay val="0"/>
      <c:txPr>
        <a:bodyPr/>
        <a:lstStyle/>
        <a:p>
          <a:pPr>
            <a:defRPr sz="20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Sheet1!$A$2</c:f>
              <c:strCache>
                <c:ptCount val="1"/>
              </c:strCache>
            </c:strRef>
          </c:tx>
          <c:invertIfNegative val="0"/>
          <c:cat>
            <c:strRef>
              <c:f>Sheet1!$A$2:$A$4</c:f>
              <c:strCache>
                <c:ptCount val="3"/>
                <c:pt idx="1">
                  <c:v>Various types of non-classroom activities should be organized more</c:v>
                </c:pt>
                <c:pt idx="2">
                  <c:v> Student development trainings are important</c:v>
                </c:pt>
              </c:strCache>
            </c:strRef>
          </c:cat>
          <c:val>
            <c:numRef>
              <c:f>Sheet1!$B$2:$B$4</c:f>
              <c:numCache>
                <c:formatCode>0%</c:formatCode>
                <c:ptCount val="3"/>
                <c:pt idx="1">
                  <c:v>0.41000000000000014</c:v>
                </c:pt>
                <c:pt idx="2">
                  <c:v>0.52</c:v>
                </c:pt>
              </c:numCache>
            </c:numRef>
          </c:val>
        </c:ser>
        <c:ser>
          <c:idx val="1"/>
          <c:order val="1"/>
          <c:tx>
            <c:strRef>
              <c:f>Sheet1!$A$3</c:f>
              <c:strCache>
                <c:ptCount val="1"/>
                <c:pt idx="0">
                  <c:v>Various types of non-classroom activities should be organized more</c:v>
                </c:pt>
              </c:strCache>
            </c:strRef>
          </c:tx>
          <c:invertIfNegative val="0"/>
          <c:cat>
            <c:strRef>
              <c:f>Sheet1!$A$2:$A$4</c:f>
              <c:strCache>
                <c:ptCount val="3"/>
                <c:pt idx="1">
                  <c:v>Various types of non-classroom activities should be organized more</c:v>
                </c:pt>
                <c:pt idx="2">
                  <c:v> Student development trainings are important</c:v>
                </c:pt>
              </c:strCache>
            </c:strRef>
          </c:cat>
          <c:val>
            <c:numRef>
              <c:f>Sheet1!$C$2:$C$4</c:f>
              <c:numCache>
                <c:formatCode>0%</c:formatCode>
                <c:ptCount val="3"/>
                <c:pt idx="1">
                  <c:v>0.33000000000000024</c:v>
                </c:pt>
                <c:pt idx="2">
                  <c:v>0.8400000000000003</c:v>
                </c:pt>
              </c:numCache>
            </c:numRef>
          </c:val>
        </c:ser>
        <c:ser>
          <c:idx val="2"/>
          <c:order val="2"/>
          <c:tx>
            <c:strRef>
              <c:f>Sheet1!$A$4</c:f>
              <c:strCache>
                <c:ptCount val="1"/>
                <c:pt idx="0">
                  <c:v> Student development trainings are important</c:v>
                </c:pt>
              </c:strCache>
            </c:strRef>
          </c:tx>
          <c:invertIfNegative val="0"/>
          <c:cat>
            <c:strRef>
              <c:f>Sheet1!$A$2:$A$4</c:f>
              <c:strCache>
                <c:ptCount val="3"/>
                <c:pt idx="1">
                  <c:v>Various types of non-classroom activities should be organized more</c:v>
                </c:pt>
                <c:pt idx="2">
                  <c:v> Student development trainings are important</c:v>
                </c:pt>
              </c:strCache>
            </c:strRef>
          </c:cat>
          <c:val>
            <c:numRef>
              <c:f>Sheet1!$D$2:$D$4</c:f>
              <c:numCache>
                <c:formatCode>General</c:formatCode>
                <c:ptCount val="3"/>
              </c:numCache>
            </c:numRef>
          </c:val>
        </c:ser>
        <c:dLbls>
          <c:showLegendKey val="0"/>
          <c:showVal val="1"/>
          <c:showCatName val="0"/>
          <c:showSerName val="0"/>
          <c:showPercent val="0"/>
          <c:showBubbleSize val="0"/>
        </c:dLbls>
        <c:gapWidth val="150"/>
        <c:overlap val="-25"/>
        <c:axId val="64815104"/>
        <c:axId val="64813312"/>
      </c:barChart>
      <c:valAx>
        <c:axId val="64813312"/>
        <c:scaling>
          <c:orientation val="minMax"/>
        </c:scaling>
        <c:delete val="1"/>
        <c:axPos val="b"/>
        <c:numFmt formatCode="0%" sourceLinked="1"/>
        <c:majorTickMark val="out"/>
        <c:minorTickMark val="none"/>
        <c:tickLblPos val="nextTo"/>
        <c:crossAx val="64815104"/>
        <c:crosses val="autoZero"/>
        <c:crossBetween val="between"/>
      </c:valAx>
      <c:catAx>
        <c:axId val="64815104"/>
        <c:scaling>
          <c:orientation val="minMax"/>
        </c:scaling>
        <c:delete val="0"/>
        <c:axPos val="l"/>
        <c:numFmt formatCode="General" sourceLinked="1"/>
        <c:majorTickMark val="none"/>
        <c:minorTickMark val="none"/>
        <c:tickLblPos val="nextTo"/>
        <c:txPr>
          <a:bodyPr/>
          <a:lstStyle/>
          <a:p>
            <a:pPr>
              <a:defRPr sz="2000" b="1">
                <a:latin typeface="Arial" pitchFamily="34" charset="0"/>
                <a:cs typeface="Arial" pitchFamily="34" charset="0"/>
              </a:defRPr>
            </a:pPr>
            <a:endParaRPr lang="en-US"/>
          </a:p>
        </c:txPr>
        <c:crossAx val="64813312"/>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Sheet1!$B$1</c:f>
              <c:strCache>
                <c:ptCount val="1"/>
                <c:pt idx="0">
                  <c:v>2nd year</c:v>
                </c:pt>
              </c:strCache>
            </c:strRef>
          </c:tx>
          <c:invertIfNegative val="0"/>
          <c:cat>
            <c:strRef>
              <c:f>Sheet1!$A$2:$A$7</c:f>
              <c:strCache>
                <c:ptCount val="6"/>
                <c:pt idx="0">
                  <c:v>improved ability to learn movements </c:v>
                </c:pt>
                <c:pt idx="1">
                  <c:v>improved self-esteem</c:v>
                </c:pt>
                <c:pt idx="2">
                  <c:v>communication skills</c:v>
                </c:pt>
                <c:pt idx="3">
                  <c:v>professional skills</c:v>
                </c:pt>
                <c:pt idx="4">
                  <c:v>flexibility</c:v>
                </c:pt>
                <c:pt idx="5">
                  <c:v>openness </c:v>
                </c:pt>
              </c:strCache>
            </c:strRef>
          </c:cat>
          <c:val>
            <c:numRef>
              <c:f>Sheet1!$B$2:$B$7</c:f>
              <c:numCache>
                <c:formatCode>0%</c:formatCode>
                <c:ptCount val="6"/>
                <c:pt idx="0">
                  <c:v>0.5</c:v>
                </c:pt>
                <c:pt idx="1">
                  <c:v>0.25</c:v>
                </c:pt>
                <c:pt idx="2">
                  <c:v>0.26</c:v>
                </c:pt>
                <c:pt idx="3">
                  <c:v>0.33000000000000007</c:v>
                </c:pt>
                <c:pt idx="4">
                  <c:v>0.1</c:v>
                </c:pt>
                <c:pt idx="5">
                  <c:v>0.2</c:v>
                </c:pt>
              </c:numCache>
            </c:numRef>
          </c:val>
        </c:ser>
        <c:ser>
          <c:idx val="1"/>
          <c:order val="1"/>
          <c:tx>
            <c:strRef>
              <c:f>Sheet1!$C$1</c:f>
              <c:strCache>
                <c:ptCount val="1"/>
                <c:pt idx="0">
                  <c:v>4th year </c:v>
                </c:pt>
              </c:strCache>
            </c:strRef>
          </c:tx>
          <c:invertIfNegative val="0"/>
          <c:cat>
            <c:strRef>
              <c:f>Sheet1!$A$2:$A$7</c:f>
              <c:strCache>
                <c:ptCount val="6"/>
                <c:pt idx="0">
                  <c:v>improved ability to learn movements </c:v>
                </c:pt>
                <c:pt idx="1">
                  <c:v>improved self-esteem</c:v>
                </c:pt>
                <c:pt idx="2">
                  <c:v>communication skills</c:v>
                </c:pt>
                <c:pt idx="3">
                  <c:v>professional skills</c:v>
                </c:pt>
                <c:pt idx="4">
                  <c:v>flexibility</c:v>
                </c:pt>
                <c:pt idx="5">
                  <c:v>openness </c:v>
                </c:pt>
              </c:strCache>
            </c:strRef>
          </c:cat>
          <c:val>
            <c:numRef>
              <c:f>Sheet1!$C$2:$C$7</c:f>
              <c:numCache>
                <c:formatCode>0%</c:formatCode>
                <c:ptCount val="6"/>
                <c:pt idx="0">
                  <c:v>0.52</c:v>
                </c:pt>
                <c:pt idx="1">
                  <c:v>0.38000000000000006</c:v>
                </c:pt>
                <c:pt idx="2">
                  <c:v>0.42000000000000004</c:v>
                </c:pt>
                <c:pt idx="3">
                  <c:v>0.6100000000000001</c:v>
                </c:pt>
                <c:pt idx="4">
                  <c:v>0.21000000000000002</c:v>
                </c:pt>
                <c:pt idx="5">
                  <c:v>0.43000000000000005</c:v>
                </c:pt>
              </c:numCache>
            </c:numRef>
          </c:val>
        </c:ser>
        <c:dLbls>
          <c:showLegendKey val="0"/>
          <c:showVal val="0"/>
          <c:showCatName val="0"/>
          <c:showSerName val="0"/>
          <c:showPercent val="0"/>
          <c:showBubbleSize val="0"/>
        </c:dLbls>
        <c:gapWidth val="150"/>
        <c:axId val="65034880"/>
        <c:axId val="65040768"/>
      </c:barChart>
      <c:catAx>
        <c:axId val="65034880"/>
        <c:scaling>
          <c:orientation val="minMax"/>
        </c:scaling>
        <c:delete val="0"/>
        <c:axPos val="b"/>
        <c:majorTickMark val="none"/>
        <c:minorTickMark val="none"/>
        <c:tickLblPos val="nextTo"/>
        <c:crossAx val="65040768"/>
        <c:crosses val="autoZero"/>
        <c:auto val="1"/>
        <c:lblAlgn val="ctr"/>
        <c:lblOffset val="100"/>
        <c:noMultiLvlLbl val="0"/>
      </c:catAx>
      <c:valAx>
        <c:axId val="65040768"/>
        <c:scaling>
          <c:orientation val="minMax"/>
        </c:scaling>
        <c:delete val="0"/>
        <c:axPos val="l"/>
        <c:majorGridlines/>
        <c:title>
          <c:layout/>
          <c:overlay val="0"/>
        </c:title>
        <c:numFmt formatCode="0%" sourceLinked="1"/>
        <c:majorTickMark val="none"/>
        <c:minorTickMark val="none"/>
        <c:tickLblPos val="nextTo"/>
        <c:crossAx val="65034880"/>
        <c:crosses val="autoZero"/>
        <c:crossBetween val="between"/>
      </c:valAx>
      <c:dTable>
        <c:showHorzBorder val="1"/>
        <c:showVertBorder val="1"/>
        <c:showOutline val="1"/>
        <c:showKeys val="1"/>
      </c:dTable>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9.9688757655293087E-2"/>
          <c:y val="3.8227821522309711E-2"/>
          <c:w val="0.90031124234470694"/>
          <c:h val="0.4972386701662293"/>
        </c:manualLayout>
      </c:layout>
      <c:barChart>
        <c:barDir val="col"/>
        <c:grouping val="clustered"/>
        <c:varyColors val="0"/>
        <c:ser>
          <c:idx val="0"/>
          <c:order val="0"/>
          <c:tx>
            <c:strRef>
              <c:f>Sheet1!$C$1</c:f>
              <c:strCache>
                <c:ptCount val="1"/>
                <c:pt idx="0">
                  <c:v>4 курс </c:v>
                </c:pt>
              </c:strCache>
            </c:strRef>
          </c:tx>
          <c:invertIfNegative val="0"/>
          <c:dLbls>
            <c:dLbl>
              <c:idx val="0"/>
              <c:layout>
                <c:manualLayout>
                  <c:x val="-1.388998250218726E-3"/>
                  <c:y val="0"/>
                </c:manualLayout>
              </c:layout>
              <c:showLegendKey val="0"/>
              <c:showVal val="1"/>
              <c:showCatName val="0"/>
              <c:showSerName val="0"/>
              <c:showPercent val="0"/>
              <c:showBubbleSize val="0"/>
            </c:dLbl>
            <c:dLbl>
              <c:idx val="1"/>
              <c:layout>
                <c:manualLayout>
                  <c:x val="-2.361111111111118E-2"/>
                  <c:y val="0"/>
                </c:manualLayout>
              </c:layout>
              <c:showLegendKey val="0"/>
              <c:showVal val="1"/>
              <c:showCatName val="0"/>
              <c:showSerName val="0"/>
              <c:showPercent val="0"/>
              <c:showBubbleSize val="0"/>
            </c:dLbl>
            <c:dLbl>
              <c:idx val="2"/>
              <c:layout>
                <c:manualLayout>
                  <c:x val="-1.3888888888888938E-2"/>
                  <c:y val="0"/>
                </c:manualLayout>
              </c:layout>
              <c:showLegendKey val="0"/>
              <c:showVal val="1"/>
              <c:showCatName val="0"/>
              <c:showSerName val="0"/>
              <c:showPercent val="0"/>
              <c:showBubbleSize val="0"/>
            </c:dLbl>
            <c:dLbl>
              <c:idx val="5"/>
              <c:layout>
                <c:manualLayout>
                  <c:x val="-1.6666666666666701E-2"/>
                  <c:y val="-6.6666666666666714E-3"/>
                </c:manualLayout>
              </c:layout>
              <c:showLegendKey val="0"/>
              <c:showVal val="1"/>
              <c:showCatName val="0"/>
              <c:showSerName val="0"/>
              <c:showPercent val="0"/>
              <c:showBubbleSize val="0"/>
            </c:dLbl>
            <c:dLbl>
              <c:idx val="7"/>
              <c:layout>
                <c:manualLayout>
                  <c:x val="-1.3888888888888938E-2"/>
                  <c:y val="0"/>
                </c:manualLayout>
              </c:layout>
              <c:showLegendKey val="0"/>
              <c:showVal val="1"/>
              <c:showCatName val="0"/>
              <c:showSerName val="0"/>
              <c:showPercent val="0"/>
              <c:showBubbleSize val="0"/>
            </c:dLbl>
            <c:dLbl>
              <c:idx val="9"/>
              <c:layout>
                <c:manualLayout>
                  <c:x val="-1.1111111111111021E-2"/>
                  <c:y val="0"/>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Sheet1!$A$2:$A$11</c:f>
              <c:strCache>
                <c:ptCount val="10"/>
                <c:pt idx="0">
                  <c:v>Respect students and their views</c:v>
                </c:pt>
                <c:pt idx="1">
                  <c:v>professional</c:v>
                </c:pt>
                <c:pt idx="2">
                  <c:v>good communication skill</c:v>
                </c:pt>
                <c:pt idx="3">
                  <c:v>hard-working</c:v>
                </c:pt>
                <c:pt idx="4">
                  <c:v>equal relationship with each student </c:v>
                </c:pt>
                <c:pt idx="5">
                  <c:v>has a good time-management</c:v>
                </c:pt>
                <c:pt idx="6">
                  <c:v>researcher</c:v>
                </c:pt>
                <c:pt idx="7">
                  <c:v>advisor/supporter</c:v>
                </c:pt>
                <c:pt idx="8">
                  <c:v>improve and update their knowledge regularly</c:v>
                </c:pt>
                <c:pt idx="9">
                  <c:v>has a ability to lead the students</c:v>
                </c:pt>
              </c:strCache>
            </c:strRef>
          </c:cat>
          <c:val>
            <c:numRef>
              <c:f>Sheet1!$B$2:$B$11</c:f>
              <c:numCache>
                <c:formatCode>0%</c:formatCode>
                <c:ptCount val="10"/>
                <c:pt idx="0">
                  <c:v>0.26</c:v>
                </c:pt>
                <c:pt idx="1">
                  <c:v>0.31000000000000016</c:v>
                </c:pt>
                <c:pt idx="2">
                  <c:v>0.21000000000000008</c:v>
                </c:pt>
                <c:pt idx="3">
                  <c:v>0.21000000000000008</c:v>
                </c:pt>
                <c:pt idx="4">
                  <c:v>0.31000000000000016</c:v>
                </c:pt>
                <c:pt idx="5">
                  <c:v>0.15000000000000008</c:v>
                </c:pt>
                <c:pt idx="6">
                  <c:v>0.26</c:v>
                </c:pt>
                <c:pt idx="7">
                  <c:v>0.31000000000000016</c:v>
                </c:pt>
                <c:pt idx="8">
                  <c:v>0.31000000000000016</c:v>
                </c:pt>
                <c:pt idx="9">
                  <c:v>0.21000000000000008</c:v>
                </c:pt>
              </c:numCache>
            </c:numRef>
          </c:val>
        </c:ser>
        <c:ser>
          <c:idx val="1"/>
          <c:order val="1"/>
          <c:tx>
            <c:strRef>
              <c:f>Sheet1!$D$1</c:f>
              <c:strCache>
                <c:ptCount val="1"/>
              </c:strCache>
            </c:strRef>
          </c:tx>
          <c:invertIfNegative val="0"/>
          <c:dLbls>
            <c:dLbl>
              <c:idx val="0"/>
              <c:layout>
                <c:manualLayout>
                  <c:x val="-2.5000000000000001E-2"/>
                  <c:y val="-4.0000000000000022E-2"/>
                </c:manualLayout>
              </c:layout>
              <c:showLegendKey val="0"/>
              <c:showVal val="1"/>
              <c:showCatName val="0"/>
              <c:showSerName val="0"/>
              <c:showPercent val="0"/>
              <c:showBubbleSize val="0"/>
            </c:dLbl>
            <c:dLbl>
              <c:idx val="3"/>
              <c:layout>
                <c:manualLayout>
                  <c:x val="-2.777777777777846E-3"/>
                  <c:y val="-3.7777777777777959E-2"/>
                </c:manualLayout>
              </c:layout>
              <c:showLegendKey val="0"/>
              <c:showVal val="1"/>
              <c:showCatName val="0"/>
              <c:showSerName val="0"/>
              <c:showPercent val="0"/>
              <c:showBubbleSize val="0"/>
            </c:dLbl>
            <c:dLbl>
              <c:idx val="8"/>
              <c:layout>
                <c:manualLayout>
                  <c:x val="-2.7777777777778958E-3"/>
                  <c:y val="-6.4444444444444512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Sheet1!$A$2:$A$11</c:f>
              <c:strCache>
                <c:ptCount val="10"/>
                <c:pt idx="0">
                  <c:v>Respect students and their views</c:v>
                </c:pt>
                <c:pt idx="1">
                  <c:v>professional</c:v>
                </c:pt>
                <c:pt idx="2">
                  <c:v>good communication skill</c:v>
                </c:pt>
                <c:pt idx="3">
                  <c:v>hard-working</c:v>
                </c:pt>
                <c:pt idx="4">
                  <c:v>equal relationship with each student </c:v>
                </c:pt>
                <c:pt idx="5">
                  <c:v>has a good time-management</c:v>
                </c:pt>
                <c:pt idx="6">
                  <c:v>researcher</c:v>
                </c:pt>
                <c:pt idx="7">
                  <c:v>advisor/supporter</c:v>
                </c:pt>
                <c:pt idx="8">
                  <c:v>improve and update their knowledge regularly</c:v>
                </c:pt>
                <c:pt idx="9">
                  <c:v>has a ability to lead the students</c:v>
                </c:pt>
              </c:strCache>
            </c:strRef>
          </c:cat>
          <c:val>
            <c:numRef>
              <c:f>Sheet1!$C$2:$C$11</c:f>
              <c:numCache>
                <c:formatCode>0%</c:formatCode>
                <c:ptCount val="10"/>
                <c:pt idx="0">
                  <c:v>0.26</c:v>
                </c:pt>
                <c:pt idx="1">
                  <c:v>0.78</c:v>
                </c:pt>
                <c:pt idx="2">
                  <c:v>0.31000000000000016</c:v>
                </c:pt>
                <c:pt idx="3">
                  <c:v>0.26</c:v>
                </c:pt>
                <c:pt idx="4">
                  <c:v>0.68</c:v>
                </c:pt>
                <c:pt idx="5">
                  <c:v>0.36000000000000015</c:v>
                </c:pt>
                <c:pt idx="6">
                  <c:v>0.05</c:v>
                </c:pt>
                <c:pt idx="7">
                  <c:v>0.78</c:v>
                </c:pt>
                <c:pt idx="8">
                  <c:v>0.31000000000000016</c:v>
                </c:pt>
                <c:pt idx="9">
                  <c:v>0.56999999999999995</c:v>
                </c:pt>
              </c:numCache>
            </c:numRef>
          </c:val>
        </c:ser>
        <c:dLbls>
          <c:showLegendKey val="0"/>
          <c:showVal val="1"/>
          <c:showCatName val="0"/>
          <c:showSerName val="0"/>
          <c:showPercent val="0"/>
          <c:showBubbleSize val="0"/>
        </c:dLbls>
        <c:gapWidth val="75"/>
        <c:axId val="66212224"/>
        <c:axId val="66213760"/>
      </c:barChart>
      <c:catAx>
        <c:axId val="66212224"/>
        <c:scaling>
          <c:orientation val="minMax"/>
        </c:scaling>
        <c:delete val="0"/>
        <c:axPos val="b"/>
        <c:majorTickMark val="none"/>
        <c:minorTickMark val="none"/>
        <c:tickLblPos val="nextTo"/>
        <c:txPr>
          <a:bodyPr/>
          <a:lstStyle/>
          <a:p>
            <a:pPr>
              <a:defRPr sz="2000" b="1"/>
            </a:pPr>
            <a:endParaRPr lang="en-US"/>
          </a:p>
        </c:txPr>
        <c:crossAx val="66213760"/>
        <c:crosses val="autoZero"/>
        <c:auto val="1"/>
        <c:lblAlgn val="ctr"/>
        <c:lblOffset val="100"/>
        <c:noMultiLvlLbl val="0"/>
      </c:catAx>
      <c:valAx>
        <c:axId val="66213760"/>
        <c:scaling>
          <c:orientation val="minMax"/>
        </c:scaling>
        <c:delete val="0"/>
        <c:axPos val="l"/>
        <c:numFmt formatCode="0%" sourceLinked="1"/>
        <c:majorTickMark val="none"/>
        <c:minorTickMark val="none"/>
        <c:tickLblPos val="nextTo"/>
        <c:crossAx val="6621222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8413251C-D746-4869-A3CC-6000A7A3EB0F}" type="datetimeFigureOut">
              <a:rPr lang="en-US" smtClean="0"/>
              <a:pPr/>
              <a:t>11/14/2013</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477E3B0A-294F-47B5-9412-660D13A2A4F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13251C-D746-4869-A3CC-6000A7A3EB0F}" type="datetimeFigureOut">
              <a:rPr lang="en-US" smtClean="0"/>
              <a:pPr/>
              <a:t>11/14/2013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E3B0A-294F-47B5-9412-660D13A2A4F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13251C-D746-4869-A3CC-6000A7A3EB0F}" type="datetimeFigureOut">
              <a:rPr lang="en-US" smtClean="0"/>
              <a:pPr/>
              <a:t>11/14/2013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E3B0A-294F-47B5-9412-660D13A2A4F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413251C-D746-4869-A3CC-6000A7A3EB0F}" type="datetimeFigureOut">
              <a:rPr lang="en-US" smtClean="0"/>
              <a:pPr/>
              <a:t>11/14/2013</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477E3B0A-294F-47B5-9412-660D13A2A4F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8413251C-D746-4869-A3CC-6000A7A3EB0F}" type="datetimeFigureOut">
              <a:rPr lang="en-US" smtClean="0"/>
              <a:pPr/>
              <a:t>11/14/2013</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477E3B0A-294F-47B5-9412-660D13A2A4F9}"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8413251C-D746-4869-A3CC-6000A7A3EB0F}" type="datetimeFigureOut">
              <a:rPr lang="en-US" smtClean="0"/>
              <a:pPr/>
              <a:t>11/14/2013</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77E3B0A-294F-47B5-9412-660D13A2A4F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8413251C-D746-4869-A3CC-6000A7A3EB0F}" type="datetimeFigureOut">
              <a:rPr lang="en-US" smtClean="0"/>
              <a:pPr/>
              <a:t>11/14/2013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477E3B0A-294F-47B5-9412-660D13A2A4F9}"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413251C-D746-4869-A3CC-6000A7A3EB0F}" type="datetimeFigureOut">
              <a:rPr lang="en-US" smtClean="0"/>
              <a:pPr/>
              <a:t>11/14/2013</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E3B0A-294F-47B5-9412-660D13A2A4F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413251C-D746-4869-A3CC-6000A7A3EB0F}" type="datetimeFigureOut">
              <a:rPr lang="en-US" smtClean="0"/>
              <a:pPr/>
              <a:t>11/14/2013</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7E3B0A-294F-47B5-9412-660D13A2A4F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413251C-D746-4869-A3CC-6000A7A3EB0F}" type="datetimeFigureOut">
              <a:rPr lang="en-US" smtClean="0"/>
              <a:pPr/>
              <a:t>11/14/2013</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7E3B0A-294F-47B5-9412-660D13A2A4F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8413251C-D746-4869-A3CC-6000A7A3EB0F}" type="datetimeFigureOut">
              <a:rPr lang="en-US" smtClean="0"/>
              <a:pPr/>
              <a:t>11/14/2013</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477E3B0A-294F-47B5-9412-660D13A2A4F9}"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413251C-D746-4869-A3CC-6000A7A3EB0F}" type="datetimeFigureOut">
              <a:rPr lang="en-US" smtClean="0"/>
              <a:pPr/>
              <a:t>11/14/2013</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477E3B0A-294F-47B5-9412-660D13A2A4F9}"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forefrontaustin.com/feature/inspired-life-developing-creative-learners" TargetMode="External"/><Relationship Id="rId2" Type="http://schemas.openxmlformats.org/officeDocument/2006/relationships/hyperlink" Target="http://www.edweek.org/ew/articles/2011/12/14/14creative.h31.html" TargetMode="External"/><Relationship Id="rId1" Type="http://schemas.openxmlformats.org/officeDocument/2006/relationships/slideLayout" Target="../slideLayouts/slideLayout2.xml"/><Relationship Id="rId4" Type="http://schemas.openxmlformats.org/officeDocument/2006/relationships/hyperlink" Target="http://www.jpb.com/creative/Creativity_in_Education.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8458200" cy="1600200"/>
          </a:xfrm>
        </p:spPr>
        <p:txBody>
          <a:bodyPr>
            <a:noAutofit/>
          </a:bodyPr>
          <a:lstStyle/>
          <a:p>
            <a:pPr algn="ctr"/>
            <a:r>
              <a:rPr lang="en-US" sz="3200" b="1" i="1" dirty="0" smtClean="0">
                <a:solidFill>
                  <a:srgbClr val="00B0F0"/>
                </a:solidFill>
                <a:latin typeface="Arial" pitchFamily="34" charset="0"/>
                <a:cs typeface="Arial" pitchFamily="34" charset="0"/>
              </a:rPr>
              <a:t>Research and Analysis on Motivating/Facilitating students’ learning and creativity</a:t>
            </a:r>
            <a:r>
              <a:rPr lang="mn-MN" sz="2400" b="1" dirty="0" smtClean="0">
                <a:solidFill>
                  <a:srgbClr val="00B0F0"/>
                </a:solidFill>
                <a:latin typeface="Arial" pitchFamily="34" charset="0"/>
                <a:cs typeface="Arial" pitchFamily="34" charset="0"/>
              </a:rPr>
              <a:t>                        </a:t>
            </a:r>
            <a:r>
              <a:rPr lang="mn-MN" sz="2400" dirty="0" smtClean="0">
                <a:solidFill>
                  <a:srgbClr val="002060"/>
                </a:solidFill>
                <a:latin typeface="Arial" pitchFamily="34" charset="0"/>
                <a:cs typeface="Arial" pitchFamily="34" charset="0"/>
              </a:rPr>
              <a:t/>
            </a:r>
            <a:br>
              <a:rPr lang="mn-MN" sz="2400" dirty="0" smtClean="0">
                <a:solidFill>
                  <a:srgbClr val="002060"/>
                </a:solidFill>
                <a:latin typeface="Arial" pitchFamily="34" charset="0"/>
                <a:cs typeface="Arial" pitchFamily="34" charset="0"/>
              </a:rPr>
            </a:br>
            <a:r>
              <a:rPr lang="mn-MN" sz="2400" dirty="0" smtClean="0">
                <a:solidFill>
                  <a:srgbClr val="002060"/>
                </a:solidFill>
                <a:latin typeface="Arial" pitchFamily="34" charset="0"/>
                <a:cs typeface="Arial" pitchFamily="34" charset="0"/>
              </a:rPr>
              <a:t>                                                      </a:t>
            </a:r>
            <a:endParaRPr lang="en-US" sz="2400" dirty="0">
              <a:solidFill>
                <a:srgbClr val="002060"/>
              </a:solidFill>
              <a:latin typeface="Arial" pitchFamily="34" charset="0"/>
              <a:cs typeface="Arial" pitchFamily="34" charset="0"/>
            </a:endParaRPr>
          </a:p>
        </p:txBody>
      </p:sp>
      <p:sp>
        <p:nvSpPr>
          <p:cNvPr id="3" name="Subtitle 2"/>
          <p:cNvSpPr>
            <a:spLocks noGrp="1"/>
          </p:cNvSpPr>
          <p:nvPr>
            <p:ph type="subTitle" idx="1"/>
          </p:nvPr>
        </p:nvSpPr>
        <p:spPr>
          <a:xfrm>
            <a:off x="381000" y="4191000"/>
            <a:ext cx="8458200" cy="2362200"/>
          </a:xfrm>
        </p:spPr>
        <p:txBody>
          <a:bodyPr>
            <a:noAutofit/>
          </a:bodyPr>
          <a:lstStyle/>
          <a:p>
            <a:pPr algn="ctr"/>
            <a:endParaRPr lang="mn-MN" sz="2800" dirty="0" smtClean="0">
              <a:solidFill>
                <a:srgbClr val="FF0000"/>
              </a:solidFill>
              <a:latin typeface="Arial" pitchFamily="34" charset="0"/>
              <a:cs typeface="Arial" pitchFamily="34" charset="0"/>
            </a:endParaRPr>
          </a:p>
          <a:p>
            <a:pPr algn="ctr"/>
            <a:endParaRPr lang="mn-MN" sz="2800" dirty="0" smtClean="0">
              <a:solidFill>
                <a:srgbClr val="FF0000"/>
              </a:solidFill>
              <a:latin typeface="Arial" pitchFamily="34" charset="0"/>
              <a:cs typeface="Arial" pitchFamily="34" charset="0"/>
            </a:endParaRPr>
          </a:p>
          <a:p>
            <a:pPr algn="ctr"/>
            <a:endParaRPr lang="mn-MN" sz="2800" dirty="0" smtClean="0">
              <a:solidFill>
                <a:srgbClr val="FF0000"/>
              </a:solidFill>
              <a:latin typeface="Arial" pitchFamily="34" charset="0"/>
              <a:cs typeface="Arial" pitchFamily="34" charset="0"/>
            </a:endParaRPr>
          </a:p>
          <a:p>
            <a:pPr algn="ctr"/>
            <a:endParaRPr lang="mn-MN" sz="2800" dirty="0" smtClean="0">
              <a:solidFill>
                <a:srgbClr val="FF0000"/>
              </a:solidFill>
              <a:latin typeface="Arial" pitchFamily="34" charset="0"/>
              <a:cs typeface="Arial" pitchFamily="34" charset="0"/>
            </a:endParaRPr>
          </a:p>
          <a:p>
            <a:pPr algn="ctr"/>
            <a:r>
              <a:rPr lang="mn-MN" sz="2800" dirty="0" smtClean="0">
                <a:solidFill>
                  <a:srgbClr val="FF0000"/>
                </a:solidFill>
                <a:latin typeface="Arial" pitchFamily="34" charset="0"/>
                <a:cs typeface="Arial" pitchFamily="34" charset="0"/>
              </a:rPr>
              <a:t>                           </a:t>
            </a:r>
            <a:r>
              <a:rPr lang="en-US" sz="2800" dirty="0" smtClean="0">
                <a:solidFill>
                  <a:srgbClr val="00B0F0"/>
                </a:solidFill>
                <a:latin typeface="Arial" pitchFamily="34" charset="0"/>
                <a:cs typeface="Arial" pitchFamily="34" charset="0"/>
              </a:rPr>
              <a:t>Team members</a:t>
            </a:r>
            <a:r>
              <a:rPr lang="mn-MN" sz="2800" dirty="0" smtClean="0">
                <a:solidFill>
                  <a:srgbClr val="00B0F0"/>
                </a:solidFill>
                <a:latin typeface="Arial" pitchFamily="34" charset="0"/>
                <a:cs typeface="Arial" pitchFamily="34" charset="0"/>
              </a:rPr>
              <a:t>: </a:t>
            </a:r>
            <a:r>
              <a:rPr lang="en-US" sz="2800" dirty="0" err="1" smtClean="0">
                <a:solidFill>
                  <a:srgbClr val="00B0F0"/>
                </a:solidFill>
                <a:latin typeface="Arial" pitchFamily="34" charset="0"/>
                <a:cs typeface="Arial" pitchFamily="34" charset="0"/>
              </a:rPr>
              <a:t>Erdenechimeg</a:t>
            </a:r>
            <a:r>
              <a:rPr lang="en-US" sz="2800" dirty="0" smtClean="0">
                <a:solidFill>
                  <a:srgbClr val="00B0F0"/>
                </a:solidFill>
                <a:latin typeface="Arial" pitchFamily="34" charset="0"/>
                <a:cs typeface="Arial" pitchFamily="34" charset="0"/>
              </a:rPr>
              <a:t>. T</a:t>
            </a:r>
          </a:p>
          <a:p>
            <a:pPr algn="ctr"/>
            <a:r>
              <a:rPr lang="en-US" sz="2800" dirty="0" smtClean="0">
                <a:solidFill>
                  <a:srgbClr val="00B0F0"/>
                </a:solidFill>
                <a:latin typeface="Arial" pitchFamily="34" charset="0"/>
                <a:cs typeface="Arial" pitchFamily="34" charset="0"/>
              </a:rPr>
              <a:t>						</a:t>
            </a:r>
            <a:r>
              <a:rPr lang="en-US" sz="2800" dirty="0" err="1" smtClean="0">
                <a:solidFill>
                  <a:srgbClr val="00B0F0"/>
                </a:solidFill>
                <a:latin typeface="Arial" pitchFamily="34" charset="0"/>
                <a:cs typeface="Arial" pitchFamily="34" charset="0"/>
              </a:rPr>
              <a:t>Erdenejargal</a:t>
            </a:r>
            <a:r>
              <a:rPr lang="en-US" sz="2800" dirty="0" smtClean="0">
                <a:solidFill>
                  <a:srgbClr val="00B0F0"/>
                </a:solidFill>
                <a:latin typeface="Arial" pitchFamily="34" charset="0"/>
                <a:cs typeface="Arial" pitchFamily="34" charset="0"/>
              </a:rPr>
              <a:t>. Ts</a:t>
            </a:r>
            <a:r>
              <a:rPr lang="mn-MN" sz="2800" dirty="0" smtClean="0">
                <a:solidFill>
                  <a:srgbClr val="00B0F0"/>
                </a:solidFill>
                <a:latin typeface="Arial" pitchFamily="34" charset="0"/>
                <a:cs typeface="Arial" pitchFamily="34" charset="0"/>
              </a:rPr>
              <a:t>                              </a:t>
            </a:r>
            <a:endParaRPr lang="en-US" sz="2800" dirty="0" smtClean="0">
              <a:solidFill>
                <a:srgbClr val="00B0F0"/>
              </a:solidFill>
              <a:latin typeface="Arial" pitchFamily="34" charset="0"/>
              <a:cs typeface="Arial" pitchFamily="34" charset="0"/>
            </a:endParaRPr>
          </a:p>
          <a:p>
            <a:pPr algn="ctr"/>
            <a:r>
              <a:rPr lang="mn-MN" sz="2800" dirty="0" smtClean="0">
                <a:solidFill>
                  <a:srgbClr val="00B0F0"/>
                </a:solidFill>
                <a:latin typeface="Arial" pitchFamily="34" charset="0"/>
                <a:cs typeface="Arial" pitchFamily="34" charset="0"/>
              </a:rPr>
              <a:t>                                                </a:t>
            </a:r>
            <a:r>
              <a:rPr lang="en-US" sz="2800" dirty="0" err="1" smtClean="0">
                <a:solidFill>
                  <a:srgbClr val="00B0F0"/>
                </a:solidFill>
                <a:latin typeface="Arial" pitchFamily="34" charset="0"/>
                <a:cs typeface="Arial" pitchFamily="34" charset="0"/>
              </a:rPr>
              <a:t>Ariunzul</a:t>
            </a:r>
            <a:r>
              <a:rPr lang="en-US" sz="2800" dirty="0" smtClean="0">
                <a:solidFill>
                  <a:srgbClr val="00B0F0"/>
                </a:solidFill>
                <a:latin typeface="Arial" pitchFamily="34" charset="0"/>
                <a:cs typeface="Arial" pitchFamily="34" charset="0"/>
              </a:rPr>
              <a:t>. U</a:t>
            </a:r>
            <a:endParaRPr lang="mn-MN" sz="2800" dirty="0" smtClean="0">
              <a:solidFill>
                <a:srgbClr val="00B0F0"/>
              </a:solidFill>
              <a:latin typeface="Arial" pitchFamily="34" charset="0"/>
              <a:cs typeface="Arial" pitchFamily="34" charset="0"/>
            </a:endParaRPr>
          </a:p>
          <a:p>
            <a:pPr algn="ctr"/>
            <a:r>
              <a:rPr lang="mn-MN" sz="2800" dirty="0" smtClean="0">
                <a:solidFill>
                  <a:srgbClr val="00B0F0"/>
                </a:solidFill>
                <a:latin typeface="Arial" pitchFamily="34" charset="0"/>
                <a:cs typeface="Arial" pitchFamily="34" charset="0"/>
              </a:rPr>
              <a:t>                                                  </a:t>
            </a:r>
            <a:endParaRPr lang="en-US" sz="2800" dirty="0">
              <a:solidFill>
                <a:srgbClr val="00B0F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According to the above observation, 25%  of total students are active and rest of the student which are 75%, have been facing with difficulties in some way or another. Within this matter, following series of surveys have been conducted on identifying  the challenges that students are facing. </a:t>
            </a:r>
            <a:endParaRPr lang="en-US" dirty="0"/>
          </a:p>
        </p:txBody>
      </p:sp>
      <p:sp>
        <p:nvSpPr>
          <p:cNvPr id="2" name="TextBox 1"/>
          <p:cNvSpPr txBox="1"/>
          <p:nvPr/>
        </p:nvSpPr>
        <p:spPr>
          <a:xfrm>
            <a:off x="1143000" y="457200"/>
            <a:ext cx="1284326" cy="523220"/>
          </a:xfrm>
          <a:prstGeom prst="rect">
            <a:avLst/>
          </a:prstGeom>
          <a:noFill/>
        </p:spPr>
        <p:txBody>
          <a:bodyPr wrap="none" rtlCol="0">
            <a:spAutoFit/>
          </a:bodyPr>
          <a:lstStyle/>
          <a:p>
            <a:r>
              <a:rPr lang="en-US" sz="2800" b="1" dirty="0" smtClean="0">
                <a:latin typeface="Arial" pitchFamily="34" charset="0"/>
                <a:cs typeface="Arial" pitchFamily="34" charset="0"/>
              </a:rPr>
              <a:t>Result</a:t>
            </a:r>
            <a:endParaRPr lang="en-US" sz="2800" b="1"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2362200"/>
          </a:xfrm>
        </p:spPr>
        <p:txBody>
          <a:bodyPr>
            <a:normAutofit/>
          </a:bodyPr>
          <a:lstStyle/>
          <a:p>
            <a:r>
              <a:rPr lang="en-US" dirty="0" smtClean="0">
                <a:latin typeface="Arial" pitchFamily="34" charset="0"/>
                <a:cs typeface="Arial" pitchFamily="34" charset="0"/>
              </a:rPr>
              <a:t>survey BASED on students view on factors that influence their learning process </a:t>
            </a:r>
            <a:r>
              <a:rPr lang="mn-MN" dirty="0" smtClean="0">
                <a:solidFill>
                  <a:srgbClr val="7030A0"/>
                </a:solidFill>
                <a:latin typeface="Arial" pitchFamily="34" charset="0"/>
                <a:cs typeface="Arial" pitchFamily="34" charset="0"/>
              </a:rPr>
              <a:t/>
            </a:r>
            <a:br>
              <a:rPr lang="mn-MN" dirty="0" smtClean="0">
                <a:solidFill>
                  <a:srgbClr val="7030A0"/>
                </a:solidFill>
                <a:latin typeface="Arial" pitchFamily="34" charset="0"/>
                <a:cs typeface="Arial" pitchFamily="34" charset="0"/>
              </a:rPr>
            </a:br>
            <a:endParaRPr lang="en-US" dirty="0"/>
          </a:p>
        </p:txBody>
      </p:sp>
      <p:sp>
        <p:nvSpPr>
          <p:cNvPr id="3" name="Content Placeholder 2"/>
          <p:cNvSpPr>
            <a:spLocks noGrp="1"/>
          </p:cNvSpPr>
          <p:nvPr>
            <p:ph idx="1"/>
          </p:nvPr>
        </p:nvSpPr>
        <p:spPr>
          <a:xfrm>
            <a:off x="457200" y="2590800"/>
            <a:ext cx="8229600" cy="3870325"/>
          </a:xfrm>
        </p:spPr>
        <p:txBody>
          <a:bodyPr>
            <a:normAutofit fontScale="70000" lnSpcReduction="20000"/>
          </a:bodyPr>
          <a:lstStyle/>
          <a:p>
            <a:r>
              <a:rPr lang="en-US" dirty="0" smtClean="0"/>
              <a:t>Survey entitled “ Are there any further possibilities on facilitating and supporting your learning process?” which is based on students’ view has been conducted among the 3</a:t>
            </a:r>
            <a:r>
              <a:rPr lang="en-US" baseline="30000" dirty="0" smtClean="0"/>
              <a:t>rd</a:t>
            </a:r>
            <a:r>
              <a:rPr lang="en-US" dirty="0" smtClean="0"/>
              <a:t> year students in April 2012 and among the 2</a:t>
            </a:r>
            <a:r>
              <a:rPr lang="en-US" baseline="30000" dirty="0" smtClean="0"/>
              <a:t>nd</a:t>
            </a:r>
            <a:r>
              <a:rPr lang="en-US" dirty="0" smtClean="0"/>
              <a:t> year students in March 2013 respectfully. To illustrate the final result more clearly, we’ve focused on following three major factors. </a:t>
            </a:r>
            <a:endParaRPr lang="mn-MN" dirty="0" smtClean="0"/>
          </a:p>
          <a:p>
            <a:r>
              <a:rPr lang="en-US" dirty="0" smtClean="0"/>
              <a:t>Positive influence of teacher on facilitating students’ learning and creativity  </a:t>
            </a:r>
          </a:p>
          <a:p>
            <a:r>
              <a:rPr lang="en-US" dirty="0" smtClean="0"/>
              <a:t>Negative influence of teacher on facilitating students’ learning and creativity </a:t>
            </a:r>
          </a:p>
          <a:p>
            <a:r>
              <a:rPr lang="en-US" dirty="0" smtClean="0"/>
              <a:t>Negative influence and attitude of students regarding their learning and creativity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04800" y="1066800"/>
          <a:ext cx="8686800" cy="5791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4"/>
          <p:cNvSpPr>
            <a:spLocks noGrp="1"/>
          </p:cNvSpPr>
          <p:nvPr>
            <p:ph type="title"/>
          </p:nvPr>
        </p:nvSpPr>
        <p:spPr>
          <a:xfrm>
            <a:off x="304800" y="0"/>
            <a:ext cx="8686800" cy="1295400"/>
          </a:xfrm>
        </p:spPr>
        <p:txBody>
          <a:bodyPr>
            <a:normAutofit fontScale="90000"/>
          </a:bodyPr>
          <a:lstStyle/>
          <a:p>
            <a:r>
              <a:rPr lang="en-US" sz="2700" dirty="0" smtClean="0"/>
              <a:t/>
            </a:r>
            <a:br>
              <a:rPr lang="en-US" sz="2700" dirty="0" smtClean="0"/>
            </a:br>
            <a:r>
              <a:rPr lang="en-US" sz="2700" dirty="0" smtClean="0"/>
              <a:t/>
            </a:r>
            <a:br>
              <a:rPr lang="en-US" sz="2700" dirty="0" smtClean="0"/>
            </a:br>
            <a:r>
              <a:rPr lang="en-US" sz="2700" dirty="0" smtClean="0"/>
              <a:t>Positive influence of teacher on facilitating students’ learning and creativity  </a:t>
            </a:r>
            <a:r>
              <a:rPr lang="en-US" dirty="0" smtClean="0"/>
              <a:t/>
            </a:r>
            <a:br>
              <a:rPr lang="en-US" dirty="0" smtClean="0"/>
            </a:br>
            <a:r>
              <a:rPr lang="mn-MN" dirty="0" smtClean="0"/>
              <a:t/>
            </a:r>
            <a:br>
              <a:rPr lang="mn-MN" dirty="0" smtClean="0"/>
            </a:b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2819400" y="0"/>
            <a:ext cx="473206"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mn-MN"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1" name="Chart 10"/>
          <p:cNvGraphicFramePr/>
          <p:nvPr/>
        </p:nvGraphicFramePr>
        <p:xfrm>
          <a:off x="304800" y="1295400"/>
          <a:ext cx="8610600" cy="5334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itle 5"/>
          <p:cNvSpPr>
            <a:spLocks noGrp="1"/>
          </p:cNvSpPr>
          <p:nvPr>
            <p:ph type="title"/>
          </p:nvPr>
        </p:nvSpPr>
        <p:spPr>
          <a:xfrm>
            <a:off x="304800" y="228600"/>
            <a:ext cx="8686800" cy="1143000"/>
          </a:xfrm>
        </p:spPr>
        <p:txBody>
          <a:bodyPr>
            <a:normAutofit fontScale="90000"/>
          </a:bodyPr>
          <a:lstStyle/>
          <a:p>
            <a:r>
              <a:rPr lang="en-US" dirty="0" smtClean="0"/>
              <a:t/>
            </a:r>
            <a:br>
              <a:rPr lang="en-US" dirty="0" smtClean="0"/>
            </a:br>
            <a:r>
              <a:rPr lang="en-US" dirty="0" smtClean="0"/>
              <a:t/>
            </a:r>
            <a:br>
              <a:rPr lang="en-US" dirty="0" smtClean="0"/>
            </a:br>
            <a:r>
              <a:rPr lang="en-US" dirty="0" smtClean="0"/>
              <a:t>Negative influence of teacher on facilitating students’ learning and creativity </a:t>
            </a:r>
            <a:br>
              <a:rPr lang="en-US" dirty="0" smtClean="0"/>
            </a:br>
            <a:r>
              <a:rPr lang="mn-MN" dirty="0" smtClean="0"/>
              <a:t/>
            </a:r>
            <a:br>
              <a:rPr lang="mn-MN" dirty="0" smtClean="0"/>
            </a:b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0" y="0"/>
          <a:ext cx="9144000" cy="6858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2"/>
          <p:cNvSpPr>
            <a:spLocks noGrp="1"/>
          </p:cNvSpPr>
          <p:nvPr>
            <p:ph type="title"/>
          </p:nvPr>
        </p:nvSpPr>
        <p:spPr>
          <a:xfrm>
            <a:off x="304800" y="228600"/>
            <a:ext cx="8534400" cy="533400"/>
          </a:xfrm>
        </p:spPr>
        <p:txBody>
          <a:bodyPr>
            <a:noAutofit/>
          </a:bodyPr>
          <a:lstStyle/>
          <a:p>
            <a:r>
              <a:rPr lang="en-US" sz="2400" dirty="0" smtClean="0"/>
              <a:t>Negative influence and attitude of students regarding their learning and creativity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r>
              <a:rPr lang="en-US" sz="2800" dirty="0" smtClean="0">
                <a:latin typeface="Arial" pitchFamily="34" charset="0"/>
                <a:cs typeface="Arial" pitchFamily="34" charset="0"/>
              </a:rPr>
              <a:t>In order to identify learning difficulties and challenges that 2</a:t>
            </a:r>
            <a:r>
              <a:rPr lang="en-US" sz="2800" baseline="30000" dirty="0" smtClean="0">
                <a:latin typeface="Arial" pitchFamily="34" charset="0"/>
                <a:cs typeface="Arial" pitchFamily="34" charset="0"/>
              </a:rPr>
              <a:t>nd</a:t>
            </a:r>
            <a:r>
              <a:rPr lang="en-US" sz="2800" dirty="0" smtClean="0">
                <a:latin typeface="Arial" pitchFamily="34" charset="0"/>
                <a:cs typeface="Arial" pitchFamily="34" charset="0"/>
              </a:rPr>
              <a:t> [n160]and 4</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[n40] year students have been facing, following questions were asked. </a:t>
            </a:r>
            <a:endParaRPr lang="mn-MN" sz="2800" dirty="0" smtClean="0">
              <a:latin typeface="Arial" pitchFamily="34" charset="0"/>
              <a:cs typeface="Arial" pitchFamily="34" charset="0"/>
            </a:endParaRPr>
          </a:p>
          <a:p>
            <a:pPr marL="514350" indent="-514350">
              <a:buAutoNum type="arabicPeriod"/>
            </a:pPr>
            <a:r>
              <a:rPr lang="en-US" sz="2800" dirty="0" smtClean="0">
                <a:latin typeface="Arial" pitchFamily="34" charset="0"/>
                <a:cs typeface="Arial" pitchFamily="34" charset="0"/>
              </a:rPr>
              <a:t>When do you fully participate and engage in class?</a:t>
            </a:r>
            <a:endParaRPr lang="mn-MN" sz="2800" dirty="0" smtClean="0">
              <a:latin typeface="Arial" pitchFamily="34" charset="0"/>
              <a:cs typeface="Arial" pitchFamily="34" charset="0"/>
            </a:endParaRPr>
          </a:p>
          <a:p>
            <a:pPr marL="514350" indent="-514350">
              <a:buAutoNum type="arabicPeriod"/>
            </a:pPr>
            <a:r>
              <a:rPr lang="en-US" sz="2800" dirty="0" smtClean="0">
                <a:latin typeface="Arial" pitchFamily="34" charset="0"/>
                <a:cs typeface="Arial" pitchFamily="34" charset="0"/>
              </a:rPr>
              <a:t>When do you have less interest in participating in lesson?</a:t>
            </a:r>
          </a:p>
          <a:p>
            <a:pPr marL="514350" indent="-514350">
              <a:buAutoNum type="arabicPeriod"/>
            </a:pPr>
            <a:endParaRPr lang="mn-MN" sz="2800" dirty="0" smtClean="0">
              <a:latin typeface="Arial" pitchFamily="34" charset="0"/>
              <a:cs typeface="Arial" pitchFamily="34" charset="0"/>
            </a:endParaRPr>
          </a:p>
          <a:p>
            <a:pPr marL="514350" indent="-514350">
              <a:buAutoNum type="arabicPeriod"/>
            </a:pPr>
            <a:endParaRPr lang="en-US" sz="2800"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152400" y="228600"/>
            <a:ext cx="7136890" cy="76944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514350" indent="-514350"/>
            <a:r>
              <a:rPr lang="en-US" sz="2400" dirty="0" smtClean="0">
                <a:latin typeface="Arial" pitchFamily="34" charset="0"/>
                <a:cs typeface="Arial" pitchFamily="34" charset="0"/>
              </a:rPr>
              <a:t>When do you fully participate and engage in class?</a:t>
            </a:r>
            <a:endParaRPr lang="mn-MN" sz="2400" dirty="0" smtClean="0">
              <a:latin typeface="Arial" pitchFamily="34" charset="0"/>
              <a:cs typeface="Arial" pitchFamily="34" charset="0"/>
            </a:endParaRPr>
          </a:p>
          <a:p>
            <a:pPr marL="0" marR="0" lvl="0" indent="457200" algn="ctr"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7030A0"/>
              </a:solidFill>
              <a:effectLst/>
              <a:latin typeface="Arial" pitchFamily="34" charset="0"/>
              <a:cs typeface="Arial" pitchFamily="34" charset="0"/>
            </a:endParaRPr>
          </a:p>
        </p:txBody>
      </p:sp>
      <p:graphicFrame>
        <p:nvGraphicFramePr>
          <p:cNvPr id="3" name="Chart 2"/>
          <p:cNvGraphicFramePr/>
          <p:nvPr/>
        </p:nvGraphicFramePr>
        <p:xfrm>
          <a:off x="0" y="762000"/>
          <a:ext cx="9144000" cy="6096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228600"/>
            <a:ext cx="8424101"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tab pos="3381375" algn="l"/>
              </a:tabLst>
            </a:pPr>
            <a:r>
              <a:rPr kumimoji="0" lang="mn-MN"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mn-MN"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n-US" sz="2000" b="1" i="0" u="none" strike="noStrike" cap="none" normalizeH="0" baseline="0" dirty="0" smtClean="0">
                <a:ln>
                  <a:noFill/>
                </a:ln>
                <a:solidFill>
                  <a:srgbClr val="7030A0"/>
                </a:solidFill>
                <a:effectLst/>
                <a:latin typeface="Arial" pitchFamily="34" charset="0"/>
                <a:ea typeface="Calibri" pitchFamily="34" charset="0"/>
                <a:cs typeface="Arial" pitchFamily="34" charset="0"/>
              </a:rPr>
              <a:t>When do</a:t>
            </a:r>
            <a:r>
              <a:rPr kumimoji="0" lang="en-US" sz="2000" b="1" i="0" u="none" strike="noStrike" cap="none" normalizeH="0" dirty="0" smtClean="0">
                <a:ln>
                  <a:noFill/>
                </a:ln>
                <a:solidFill>
                  <a:srgbClr val="7030A0"/>
                </a:solidFill>
                <a:effectLst/>
                <a:latin typeface="Arial" pitchFamily="34" charset="0"/>
                <a:ea typeface="Calibri" pitchFamily="34" charset="0"/>
                <a:cs typeface="Arial" pitchFamily="34" charset="0"/>
              </a:rPr>
              <a:t> you have less interest in participating in lesson?</a:t>
            </a:r>
            <a:endParaRPr kumimoji="0" lang="en-US" sz="3200" b="0" i="0" u="none" strike="noStrike" cap="none" normalizeH="0" baseline="0" dirty="0" smtClean="0">
              <a:ln>
                <a:noFill/>
              </a:ln>
              <a:solidFill>
                <a:srgbClr val="7030A0"/>
              </a:solidFill>
              <a:effectLst/>
              <a:latin typeface="Arial" pitchFamily="34" charset="0"/>
              <a:cs typeface="Arial" pitchFamily="34" charset="0"/>
            </a:endParaRPr>
          </a:p>
        </p:txBody>
      </p:sp>
      <p:graphicFrame>
        <p:nvGraphicFramePr>
          <p:cNvPr id="3" name="Chart 2"/>
          <p:cNvGraphicFramePr/>
          <p:nvPr/>
        </p:nvGraphicFramePr>
        <p:xfrm>
          <a:off x="0" y="762000"/>
          <a:ext cx="9144000" cy="6096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533400" y="1397000"/>
          <a:ext cx="8382000" cy="52324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p:cNvSpPr>
            <a:spLocks noGrp="1"/>
          </p:cNvSpPr>
          <p:nvPr>
            <p:ph type="body" sz="half" idx="4294967295"/>
          </p:nvPr>
        </p:nvSpPr>
        <p:spPr>
          <a:xfrm>
            <a:off x="914400" y="228600"/>
            <a:ext cx="8229600" cy="768350"/>
          </a:xfrm>
        </p:spPr>
        <p:txBody>
          <a:bodyPr>
            <a:normAutofit fontScale="70000" lnSpcReduction="20000"/>
          </a:bodyPr>
          <a:lstStyle/>
          <a:p>
            <a:pPr>
              <a:lnSpc>
                <a:spcPct val="120000"/>
              </a:lnSpc>
              <a:buNone/>
            </a:pPr>
            <a:r>
              <a:rPr lang="mn-MN" b="1" dirty="0" smtClean="0">
                <a:solidFill>
                  <a:schemeClr val="accent3">
                    <a:lumMod val="75000"/>
                  </a:schemeClr>
                </a:solidFill>
              </a:rPr>
              <a:t>1. </a:t>
            </a:r>
            <a:r>
              <a:rPr lang="en-US" b="1" dirty="0" smtClean="0">
                <a:solidFill>
                  <a:srgbClr val="C00000"/>
                </a:solidFill>
              </a:rPr>
              <a:t>Are the component and changes in teaching methodology of this subject able to meet with your needs and interest?</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2400" dirty="0" smtClean="0">
                <a:solidFill>
                  <a:srgbClr val="7030A0"/>
                </a:solidFill>
                <a:latin typeface="Arial" pitchFamily="34" charset="0"/>
                <a:cs typeface="Arial" pitchFamily="34" charset="0"/>
              </a:rPr>
              <a:t>Result of data analysis</a:t>
            </a:r>
            <a:br>
              <a:rPr lang="en-US" sz="2400" dirty="0" smtClean="0">
                <a:solidFill>
                  <a:srgbClr val="7030A0"/>
                </a:solidFill>
                <a:latin typeface="Arial" pitchFamily="34" charset="0"/>
                <a:cs typeface="Arial" pitchFamily="34" charset="0"/>
              </a:rPr>
            </a:br>
            <a:r>
              <a:rPr lang="en-US" sz="2400" dirty="0" smtClean="0">
                <a:solidFill>
                  <a:srgbClr val="7030A0"/>
                </a:solidFill>
                <a:latin typeface="Arial" pitchFamily="34" charset="0"/>
                <a:cs typeface="Arial" pitchFamily="34" charset="0"/>
              </a:rPr>
              <a:t>Trial lesson session on improving students’ learning and creativity</a:t>
            </a:r>
            <a:endParaRPr lang="en-US" sz="2400" dirty="0">
              <a:solidFill>
                <a:srgbClr val="7030A0"/>
              </a:solidFill>
              <a:latin typeface="Arial" pitchFamily="34" charset="0"/>
              <a:cs typeface="Arial" pitchFamily="34" charset="0"/>
            </a:endParaRPr>
          </a:p>
        </p:txBody>
      </p:sp>
      <p:sp>
        <p:nvSpPr>
          <p:cNvPr id="4" name="Content Placeholder 3"/>
          <p:cNvSpPr>
            <a:spLocks noGrp="1"/>
          </p:cNvSpPr>
          <p:nvPr>
            <p:ph idx="1"/>
          </p:nvPr>
        </p:nvSpPr>
        <p:spPr>
          <a:xfrm>
            <a:off x="304800" y="1524000"/>
            <a:ext cx="8610600" cy="4876800"/>
          </a:xfrm>
        </p:spPr>
        <p:txBody>
          <a:bodyPr>
            <a:normAutofit fontScale="85000" lnSpcReduction="10000"/>
          </a:bodyPr>
          <a:lstStyle/>
          <a:p>
            <a:pPr algn="just"/>
            <a:r>
              <a:rPr lang="en-US" sz="2800" dirty="0" smtClean="0">
                <a:latin typeface="Arial" pitchFamily="34" charset="0"/>
                <a:cs typeface="Arial" pitchFamily="34" charset="0"/>
              </a:rPr>
              <a:t>Trial lesson sessions have been organized among the 332 students who are attending in physical development and music methodology subject in 2010-2013 school year. </a:t>
            </a:r>
            <a:endParaRPr lang="mn-MN" sz="2800" dirty="0" smtClean="0">
              <a:latin typeface="Arial" pitchFamily="34" charset="0"/>
              <a:cs typeface="Arial" pitchFamily="34" charset="0"/>
            </a:endParaRPr>
          </a:p>
          <a:p>
            <a:pPr algn="just"/>
            <a:r>
              <a:rPr lang="en-US" sz="2800" dirty="0" smtClean="0">
                <a:latin typeface="Arial" pitchFamily="34" charset="0"/>
                <a:cs typeface="Arial" pitchFamily="34" charset="0"/>
              </a:rPr>
              <a:t>Within the framework of non-classroom activities, various activities including acting performance, sport competitions and going for ballet and other performances have been organized. </a:t>
            </a:r>
            <a:endParaRPr lang="mn-MN" sz="2800" dirty="0" smtClean="0">
              <a:latin typeface="Arial" pitchFamily="34" charset="0"/>
              <a:cs typeface="Arial" pitchFamily="34" charset="0"/>
            </a:endParaRPr>
          </a:p>
          <a:p>
            <a:pPr algn="just"/>
            <a:r>
              <a:rPr lang="en-US" sz="2800" dirty="0" smtClean="0">
                <a:latin typeface="Arial" pitchFamily="34" charset="0"/>
                <a:cs typeface="Arial" pitchFamily="34" charset="0"/>
              </a:rPr>
              <a:t>Student self-development training sessions have conducted in accordance with the plan.  During the training, some students tend to give up easily. However, after series of lesson, they got motivated again and have shown great interest in the lesson. </a:t>
            </a:r>
            <a:r>
              <a:rPr lang="en-US" sz="2800" dirty="0" smtClean="0">
                <a:latin typeface="Arial" pitchFamily="34" charset="0"/>
                <a:cs typeface="Arial" pitchFamily="34" charset="0"/>
              </a:rPr>
              <a:t>Thus, trial </a:t>
            </a:r>
            <a:r>
              <a:rPr lang="en-US" sz="2800" dirty="0" smtClean="0">
                <a:latin typeface="Arial" pitchFamily="34" charset="0"/>
                <a:cs typeface="Arial" pitchFamily="34" charset="0"/>
              </a:rPr>
              <a:t>lessons and development trainings have positive influence on students in some way. Below chart illustrates some of these positive influences. </a:t>
            </a:r>
            <a:endParaRPr lang="en-US"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
            <a:ext cx="7772400" cy="838200"/>
          </a:xfrm>
        </p:spPr>
        <p:txBody>
          <a:bodyPr>
            <a:normAutofit/>
          </a:bodyPr>
          <a:lstStyle/>
          <a:p>
            <a:r>
              <a:rPr lang="en-US" sz="2800" b="1" dirty="0" smtClean="0">
                <a:solidFill>
                  <a:srgbClr val="7030A0"/>
                </a:solidFill>
                <a:latin typeface="Arial" pitchFamily="34" charset="0"/>
                <a:cs typeface="Arial" pitchFamily="34" charset="0"/>
              </a:rPr>
              <a:t>Justification</a:t>
            </a:r>
            <a:endParaRPr lang="en-US" sz="2800" b="1" dirty="0">
              <a:solidFill>
                <a:srgbClr val="7030A0"/>
              </a:solidFill>
              <a:latin typeface="Arial" pitchFamily="34" charset="0"/>
              <a:cs typeface="Arial" pitchFamily="34" charset="0"/>
            </a:endParaRPr>
          </a:p>
        </p:txBody>
      </p:sp>
      <p:sp>
        <p:nvSpPr>
          <p:cNvPr id="5" name="Content Placeholder 4"/>
          <p:cNvSpPr>
            <a:spLocks noGrp="1"/>
          </p:cNvSpPr>
          <p:nvPr>
            <p:ph idx="1"/>
          </p:nvPr>
        </p:nvSpPr>
        <p:spPr>
          <a:xfrm>
            <a:off x="304800" y="990600"/>
            <a:ext cx="8686800" cy="5638800"/>
          </a:xfrm>
        </p:spPr>
        <p:txBody>
          <a:bodyPr>
            <a:normAutofit fontScale="92500" lnSpcReduction="10000"/>
          </a:bodyPr>
          <a:lstStyle/>
          <a:p>
            <a:pPr>
              <a:buNone/>
            </a:pPr>
            <a:r>
              <a:rPr lang="en-US" sz="2800" dirty="0" smtClean="0">
                <a:latin typeface="Arial" pitchFamily="34" charset="0"/>
                <a:cs typeface="Arial" pitchFamily="34" charset="0"/>
              </a:rPr>
              <a:t>    Teacher is a bridge to help students to acquire their professional learning methods and techniques. Thus, most of the part of training and educational activities directed to students are related to relationship between teacher and student. As a result of repeated and continuous activities and hard-work of teacher regarding inspiring students’ productivity and creativity, formation of positive characters such as self-awareness, to be able to develop and lead themselves, self-confidence shall be formed within the students. </a:t>
            </a:r>
            <a:endParaRPr lang="mn-MN" sz="2800" dirty="0" smtClean="0">
              <a:latin typeface="Arial" pitchFamily="34" charset="0"/>
              <a:cs typeface="Arial" pitchFamily="34" charset="0"/>
            </a:endParaRPr>
          </a:p>
          <a:p>
            <a:pPr>
              <a:buNone/>
            </a:pPr>
            <a:endParaRPr lang="mn-MN" sz="2800" dirty="0" smtClean="0">
              <a:latin typeface="Arial" pitchFamily="34" charset="0"/>
              <a:cs typeface="Arial" pitchFamily="34" charset="0"/>
            </a:endParaRPr>
          </a:p>
          <a:p>
            <a:pPr algn="just">
              <a:buNone/>
            </a:pPr>
            <a:r>
              <a:rPr lang="en-US" sz="1500" dirty="0" smtClean="0">
                <a:solidFill>
                  <a:srgbClr val="FF0000"/>
                </a:solidFill>
                <a:latin typeface="Arial" pitchFamily="34" charset="0"/>
                <a:cs typeface="Arial" pitchFamily="34" charset="0"/>
              </a:rPr>
              <a:t>A average teacher just tell students. </a:t>
            </a:r>
            <a:endParaRPr lang="mn-MN" sz="1500" dirty="0" smtClean="0">
              <a:solidFill>
                <a:srgbClr val="FF0000"/>
              </a:solidFill>
              <a:latin typeface="Arial" pitchFamily="34" charset="0"/>
              <a:cs typeface="Arial" pitchFamily="34" charset="0"/>
            </a:endParaRPr>
          </a:p>
          <a:p>
            <a:pPr algn="just">
              <a:buNone/>
            </a:pPr>
            <a:r>
              <a:rPr lang="en-US" sz="1500" dirty="0" smtClean="0">
                <a:solidFill>
                  <a:srgbClr val="FF0000"/>
                </a:solidFill>
                <a:latin typeface="Arial" pitchFamily="34" charset="0"/>
                <a:cs typeface="Arial" pitchFamily="34" charset="0"/>
              </a:rPr>
              <a:t>A good teacher shall explain the subject to students. </a:t>
            </a:r>
          </a:p>
          <a:p>
            <a:pPr algn="just">
              <a:buNone/>
            </a:pPr>
            <a:r>
              <a:rPr lang="en-US" sz="1500" dirty="0" smtClean="0">
                <a:solidFill>
                  <a:srgbClr val="FF0000"/>
                </a:solidFill>
                <a:latin typeface="Arial" pitchFamily="34" charset="0"/>
                <a:cs typeface="Arial" pitchFamily="34" charset="0"/>
              </a:rPr>
              <a:t> A very good teacher shall explain the subject,  show them how it works and give them opportunity to experience. </a:t>
            </a:r>
            <a:endParaRPr lang="mn-MN" sz="1500" dirty="0" smtClean="0">
              <a:solidFill>
                <a:srgbClr val="FF0000"/>
              </a:solidFill>
              <a:latin typeface="Arial" pitchFamily="34" charset="0"/>
              <a:cs typeface="Arial" pitchFamily="34" charset="0"/>
            </a:endParaRPr>
          </a:p>
          <a:p>
            <a:pPr algn="just">
              <a:buNone/>
            </a:pPr>
            <a:r>
              <a:rPr lang="en-US" sz="1500" dirty="0" smtClean="0">
                <a:solidFill>
                  <a:srgbClr val="FF0000"/>
                </a:solidFill>
                <a:latin typeface="Arial" pitchFamily="34" charset="0"/>
                <a:cs typeface="Arial" pitchFamily="34" charset="0"/>
              </a:rPr>
              <a:t>The greatest  teacher shall support and  inspire students. </a:t>
            </a:r>
            <a:endParaRPr lang="en-US" sz="1500"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3886200"/>
          </a:xfrm>
        </p:spPr>
        <p:txBody>
          <a:bodyPr>
            <a:normAutofit/>
          </a:bodyPr>
          <a:lstStyle/>
          <a:p>
            <a:pPr algn="ctr"/>
            <a:r>
              <a:rPr lang="en-US" dirty="0" smtClean="0">
                <a:solidFill>
                  <a:srgbClr val="00B0F0"/>
                </a:solidFill>
              </a:rPr>
              <a:t>Data analysis results in </a:t>
            </a:r>
            <a:br>
              <a:rPr lang="en-US" dirty="0" smtClean="0">
                <a:solidFill>
                  <a:srgbClr val="00B0F0"/>
                </a:solidFill>
              </a:rPr>
            </a:br>
            <a:r>
              <a:rPr lang="en-US" dirty="0" smtClean="0">
                <a:solidFill>
                  <a:srgbClr val="00B0F0"/>
                </a:solidFill>
              </a:rPr>
              <a:t>a trial lesson</a:t>
            </a:r>
            <a:endParaRPr lang="en-US" dirty="0">
              <a:solidFill>
                <a:srgbClr val="00B0F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610600" cy="1200329"/>
          </a:xfrm>
          <a:prstGeom prst="rect">
            <a:avLst/>
          </a:prstGeom>
        </p:spPr>
        <p:txBody>
          <a:bodyPr wrap="square">
            <a:spAutoFit/>
          </a:bodyPr>
          <a:lstStyle/>
          <a:p>
            <a:pPr>
              <a:buNone/>
            </a:pPr>
            <a:r>
              <a:rPr lang="mn-MN" sz="2000" b="1" dirty="0" smtClean="0">
                <a:solidFill>
                  <a:schemeClr val="accent3">
                    <a:lumMod val="75000"/>
                  </a:schemeClr>
                </a:solidFill>
                <a:latin typeface="Arial" pitchFamily="34" charset="0"/>
                <a:cs typeface="Arial" pitchFamily="34" charset="0"/>
              </a:rPr>
              <a:t>3. </a:t>
            </a:r>
            <a:r>
              <a:rPr lang="en-US" sz="2400" b="1" dirty="0" smtClean="0">
                <a:solidFill>
                  <a:srgbClr val="C00000"/>
                </a:solidFill>
                <a:latin typeface="Arial" pitchFamily="34" charset="0"/>
                <a:cs typeface="Arial" pitchFamily="34" charset="0"/>
              </a:rPr>
              <a:t>After the trial lessons, do you think you have improved in some way? If yes, which aspect of yours has improved?</a:t>
            </a:r>
            <a:endParaRPr lang="en-US" sz="2400" b="1" dirty="0">
              <a:solidFill>
                <a:srgbClr val="C00000"/>
              </a:solidFill>
              <a:latin typeface="Arial" pitchFamily="34" charset="0"/>
              <a:cs typeface="Arial" pitchFamily="34" charset="0"/>
            </a:endParaRPr>
          </a:p>
        </p:txBody>
      </p:sp>
      <p:graphicFrame>
        <p:nvGraphicFramePr>
          <p:cNvPr id="3" name="Chart 2"/>
          <p:cNvGraphicFramePr/>
          <p:nvPr/>
        </p:nvGraphicFramePr>
        <p:xfrm>
          <a:off x="228600" y="914400"/>
          <a:ext cx="8915400" cy="5943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
            <a:ext cx="8763000" cy="7540526"/>
          </a:xfrm>
          <a:prstGeom prst="rect">
            <a:avLst/>
          </a:prstGeom>
        </p:spPr>
        <p:txBody>
          <a:bodyPr wrap="square">
            <a:spAutoFit/>
          </a:bodyPr>
          <a:lstStyle/>
          <a:p>
            <a:pPr>
              <a:buNone/>
            </a:pPr>
            <a:r>
              <a:rPr lang="mn-MN" sz="2800" b="1" dirty="0" smtClean="0">
                <a:solidFill>
                  <a:schemeClr val="accent2">
                    <a:lumMod val="75000"/>
                  </a:schemeClr>
                </a:solidFill>
                <a:latin typeface="Arial" pitchFamily="34" charset="0"/>
                <a:cs typeface="Arial" pitchFamily="34" charset="0"/>
              </a:rPr>
              <a:t>5</a:t>
            </a:r>
            <a:r>
              <a:rPr lang="mn-MN" sz="2800" b="1" dirty="0" smtClean="0">
                <a:solidFill>
                  <a:srgbClr val="C00000"/>
                </a:solidFill>
                <a:latin typeface="Arial" pitchFamily="34" charset="0"/>
                <a:cs typeface="Arial" pitchFamily="34" charset="0"/>
              </a:rPr>
              <a:t>. </a:t>
            </a:r>
            <a:r>
              <a:rPr lang="en-US" sz="2400" b="1" dirty="0" smtClean="0">
                <a:solidFill>
                  <a:srgbClr val="7030A0"/>
                </a:solidFill>
                <a:latin typeface="Arial" pitchFamily="34" charset="0"/>
                <a:cs typeface="Arial" pitchFamily="34" charset="0"/>
              </a:rPr>
              <a:t>Students’ views about their selves before the trial lesson,.  </a:t>
            </a:r>
            <a:endParaRPr lang="mn-MN" sz="2000" dirty="0" smtClean="0">
              <a:solidFill>
                <a:srgbClr val="7030A0"/>
              </a:solidFill>
              <a:latin typeface="Arial" pitchFamily="34" charset="0"/>
              <a:cs typeface="Arial" pitchFamily="34" charset="0"/>
            </a:endParaRPr>
          </a:p>
          <a:p>
            <a:pPr algn="ctr">
              <a:buNone/>
            </a:pPr>
            <a:r>
              <a:rPr lang="mn-MN" sz="2800" b="1" dirty="0" smtClean="0">
                <a:solidFill>
                  <a:srgbClr val="C00000"/>
                </a:solidFill>
                <a:latin typeface="Arial" pitchFamily="34" charset="0"/>
                <a:cs typeface="Arial" pitchFamily="34" charset="0"/>
              </a:rPr>
              <a:t>2</a:t>
            </a:r>
            <a:r>
              <a:rPr lang="en-US" sz="2800" b="1" baseline="30000" dirty="0" err="1" smtClean="0">
                <a:solidFill>
                  <a:srgbClr val="C00000"/>
                </a:solidFill>
                <a:latin typeface="Arial" pitchFamily="34" charset="0"/>
                <a:cs typeface="Arial" pitchFamily="34" charset="0"/>
              </a:rPr>
              <a:t>nd</a:t>
            </a:r>
            <a:r>
              <a:rPr lang="en-US" sz="2800" b="1" dirty="0" smtClean="0">
                <a:solidFill>
                  <a:srgbClr val="C00000"/>
                </a:solidFill>
                <a:latin typeface="Arial" pitchFamily="34" charset="0"/>
                <a:cs typeface="Arial" pitchFamily="34" charset="0"/>
              </a:rPr>
              <a:t> year students</a:t>
            </a:r>
            <a:r>
              <a:rPr lang="mn-MN" sz="2800" b="1" dirty="0" smtClean="0">
                <a:solidFill>
                  <a:srgbClr val="C00000"/>
                </a:solidFill>
                <a:latin typeface="Arial" pitchFamily="34" charset="0"/>
                <a:cs typeface="Arial" pitchFamily="34" charset="0"/>
              </a:rPr>
              <a:t> </a:t>
            </a:r>
          </a:p>
          <a:p>
            <a:pPr>
              <a:buFont typeface="Arial" pitchFamily="34" charset="0"/>
              <a:buChar char="•"/>
            </a:pPr>
            <a:r>
              <a:rPr lang="mn-MN" sz="2400" dirty="0" smtClean="0">
                <a:solidFill>
                  <a:srgbClr val="C00000"/>
                </a:solidFill>
                <a:latin typeface="Arial" pitchFamily="34" charset="0"/>
                <a:cs typeface="Arial" pitchFamily="34" charset="0"/>
              </a:rPr>
              <a:t>  </a:t>
            </a:r>
            <a:r>
              <a:rPr lang="en-US" sz="2400" dirty="0" smtClean="0">
                <a:solidFill>
                  <a:srgbClr val="C00000"/>
                </a:solidFill>
                <a:latin typeface="Arial" pitchFamily="34" charset="0"/>
                <a:cs typeface="Arial" pitchFamily="34" charset="0"/>
              </a:rPr>
              <a:t>Lack of ability to learn movements. </a:t>
            </a:r>
            <a:endParaRPr lang="mn-MN" sz="2400" dirty="0" smtClean="0">
              <a:solidFill>
                <a:srgbClr val="C00000"/>
              </a:solidFill>
              <a:latin typeface="Arial" pitchFamily="34" charset="0"/>
              <a:cs typeface="Arial" pitchFamily="34" charset="0"/>
            </a:endParaRPr>
          </a:p>
          <a:p>
            <a:pPr>
              <a:buFont typeface="Arial" pitchFamily="34" charset="0"/>
              <a:buChar char="•"/>
            </a:pPr>
            <a:r>
              <a:rPr lang="mn-MN" sz="2400" dirty="0" smtClean="0">
                <a:solidFill>
                  <a:srgbClr val="C00000"/>
                </a:solidFill>
                <a:latin typeface="Arial" pitchFamily="34" charset="0"/>
                <a:cs typeface="Arial" pitchFamily="34" charset="0"/>
              </a:rPr>
              <a:t>  </a:t>
            </a:r>
            <a:r>
              <a:rPr lang="en-US" sz="2400" dirty="0" smtClean="0">
                <a:solidFill>
                  <a:srgbClr val="C00000"/>
                </a:solidFill>
                <a:latin typeface="Arial" pitchFamily="34" charset="0"/>
                <a:cs typeface="Arial" pitchFamily="34" charset="0"/>
              </a:rPr>
              <a:t>Have to do just what teacher has told them to do. </a:t>
            </a:r>
            <a:endParaRPr lang="mn-MN" sz="2400" dirty="0" smtClean="0">
              <a:solidFill>
                <a:srgbClr val="C00000"/>
              </a:solidFill>
              <a:latin typeface="Arial" pitchFamily="34" charset="0"/>
              <a:cs typeface="Arial" pitchFamily="34" charset="0"/>
            </a:endParaRPr>
          </a:p>
          <a:p>
            <a:pPr>
              <a:buFont typeface="Arial" pitchFamily="34" charset="0"/>
              <a:buChar char="•"/>
            </a:pPr>
            <a:r>
              <a:rPr lang="en-US" sz="2400" dirty="0" smtClean="0">
                <a:solidFill>
                  <a:srgbClr val="C00000"/>
                </a:solidFill>
                <a:latin typeface="Arial" pitchFamily="34" charset="0"/>
                <a:cs typeface="Arial" pitchFamily="34" charset="0"/>
              </a:rPr>
              <a:t>Lack of self-esteem and self-confidence that they are not able to do things in front of other students</a:t>
            </a:r>
            <a:endParaRPr lang="mn-MN" sz="2400" dirty="0" smtClean="0">
              <a:solidFill>
                <a:srgbClr val="C00000"/>
              </a:solidFill>
              <a:latin typeface="Arial" pitchFamily="34" charset="0"/>
              <a:cs typeface="Arial" pitchFamily="34" charset="0"/>
            </a:endParaRPr>
          </a:p>
          <a:p>
            <a:pPr>
              <a:buFont typeface="Arial" pitchFamily="34" charset="0"/>
              <a:buChar char="•"/>
            </a:pPr>
            <a:r>
              <a:rPr lang="en-US" sz="2400" dirty="0" smtClean="0">
                <a:solidFill>
                  <a:srgbClr val="C00000"/>
                </a:solidFill>
                <a:latin typeface="Arial" pitchFamily="34" charset="0"/>
                <a:cs typeface="Arial" pitchFamily="34" charset="0"/>
              </a:rPr>
              <a:t>Lack of knowledge about music notes, thus have no musical talent. </a:t>
            </a:r>
            <a:endParaRPr lang="mn-MN" sz="2400" dirty="0" smtClean="0">
              <a:solidFill>
                <a:srgbClr val="C00000"/>
              </a:solidFill>
              <a:latin typeface="Arial" pitchFamily="34" charset="0"/>
              <a:cs typeface="Arial" pitchFamily="34" charset="0"/>
            </a:endParaRPr>
          </a:p>
          <a:p>
            <a:pPr>
              <a:buFont typeface="Arial" pitchFamily="34" charset="0"/>
              <a:buChar char="•"/>
            </a:pPr>
            <a:r>
              <a:rPr lang="en-US" sz="2400" dirty="0" smtClean="0">
                <a:solidFill>
                  <a:srgbClr val="C00000"/>
                </a:solidFill>
                <a:latin typeface="Arial" pitchFamily="34" charset="0"/>
                <a:cs typeface="Arial" pitchFamily="34" charset="0"/>
              </a:rPr>
              <a:t>Lack of knowledge about children’s songs, are not able to sing in front of other students</a:t>
            </a:r>
            <a:endParaRPr lang="mn-MN" sz="2400" dirty="0" smtClean="0">
              <a:solidFill>
                <a:srgbClr val="C00000"/>
              </a:solidFill>
              <a:latin typeface="Arial" pitchFamily="34" charset="0"/>
              <a:cs typeface="Arial" pitchFamily="34" charset="0"/>
            </a:endParaRPr>
          </a:p>
          <a:p>
            <a:pPr algn="ctr">
              <a:buNone/>
            </a:pPr>
            <a:r>
              <a:rPr lang="mn-MN" sz="2800" b="1" dirty="0" smtClean="0">
                <a:solidFill>
                  <a:srgbClr val="002060"/>
                </a:solidFill>
                <a:latin typeface="Arial" pitchFamily="34" charset="0"/>
                <a:cs typeface="Arial" pitchFamily="34" charset="0"/>
              </a:rPr>
              <a:t>4</a:t>
            </a:r>
            <a:r>
              <a:rPr lang="en-US" sz="2800" b="1" baseline="30000" dirty="0" err="1" smtClean="0">
                <a:solidFill>
                  <a:srgbClr val="002060"/>
                </a:solidFill>
                <a:latin typeface="Arial" pitchFamily="34" charset="0"/>
                <a:cs typeface="Arial" pitchFamily="34" charset="0"/>
              </a:rPr>
              <a:t>th</a:t>
            </a:r>
            <a:r>
              <a:rPr lang="en-US" sz="2800" b="1" dirty="0" smtClean="0">
                <a:solidFill>
                  <a:srgbClr val="002060"/>
                </a:solidFill>
                <a:latin typeface="Arial" pitchFamily="34" charset="0"/>
                <a:cs typeface="Arial" pitchFamily="34" charset="0"/>
              </a:rPr>
              <a:t> year students</a:t>
            </a:r>
            <a:r>
              <a:rPr lang="mn-MN" sz="2800" b="1" dirty="0" smtClean="0">
                <a:solidFill>
                  <a:srgbClr val="002060"/>
                </a:solidFill>
                <a:latin typeface="Arial" pitchFamily="34" charset="0"/>
                <a:cs typeface="Arial" pitchFamily="34" charset="0"/>
              </a:rPr>
              <a:t> </a:t>
            </a:r>
            <a:endParaRPr lang="mn-MN" sz="2800" b="1" dirty="0">
              <a:solidFill>
                <a:srgbClr val="002060"/>
              </a:solidFill>
              <a:latin typeface="Arial" pitchFamily="34" charset="0"/>
              <a:cs typeface="Arial" pitchFamily="34" charset="0"/>
            </a:endParaRPr>
          </a:p>
          <a:p>
            <a:pPr>
              <a:buFont typeface="Arial" pitchFamily="34" charset="0"/>
              <a:buChar char="•"/>
            </a:pPr>
            <a:r>
              <a:rPr lang="en-US" sz="2400" dirty="0" smtClean="0">
                <a:solidFill>
                  <a:srgbClr val="002060"/>
                </a:solidFill>
                <a:latin typeface="Arial" pitchFamily="34" charset="0"/>
                <a:cs typeface="Arial" pitchFamily="34" charset="0"/>
              </a:rPr>
              <a:t>Have no interest in engage in or do physical exercises. </a:t>
            </a:r>
            <a:endParaRPr lang="mn-MN" sz="2400" dirty="0" smtClean="0">
              <a:solidFill>
                <a:srgbClr val="002060"/>
              </a:solidFill>
              <a:latin typeface="Arial" pitchFamily="34" charset="0"/>
              <a:cs typeface="Arial" pitchFamily="34" charset="0"/>
            </a:endParaRPr>
          </a:p>
          <a:p>
            <a:pPr>
              <a:buFont typeface="Arial" pitchFamily="34" charset="0"/>
              <a:buChar char="•"/>
            </a:pPr>
            <a:r>
              <a:rPr lang="en-US" sz="2400" dirty="0" smtClean="0">
                <a:solidFill>
                  <a:srgbClr val="002060"/>
                </a:solidFill>
                <a:latin typeface="Arial" pitchFamily="34" charset="0"/>
                <a:cs typeface="Arial" pitchFamily="34" charset="0"/>
              </a:rPr>
              <a:t>Have no self-esteem due to their wrong perception that early childhood physical education is too difficult. </a:t>
            </a:r>
            <a:endParaRPr lang="mn-MN" sz="2400" dirty="0" smtClean="0">
              <a:solidFill>
                <a:srgbClr val="002060"/>
              </a:solidFill>
              <a:latin typeface="Arial" pitchFamily="34" charset="0"/>
              <a:cs typeface="Arial" pitchFamily="34" charset="0"/>
            </a:endParaRPr>
          </a:p>
          <a:p>
            <a:pPr>
              <a:buFont typeface="Arial" pitchFamily="34" charset="0"/>
              <a:buChar char="•"/>
            </a:pPr>
            <a:r>
              <a:rPr lang="en-US" sz="2400" dirty="0" smtClean="0">
                <a:solidFill>
                  <a:srgbClr val="002060"/>
                </a:solidFill>
                <a:latin typeface="Arial" pitchFamily="34" charset="0"/>
                <a:cs typeface="Arial" pitchFamily="34" charset="0"/>
              </a:rPr>
              <a:t>Have no understanding on how to motivate students and create fun-learning environment.</a:t>
            </a:r>
            <a:endParaRPr lang="mn-MN" sz="2400" dirty="0" smtClean="0">
              <a:solidFill>
                <a:srgbClr val="002060"/>
              </a:solidFill>
              <a:latin typeface="Arial" pitchFamily="34" charset="0"/>
              <a:cs typeface="Arial" pitchFamily="34" charset="0"/>
            </a:endParaRPr>
          </a:p>
          <a:p>
            <a:pPr>
              <a:buFont typeface="Arial" pitchFamily="34" charset="0"/>
              <a:buChar char="•"/>
            </a:pPr>
            <a:endParaRPr lang="mn-MN" sz="2400" dirty="0" smtClean="0">
              <a:latin typeface="Arial" pitchFamily="34" charset="0"/>
              <a:cs typeface="Arial" pitchFamily="34" charset="0"/>
            </a:endParaRPr>
          </a:p>
          <a:p>
            <a:pPr>
              <a:buFont typeface="Arial" pitchFamily="34" charset="0"/>
              <a:buChar char="•"/>
            </a:pPr>
            <a:endParaRPr lang="mn-MN" sz="2000" dirty="0" smtClean="0">
              <a:latin typeface="Arial" pitchFamily="34" charset="0"/>
              <a:cs typeface="Arial" pitchFamily="34" charset="0"/>
            </a:endParaRPr>
          </a:p>
          <a:p>
            <a:pPr>
              <a:buFont typeface="Arial" pitchFamily="34" charset="0"/>
              <a:buChar char="•"/>
            </a:pPr>
            <a:endParaRPr lang="mn-MN"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458200" cy="6924973"/>
          </a:xfrm>
          <a:prstGeom prst="rect">
            <a:avLst/>
          </a:prstGeom>
        </p:spPr>
        <p:txBody>
          <a:bodyPr wrap="square">
            <a:spAutoFit/>
          </a:bodyPr>
          <a:lstStyle/>
          <a:p>
            <a:pPr>
              <a:buNone/>
            </a:pPr>
            <a:r>
              <a:rPr lang="mn-MN" sz="2400" b="1" dirty="0" smtClean="0">
                <a:solidFill>
                  <a:schemeClr val="accent2">
                    <a:lumMod val="75000"/>
                  </a:schemeClr>
                </a:solidFill>
                <a:latin typeface="Arial" pitchFamily="34" charset="0"/>
                <a:cs typeface="Arial" pitchFamily="34" charset="0"/>
              </a:rPr>
              <a:t>6. </a:t>
            </a:r>
            <a:r>
              <a:rPr lang="en-US" sz="2400" b="1" dirty="0" smtClean="0">
                <a:solidFill>
                  <a:schemeClr val="accent2">
                    <a:lumMod val="75000"/>
                  </a:schemeClr>
                </a:solidFill>
                <a:latin typeface="Arial" pitchFamily="34" charset="0"/>
                <a:cs typeface="Arial" pitchFamily="34" charset="0"/>
              </a:rPr>
              <a:t>Students views and impression on their selves after the trial lesson and development training. </a:t>
            </a:r>
            <a:endParaRPr lang="mn-MN" sz="1600" dirty="0" smtClean="0">
              <a:solidFill>
                <a:srgbClr val="FF0000"/>
              </a:solidFill>
              <a:latin typeface="Arial" pitchFamily="34" charset="0"/>
              <a:cs typeface="Arial" pitchFamily="34" charset="0"/>
            </a:endParaRPr>
          </a:p>
          <a:p>
            <a:pPr algn="ctr">
              <a:buNone/>
            </a:pPr>
            <a:r>
              <a:rPr lang="mn-MN" sz="2400" b="1" dirty="0" smtClean="0">
                <a:solidFill>
                  <a:srgbClr val="C00000"/>
                </a:solidFill>
                <a:latin typeface="Arial" pitchFamily="34" charset="0"/>
                <a:cs typeface="Arial" pitchFamily="34" charset="0"/>
              </a:rPr>
              <a:t>2</a:t>
            </a:r>
            <a:r>
              <a:rPr lang="en-US" sz="2400" b="1" baseline="30000" dirty="0" err="1" smtClean="0">
                <a:solidFill>
                  <a:srgbClr val="C00000"/>
                </a:solidFill>
                <a:latin typeface="Arial" pitchFamily="34" charset="0"/>
                <a:cs typeface="Arial" pitchFamily="34" charset="0"/>
              </a:rPr>
              <a:t>nd</a:t>
            </a:r>
            <a:r>
              <a:rPr lang="en-US" sz="2400" b="1" dirty="0" smtClean="0">
                <a:solidFill>
                  <a:srgbClr val="C00000"/>
                </a:solidFill>
                <a:latin typeface="Arial" pitchFamily="34" charset="0"/>
                <a:cs typeface="Arial" pitchFamily="34" charset="0"/>
              </a:rPr>
              <a:t> year students</a:t>
            </a:r>
            <a:r>
              <a:rPr lang="mn-MN" sz="2400" b="1" dirty="0" smtClean="0">
                <a:solidFill>
                  <a:srgbClr val="C00000"/>
                </a:solidFill>
                <a:latin typeface="Arial" pitchFamily="34" charset="0"/>
                <a:cs typeface="Arial" pitchFamily="34" charset="0"/>
              </a:rPr>
              <a:t> </a:t>
            </a:r>
            <a:endParaRPr lang="mn-MN" sz="2400" dirty="0" smtClean="0">
              <a:solidFill>
                <a:srgbClr val="C00000"/>
              </a:solidFill>
              <a:latin typeface="Arial" pitchFamily="34" charset="0"/>
              <a:cs typeface="Arial" pitchFamily="34" charset="0"/>
            </a:endParaRPr>
          </a:p>
          <a:p>
            <a:pPr algn="just">
              <a:buFont typeface="Arial" pitchFamily="34" charset="0"/>
              <a:buChar char="•"/>
            </a:pPr>
            <a:r>
              <a:rPr lang="en-US" sz="2200" dirty="0" smtClean="0">
                <a:solidFill>
                  <a:srgbClr val="C00000"/>
                </a:solidFill>
                <a:latin typeface="Arial" pitchFamily="34" charset="0"/>
                <a:cs typeface="Arial" pitchFamily="34" charset="0"/>
              </a:rPr>
              <a:t>Students were able to gain their self-confidence after attending the lesson and learning all the difficult exercise sequences with music. </a:t>
            </a:r>
            <a:endParaRPr lang="mn-MN" sz="2200" dirty="0" smtClean="0">
              <a:solidFill>
                <a:srgbClr val="C00000"/>
              </a:solidFill>
              <a:latin typeface="Arial" pitchFamily="34" charset="0"/>
              <a:cs typeface="Arial" pitchFamily="34" charset="0"/>
            </a:endParaRPr>
          </a:p>
          <a:p>
            <a:pPr algn="just">
              <a:buFont typeface="Arial" pitchFamily="34" charset="0"/>
              <a:buChar char="•"/>
            </a:pPr>
            <a:r>
              <a:rPr lang="en-US" sz="2200" dirty="0" smtClean="0">
                <a:solidFill>
                  <a:srgbClr val="C00000"/>
                </a:solidFill>
                <a:latin typeface="Arial" pitchFamily="34" charset="0"/>
                <a:cs typeface="Arial" pitchFamily="34" charset="0"/>
              </a:rPr>
              <a:t>Students shares their views with each other and </a:t>
            </a:r>
            <a:r>
              <a:rPr lang="en-US" sz="2200" dirty="0" smtClean="0">
                <a:solidFill>
                  <a:srgbClr val="C00000"/>
                </a:solidFill>
                <a:latin typeface="Arial" pitchFamily="34" charset="0"/>
                <a:cs typeface="Arial" pitchFamily="34" charset="0"/>
              </a:rPr>
              <a:t>got </a:t>
            </a:r>
            <a:r>
              <a:rPr lang="en-US" sz="2200" dirty="0" smtClean="0">
                <a:solidFill>
                  <a:srgbClr val="C00000"/>
                </a:solidFill>
                <a:latin typeface="Arial" pitchFamily="34" charset="0"/>
                <a:cs typeface="Arial" pitchFamily="34" charset="0"/>
              </a:rPr>
              <a:t>more active. </a:t>
            </a:r>
            <a:endParaRPr lang="mn-MN" sz="2200" dirty="0" smtClean="0">
              <a:solidFill>
                <a:srgbClr val="C00000"/>
              </a:solidFill>
              <a:latin typeface="Arial" pitchFamily="34" charset="0"/>
              <a:cs typeface="Arial" pitchFamily="34" charset="0"/>
            </a:endParaRPr>
          </a:p>
          <a:p>
            <a:pPr algn="just">
              <a:buFont typeface="Arial" pitchFamily="34" charset="0"/>
              <a:buChar char="•"/>
            </a:pPr>
            <a:r>
              <a:rPr lang="en-US" sz="2200" dirty="0" smtClean="0">
                <a:solidFill>
                  <a:srgbClr val="C00000"/>
                </a:solidFill>
                <a:latin typeface="Arial" pitchFamily="34" charset="0"/>
                <a:cs typeface="Arial" pitchFamily="34" charset="0"/>
              </a:rPr>
              <a:t>Students understand that if they push and try hard, they are able to do any difficult exercises easily. </a:t>
            </a:r>
            <a:endParaRPr lang="mn-MN" sz="2200" dirty="0" smtClean="0">
              <a:solidFill>
                <a:srgbClr val="C00000"/>
              </a:solidFill>
              <a:latin typeface="Arial" pitchFamily="34" charset="0"/>
              <a:cs typeface="Arial" pitchFamily="34" charset="0"/>
            </a:endParaRPr>
          </a:p>
          <a:p>
            <a:pPr algn="just">
              <a:buFont typeface="Arial" pitchFamily="34" charset="0"/>
              <a:buChar char="•"/>
            </a:pPr>
            <a:r>
              <a:rPr lang="en-US" sz="2200" dirty="0" smtClean="0">
                <a:solidFill>
                  <a:srgbClr val="C00000"/>
                </a:solidFill>
                <a:latin typeface="Arial" pitchFamily="34" charset="0"/>
                <a:cs typeface="Arial" pitchFamily="34" charset="0"/>
              </a:rPr>
              <a:t>Students were able to read music notes and show great interest in music. </a:t>
            </a:r>
            <a:endParaRPr lang="mn-MN" sz="2200" dirty="0" smtClean="0">
              <a:solidFill>
                <a:srgbClr val="C00000"/>
              </a:solidFill>
              <a:latin typeface="Arial" pitchFamily="34" charset="0"/>
              <a:cs typeface="Arial" pitchFamily="34" charset="0"/>
            </a:endParaRPr>
          </a:p>
          <a:p>
            <a:pPr algn="ctr">
              <a:buNone/>
            </a:pPr>
            <a:r>
              <a:rPr lang="mn-MN" sz="2400" b="1" dirty="0" smtClean="0">
                <a:solidFill>
                  <a:srgbClr val="7030A0"/>
                </a:solidFill>
                <a:latin typeface="Arial" pitchFamily="34" charset="0"/>
                <a:cs typeface="Arial" pitchFamily="34" charset="0"/>
              </a:rPr>
              <a:t>4</a:t>
            </a:r>
            <a:r>
              <a:rPr lang="en-US" sz="2400" b="1" baseline="30000" dirty="0" err="1" smtClean="0">
                <a:solidFill>
                  <a:srgbClr val="7030A0"/>
                </a:solidFill>
                <a:latin typeface="Arial" pitchFamily="34" charset="0"/>
                <a:cs typeface="Arial" pitchFamily="34" charset="0"/>
              </a:rPr>
              <a:t>th</a:t>
            </a:r>
            <a:r>
              <a:rPr lang="en-US" sz="2400" b="1" dirty="0" smtClean="0">
                <a:solidFill>
                  <a:srgbClr val="7030A0"/>
                </a:solidFill>
                <a:latin typeface="Arial" pitchFamily="34" charset="0"/>
                <a:cs typeface="Arial" pitchFamily="34" charset="0"/>
              </a:rPr>
              <a:t> year students</a:t>
            </a:r>
            <a:endParaRPr lang="mn-MN" sz="2400" dirty="0" smtClean="0">
              <a:solidFill>
                <a:srgbClr val="7030A0"/>
              </a:solidFill>
              <a:latin typeface="Arial" pitchFamily="34" charset="0"/>
              <a:cs typeface="Arial" pitchFamily="34" charset="0"/>
            </a:endParaRPr>
          </a:p>
          <a:p>
            <a:pPr algn="just">
              <a:buFont typeface="Arial" pitchFamily="34" charset="0"/>
              <a:buChar char="•"/>
            </a:pPr>
            <a:r>
              <a:rPr lang="en-US" sz="2200" dirty="0" smtClean="0">
                <a:solidFill>
                  <a:srgbClr val="7030A0"/>
                </a:solidFill>
                <a:latin typeface="Arial" pitchFamily="34" charset="0"/>
                <a:cs typeface="Arial" pitchFamily="34" charset="0"/>
              </a:rPr>
              <a:t>Students have acquired both professional and communicational skills and have clear understanding on how to improve child’s well-being and health through various types of physical exercises. </a:t>
            </a:r>
            <a:endParaRPr lang="mn-MN" sz="2200" dirty="0" smtClean="0">
              <a:solidFill>
                <a:srgbClr val="7030A0"/>
              </a:solidFill>
              <a:latin typeface="Arial" pitchFamily="34" charset="0"/>
              <a:cs typeface="Arial" pitchFamily="34" charset="0"/>
            </a:endParaRPr>
          </a:p>
          <a:p>
            <a:pPr algn="just">
              <a:buFont typeface="Arial" pitchFamily="34" charset="0"/>
              <a:buChar char="•"/>
            </a:pPr>
            <a:r>
              <a:rPr lang="mn-MN" sz="2200" dirty="0" smtClean="0">
                <a:solidFill>
                  <a:srgbClr val="7030A0"/>
                </a:solidFill>
                <a:latin typeface="Arial" pitchFamily="34" charset="0"/>
                <a:cs typeface="Arial" pitchFamily="34" charset="0"/>
              </a:rPr>
              <a:t> </a:t>
            </a:r>
            <a:r>
              <a:rPr lang="en-US" sz="2200" dirty="0" smtClean="0">
                <a:solidFill>
                  <a:srgbClr val="7030A0"/>
                </a:solidFill>
                <a:latin typeface="Arial" pitchFamily="34" charset="0"/>
                <a:cs typeface="Arial" pitchFamily="34" charset="0"/>
              </a:rPr>
              <a:t>Students were able to learn difficult exercise sequences easily. </a:t>
            </a:r>
            <a:endParaRPr lang="mn-MN" sz="2200" dirty="0" smtClean="0">
              <a:solidFill>
                <a:srgbClr val="7030A0"/>
              </a:solidFill>
              <a:latin typeface="Arial" pitchFamily="34" charset="0"/>
              <a:cs typeface="Arial" pitchFamily="34" charset="0"/>
            </a:endParaRPr>
          </a:p>
          <a:p>
            <a:pPr algn="just">
              <a:buFont typeface="Arial" pitchFamily="34" charset="0"/>
              <a:buChar char="•"/>
            </a:pPr>
            <a:r>
              <a:rPr lang="mn-MN" sz="2200" dirty="0" smtClean="0">
                <a:solidFill>
                  <a:srgbClr val="7030A0"/>
                </a:solidFill>
                <a:latin typeface="Arial" pitchFamily="34" charset="0"/>
                <a:cs typeface="Arial" pitchFamily="34" charset="0"/>
              </a:rPr>
              <a:t>  </a:t>
            </a:r>
            <a:r>
              <a:rPr lang="en-US" sz="2200" dirty="0" smtClean="0">
                <a:solidFill>
                  <a:srgbClr val="7030A0"/>
                </a:solidFill>
                <a:latin typeface="Arial" pitchFamily="34" charset="0"/>
                <a:cs typeface="Arial" pitchFamily="34" charset="0"/>
              </a:rPr>
              <a:t>Students were able to play children’s song on piano and other electrical instruments by reading their music notes. </a:t>
            </a:r>
            <a:endParaRPr lang="mn-MN" sz="2200" dirty="0" smtClean="0">
              <a:solidFill>
                <a:srgbClr val="7030A0"/>
              </a:solidFill>
              <a:latin typeface="Arial" pitchFamily="34" charset="0"/>
              <a:cs typeface="Arial" pitchFamily="34" charset="0"/>
            </a:endParaRPr>
          </a:p>
          <a:p>
            <a:pPr algn="just">
              <a:buFont typeface="Arial" pitchFamily="34" charset="0"/>
              <a:buChar char="•"/>
            </a:pPr>
            <a:r>
              <a:rPr lang="mn-MN" sz="2200" dirty="0" smtClean="0">
                <a:solidFill>
                  <a:srgbClr val="7030A0"/>
                </a:solidFill>
                <a:latin typeface="Arial" pitchFamily="34" charset="0"/>
                <a:cs typeface="Arial" pitchFamily="34" charset="0"/>
              </a:rPr>
              <a:t>  </a:t>
            </a:r>
            <a:r>
              <a:rPr lang="en-US" sz="2200" dirty="0" smtClean="0">
                <a:solidFill>
                  <a:srgbClr val="7030A0"/>
                </a:solidFill>
                <a:latin typeface="Arial" pitchFamily="34" charset="0"/>
                <a:cs typeface="Arial" pitchFamily="34" charset="0"/>
              </a:rPr>
              <a:t>Students acquired knowledge about developmental lessons. </a:t>
            </a:r>
            <a:endParaRPr lang="mn-MN" sz="2200" dirty="0" smtClean="0">
              <a:solidFill>
                <a:srgbClr val="7030A0"/>
              </a:solidFill>
              <a:latin typeface="Arial" pitchFamily="34" charset="0"/>
              <a:cs typeface="Arial" pitchFamily="34" charset="0"/>
            </a:endParaRPr>
          </a:p>
          <a:p>
            <a:pPr>
              <a:buFont typeface="Arial" pitchFamily="34" charset="0"/>
              <a:buChar char="•"/>
            </a:pPr>
            <a:endParaRPr lang="mn-MN"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8458200" cy="830997"/>
          </a:xfrm>
          <a:prstGeom prst="rect">
            <a:avLst/>
          </a:prstGeom>
        </p:spPr>
        <p:txBody>
          <a:bodyPr wrap="square">
            <a:spAutoFit/>
          </a:bodyPr>
          <a:lstStyle/>
          <a:p>
            <a:pPr>
              <a:buNone/>
            </a:pPr>
            <a:r>
              <a:rPr lang="mn-MN" sz="2000" b="1" i="1" dirty="0" smtClean="0">
                <a:solidFill>
                  <a:schemeClr val="accent2">
                    <a:lumMod val="75000"/>
                  </a:schemeClr>
                </a:solidFill>
                <a:latin typeface="Arial" pitchFamily="34" charset="0"/>
                <a:cs typeface="Arial" pitchFamily="34" charset="0"/>
              </a:rPr>
              <a:t>7. </a:t>
            </a:r>
            <a:r>
              <a:rPr lang="en-US" sz="2400" b="1" i="1" dirty="0" smtClean="0">
                <a:solidFill>
                  <a:srgbClr val="FF0000"/>
                </a:solidFill>
                <a:latin typeface="Arial" pitchFamily="34" charset="0"/>
                <a:cs typeface="Arial" pitchFamily="34" charset="0"/>
              </a:rPr>
              <a:t>In your opinion, What aspects of the teacher would improve your overall development greatly?</a:t>
            </a:r>
            <a:endParaRPr lang="mn-MN" sz="2000" b="1" i="1" dirty="0" smtClean="0">
              <a:solidFill>
                <a:srgbClr val="FF0000"/>
              </a:solidFill>
              <a:latin typeface="Arial" pitchFamily="34" charset="0"/>
              <a:cs typeface="Arial" pitchFamily="34" charset="0"/>
            </a:endParaRPr>
          </a:p>
        </p:txBody>
      </p:sp>
      <p:graphicFrame>
        <p:nvGraphicFramePr>
          <p:cNvPr id="4" name="Chart 3"/>
          <p:cNvGraphicFramePr/>
          <p:nvPr/>
        </p:nvGraphicFramePr>
        <p:xfrm>
          <a:off x="0" y="1143000"/>
          <a:ext cx="9144000" cy="5715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Below pictures are from the activities to boost creativity among the students: </a:t>
            </a:r>
          </a:p>
          <a:p>
            <a:r>
              <a:rPr lang="en-US" dirty="0"/>
              <a:t> </a:t>
            </a:r>
            <a:r>
              <a:rPr lang="en-US" dirty="0" smtClean="0"/>
              <a:t>Performance of 4.2 class illustrated </a:t>
            </a:r>
            <a:r>
              <a:rPr lang="en-US" dirty="0"/>
              <a:t>from famous children’s story called</a:t>
            </a:r>
            <a:r>
              <a:rPr lang="en-US" dirty="0" smtClean="0"/>
              <a:t> “ Three pigs”, written by Christian Anderson. </a:t>
            </a:r>
          </a:p>
          <a:p>
            <a:r>
              <a:rPr lang="en-US" dirty="0" smtClean="0"/>
              <a:t> </a:t>
            </a:r>
            <a:r>
              <a:rPr lang="en-US" dirty="0"/>
              <a:t>Performance of </a:t>
            </a:r>
            <a:r>
              <a:rPr lang="en-US" dirty="0" smtClean="0"/>
              <a:t>4.1 </a:t>
            </a:r>
            <a:r>
              <a:rPr lang="en-US" dirty="0"/>
              <a:t>class illustrated from famous children’s story called “ </a:t>
            </a:r>
            <a:r>
              <a:rPr lang="en-US" dirty="0" smtClean="0"/>
              <a:t>Cat’s House”, </a:t>
            </a:r>
            <a:r>
              <a:rPr lang="en-US" dirty="0"/>
              <a:t>written by </a:t>
            </a:r>
            <a:r>
              <a:rPr lang="en-US" dirty="0" smtClean="0"/>
              <a:t>S. </a:t>
            </a:r>
            <a:r>
              <a:rPr lang="en-US" dirty="0" err="1" smtClean="0"/>
              <a:t>Marshak</a:t>
            </a:r>
            <a:r>
              <a:rPr lang="en-US" dirty="0" smtClean="0"/>
              <a:t>. </a:t>
            </a:r>
          </a:p>
          <a:p>
            <a:r>
              <a:rPr lang="en-US" dirty="0" smtClean="0"/>
              <a:t>Gymnastics performance of students who have participated in gymnastic study group. </a:t>
            </a:r>
            <a:endParaRPr lang="en-US" dirty="0"/>
          </a:p>
        </p:txBody>
      </p:sp>
    </p:spTree>
    <p:extLst>
      <p:ext uri="{BB962C8B-B14F-4D97-AF65-F5344CB8AC3E}">
        <p14:creationId xmlns:p14="http://schemas.microsoft.com/office/powerpoint/2010/main" val="2236093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latin typeface="Arial" pitchFamily="34" charset="0"/>
                <a:cs typeface="Arial" pitchFamily="34" charset="0"/>
              </a:rPr>
              <a:t>Conclusion</a:t>
            </a:r>
            <a:endParaRPr lang="en-US"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304800" y="1219200"/>
            <a:ext cx="8686800" cy="5257800"/>
          </a:xfrm>
        </p:spPr>
        <p:txBody>
          <a:bodyPr>
            <a:normAutofit/>
          </a:bodyPr>
          <a:lstStyle/>
          <a:p>
            <a:r>
              <a:rPr lang="en-US" sz="2400" dirty="0" smtClean="0">
                <a:latin typeface="Arial" pitchFamily="34" charset="0"/>
                <a:cs typeface="Arial" pitchFamily="34" charset="0"/>
              </a:rPr>
              <a:t>Teachers should evaluate their teaching methods and activities, thus </a:t>
            </a:r>
            <a:r>
              <a:rPr lang="en-US" sz="2400" dirty="0" smtClean="0">
                <a:latin typeface="Arial" pitchFamily="34" charset="0"/>
                <a:cs typeface="Arial" pitchFamily="34" charset="0"/>
              </a:rPr>
              <a:t>develop a model methodology</a:t>
            </a:r>
            <a:endParaRPr lang="mn-MN" sz="2400" dirty="0" smtClean="0">
              <a:latin typeface="Arial" pitchFamily="34" charset="0"/>
              <a:cs typeface="Arial" pitchFamily="34" charset="0"/>
            </a:endParaRPr>
          </a:p>
          <a:p>
            <a:r>
              <a:rPr lang="en-US" sz="2400" dirty="0" smtClean="0">
                <a:latin typeface="Arial" pitchFamily="34" charset="0"/>
                <a:cs typeface="Arial" pitchFamily="34" charset="0"/>
              </a:rPr>
              <a:t>Teachers should always look for a better teaching method and improve their knowledge and capacity. Thus they shall be able to deliver full services for students that meets with their needs and interest. </a:t>
            </a:r>
            <a:endParaRPr lang="mn-MN" sz="2400" dirty="0" smtClean="0">
              <a:latin typeface="Arial" pitchFamily="34" charset="0"/>
              <a:cs typeface="Arial" pitchFamily="34" charset="0"/>
            </a:endParaRPr>
          </a:p>
          <a:p>
            <a:r>
              <a:rPr lang="en-US" sz="2400" dirty="0" smtClean="0">
                <a:latin typeface="Arial" pitchFamily="34" charset="0"/>
                <a:cs typeface="Arial" pitchFamily="34" charset="0"/>
              </a:rPr>
              <a:t>Teachers should improve the communication with each other. Thus, study load for students could be managed easily. </a:t>
            </a:r>
            <a:endParaRPr lang="mn-MN" sz="2400" dirty="0" smtClean="0">
              <a:latin typeface="Arial" pitchFamily="34" charset="0"/>
              <a:cs typeface="Arial" pitchFamily="34" charset="0"/>
            </a:endParaRPr>
          </a:p>
          <a:p>
            <a:r>
              <a:rPr lang="en-US" sz="2400" dirty="0" smtClean="0">
                <a:latin typeface="Arial" pitchFamily="34" charset="0"/>
                <a:cs typeface="Arial" pitchFamily="34" charset="0"/>
              </a:rPr>
              <a:t>Instead of using old teaching patterns, various types of non-classroom activities shall be organized in order to improve students’ learning and creativity. </a:t>
            </a:r>
            <a:endParaRPr lang="mn-MN" sz="2400" dirty="0" smtClean="0">
              <a:latin typeface="Arial" pitchFamily="34" charset="0"/>
              <a:cs typeface="Arial" pitchFamily="34" charset="0"/>
            </a:endParaRPr>
          </a:p>
          <a:p>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rgbClr val="00B0F0"/>
                </a:solidFill>
              </a:rPr>
              <a:t>Recommendations AND NEXT STEPS</a:t>
            </a:r>
            <a:endParaRPr lang="en-US" dirty="0">
              <a:solidFill>
                <a:srgbClr val="00B0F0"/>
              </a:solidFill>
            </a:endParaRPr>
          </a:p>
        </p:txBody>
      </p:sp>
      <p:sp>
        <p:nvSpPr>
          <p:cNvPr id="3" name="Content Placeholder 2"/>
          <p:cNvSpPr>
            <a:spLocks noGrp="1"/>
          </p:cNvSpPr>
          <p:nvPr>
            <p:ph idx="1"/>
          </p:nvPr>
        </p:nvSpPr>
        <p:spPr/>
        <p:txBody>
          <a:bodyPr>
            <a:normAutofit fontScale="92500" lnSpcReduction="20000"/>
          </a:bodyPr>
          <a:lstStyle/>
          <a:p>
            <a:r>
              <a:rPr lang="en-US" dirty="0" smtClean="0"/>
              <a:t>In order to make the lesson more interesting, teachers shall use at least 2-3 different teaching methods during each lesson. </a:t>
            </a:r>
            <a:endParaRPr lang="mn-MN" dirty="0" smtClean="0"/>
          </a:p>
          <a:p>
            <a:r>
              <a:rPr lang="en-US" dirty="0" smtClean="0"/>
              <a:t>Teachers should conduct their lesson based on the students’ needs and interests. Giving the students’ opportunity to share about </a:t>
            </a:r>
            <a:r>
              <a:rPr lang="en-US" smtClean="0"/>
              <a:t>themselves is a  </a:t>
            </a:r>
            <a:r>
              <a:rPr lang="en-US" dirty="0" smtClean="0"/>
              <a:t>key step to boost their participation. </a:t>
            </a:r>
            <a:endParaRPr lang="mn-MN" dirty="0" smtClean="0"/>
          </a:p>
          <a:p>
            <a:r>
              <a:rPr lang="en-US" dirty="0" smtClean="0"/>
              <a:t>During the lesson, providing students with the opportunity to experience and develop themselves and motivating them is a great method for facilitating students’ learning and creativity.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latin typeface="Arial" pitchFamily="34" charset="0"/>
                <a:cs typeface="Arial" pitchFamily="34" charset="0"/>
              </a:rPr>
              <a:t>Prime Purpose</a:t>
            </a:r>
            <a:endParaRPr lang="en-US" b="1" dirty="0">
              <a:solidFill>
                <a:srgbClr val="7030A0"/>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800" dirty="0" smtClean="0">
                <a:latin typeface="Arial" pitchFamily="34" charset="0"/>
                <a:cs typeface="Arial" pitchFamily="34" charset="0"/>
              </a:rPr>
              <a:t>To find teaching methods for inspiring student learning process and examine the result by identifying the various difficulties that students face during the learning process and factors that have bad influence on them. </a:t>
            </a:r>
            <a:endParaRPr lang="en-US"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lstStyle/>
          <a:p>
            <a:r>
              <a:rPr lang="en-US" b="1" dirty="0" smtClean="0">
                <a:solidFill>
                  <a:srgbClr val="7030A0"/>
                </a:solidFill>
                <a:latin typeface="Arial" pitchFamily="34" charset="0"/>
                <a:cs typeface="Arial" pitchFamily="34" charset="0"/>
              </a:rPr>
              <a:t>Objectives</a:t>
            </a:r>
            <a:endParaRPr lang="en-US" b="1" dirty="0">
              <a:solidFill>
                <a:srgbClr val="7030A0"/>
              </a:solidFill>
              <a:latin typeface="Arial" pitchFamily="34" charset="0"/>
              <a:cs typeface="Arial" pitchFamily="34" charset="0"/>
            </a:endParaRPr>
          </a:p>
        </p:txBody>
      </p:sp>
      <p:sp>
        <p:nvSpPr>
          <p:cNvPr id="3" name="Content Placeholder 2"/>
          <p:cNvSpPr>
            <a:spLocks noGrp="1"/>
          </p:cNvSpPr>
          <p:nvPr>
            <p:ph idx="1"/>
          </p:nvPr>
        </p:nvSpPr>
        <p:spPr>
          <a:xfrm>
            <a:off x="228600" y="1143000"/>
            <a:ext cx="8610600" cy="5486400"/>
          </a:xfrm>
        </p:spPr>
        <p:txBody>
          <a:bodyPr>
            <a:normAutofit fontScale="92500" lnSpcReduction="10000"/>
          </a:bodyPr>
          <a:lstStyle/>
          <a:p>
            <a:pPr marL="514350" indent="-514350" algn="just">
              <a:buAutoNum type="arabicPeriod"/>
            </a:pPr>
            <a:r>
              <a:rPr lang="en-US" dirty="0" smtClean="0">
                <a:latin typeface="Arial" pitchFamily="34" charset="0"/>
                <a:cs typeface="Arial" pitchFamily="34" charset="0"/>
              </a:rPr>
              <a:t>To identify current level of students’ creative learning and their meaningful participation in class</a:t>
            </a:r>
            <a:endParaRPr lang="mn-MN" dirty="0" smtClean="0">
              <a:latin typeface="Arial" pitchFamily="34" charset="0"/>
              <a:cs typeface="Arial" pitchFamily="34" charset="0"/>
            </a:endParaRPr>
          </a:p>
          <a:p>
            <a:pPr marL="514350" indent="-514350" algn="just">
              <a:buAutoNum type="arabicPeriod"/>
            </a:pPr>
            <a:r>
              <a:rPr lang="en-US" dirty="0" smtClean="0">
                <a:latin typeface="Arial" pitchFamily="34" charset="0"/>
                <a:cs typeface="Arial" pitchFamily="34" charset="0"/>
              </a:rPr>
              <a:t>To conduct survey based on students’ views to identify factors that influence their learning process</a:t>
            </a:r>
            <a:endParaRPr lang="mn-MN" dirty="0" smtClean="0">
              <a:latin typeface="Arial" pitchFamily="34" charset="0"/>
              <a:cs typeface="Arial" pitchFamily="34" charset="0"/>
            </a:endParaRPr>
          </a:p>
          <a:p>
            <a:pPr marL="514350" indent="-514350" algn="just">
              <a:buAutoNum type="arabicPeriod"/>
            </a:pPr>
            <a:r>
              <a:rPr lang="en-US" dirty="0" smtClean="0">
                <a:latin typeface="Arial" pitchFamily="34" charset="0"/>
                <a:cs typeface="Arial" pitchFamily="34" charset="0"/>
              </a:rPr>
              <a:t>To conduct various types of teaching methods/development training sessions, non-classroom activities/ and define the most appropriate method to inspire students.  </a:t>
            </a:r>
            <a:endParaRPr lang="mn-MN" dirty="0" smtClean="0">
              <a:latin typeface="Arial" pitchFamily="34" charset="0"/>
              <a:cs typeface="Arial" pitchFamily="34" charset="0"/>
            </a:endParaRPr>
          </a:p>
          <a:p>
            <a:pPr marL="514350" indent="-514350" algn="just">
              <a:buAutoNum type="arabicPeriod"/>
            </a:pPr>
            <a:r>
              <a:rPr lang="en-US" dirty="0" smtClean="0">
                <a:latin typeface="Arial" pitchFamily="34" charset="0"/>
                <a:cs typeface="Arial" pitchFamily="34" charset="0"/>
              </a:rPr>
              <a:t>After trial lesson and development training survey to illustrate the final result</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7030A0"/>
                </a:solidFill>
                <a:latin typeface="Arial" pitchFamily="34" charset="0"/>
                <a:cs typeface="Arial" pitchFamily="34" charset="0"/>
              </a:rPr>
              <a:t>SCOPE of study</a:t>
            </a:r>
            <a:endParaRPr lang="en-US" dirty="0">
              <a:solidFill>
                <a:srgbClr val="7030A0"/>
              </a:solidFill>
              <a:latin typeface="Arial" pitchFamily="34" charset="0"/>
              <a:cs typeface="Arial" pitchFamily="34" charset="0"/>
            </a:endParaRPr>
          </a:p>
        </p:txBody>
      </p:sp>
      <p:sp>
        <p:nvSpPr>
          <p:cNvPr id="3" name="Content Placeholder 2"/>
          <p:cNvSpPr>
            <a:spLocks noGrp="1"/>
          </p:cNvSpPr>
          <p:nvPr>
            <p:ph idx="1"/>
          </p:nvPr>
        </p:nvSpPr>
        <p:spPr/>
        <p:txBody>
          <a:bodyPr/>
          <a:lstStyle/>
          <a:p>
            <a:r>
              <a:rPr lang="en-US" dirty="0" smtClean="0">
                <a:latin typeface="Arial" pitchFamily="34" charset="0"/>
                <a:cs typeface="Arial" pitchFamily="34" charset="0"/>
              </a:rPr>
              <a:t>15 teachers of School of Pre-School Education </a:t>
            </a:r>
            <a:endParaRPr lang="mn-MN" dirty="0" smtClean="0">
              <a:latin typeface="Arial" pitchFamily="34" charset="0"/>
              <a:cs typeface="Arial" pitchFamily="34" charset="0"/>
            </a:endParaRPr>
          </a:p>
          <a:p>
            <a:r>
              <a:rPr lang="en-US" dirty="0" smtClean="0">
                <a:latin typeface="Arial" pitchFamily="34" charset="0"/>
                <a:cs typeface="Arial" pitchFamily="34" charset="0"/>
              </a:rPr>
              <a:t>Total of 200 students from sophomore and senior students of School of Pre-School Education</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The Research was </a:t>
            </a:r>
            <a:r>
              <a:rPr lang="en-US" dirty="0"/>
              <a:t>organized within following 2 directions: </a:t>
            </a:r>
          </a:p>
          <a:p>
            <a:pPr lvl="0"/>
            <a:r>
              <a:rPr lang="en-US" dirty="0"/>
              <a:t>To develop a new and comprehensive methodology to inspire the creativity of both teachers and students </a:t>
            </a:r>
          </a:p>
          <a:p>
            <a:pPr lvl="0"/>
            <a:r>
              <a:rPr lang="en-US" dirty="0"/>
              <a:t>How students adjust to the new methodology and use it for their self-development and breakthrough. </a:t>
            </a:r>
          </a:p>
          <a:p>
            <a:pPr marL="0" indent="0">
              <a:buNone/>
            </a:pPr>
            <a:endParaRPr lang="en-US" dirty="0"/>
          </a:p>
        </p:txBody>
      </p:sp>
    </p:spTree>
    <p:extLst>
      <p:ext uri="{BB962C8B-B14F-4D97-AF65-F5344CB8AC3E}">
        <p14:creationId xmlns:p14="http://schemas.microsoft.com/office/powerpoint/2010/main" val="3619345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n-MN" dirty="0" smtClean="0">
                <a:solidFill>
                  <a:srgbClr val="7030A0"/>
                </a:solidFill>
                <a:latin typeface="Arial" pitchFamily="34" charset="0"/>
                <a:cs typeface="Arial" pitchFamily="34" charset="0"/>
              </a:rPr>
              <a:t> </a:t>
            </a:r>
            <a:r>
              <a:rPr lang="en-US" dirty="0" smtClean="0">
                <a:solidFill>
                  <a:srgbClr val="7030A0"/>
                </a:solidFill>
                <a:latin typeface="Arial" pitchFamily="34" charset="0"/>
                <a:cs typeface="Arial" pitchFamily="34" charset="0"/>
              </a:rPr>
              <a:t>Information and data Collection/ Reference</a:t>
            </a:r>
            <a:endParaRPr lang="en-US" dirty="0">
              <a:solidFill>
                <a:srgbClr val="7030A0"/>
              </a:solidFill>
              <a:latin typeface="Arial" pitchFamily="34" charset="0"/>
              <a:cs typeface="Arial" pitchFamily="34" charset="0"/>
            </a:endParaRPr>
          </a:p>
        </p:txBody>
      </p:sp>
      <p:sp>
        <p:nvSpPr>
          <p:cNvPr id="3" name="Content Placeholder 2"/>
          <p:cNvSpPr>
            <a:spLocks noGrp="1"/>
          </p:cNvSpPr>
          <p:nvPr>
            <p:ph idx="1"/>
          </p:nvPr>
        </p:nvSpPr>
        <p:spPr/>
        <p:txBody>
          <a:bodyPr>
            <a:normAutofit lnSpcReduction="10000"/>
          </a:bodyPr>
          <a:lstStyle/>
          <a:p>
            <a:r>
              <a:rPr lang="en-US" sz="2400" dirty="0" smtClean="0">
                <a:latin typeface="Arial" pitchFamily="34" charset="0"/>
                <a:cs typeface="Arial" pitchFamily="34" charset="0"/>
              </a:rPr>
              <a:t>Education Week </a:t>
            </a:r>
            <a:r>
              <a:rPr lang="en-US" sz="2400" dirty="0" smtClean="0">
                <a:hlinkClick r:id="rId2"/>
              </a:rPr>
              <a:t>http://www.edweek.org/ew/articles/2011/12/14/14creative.h31.html</a:t>
            </a:r>
            <a:endParaRPr lang="en-US" sz="2400" dirty="0" smtClean="0"/>
          </a:p>
          <a:p>
            <a:r>
              <a:rPr lang="en-US" sz="2400" dirty="0" smtClean="0">
                <a:hlinkClick r:id="rId3"/>
              </a:rPr>
              <a:t>http://www.forefrontaustin.com/feature/inspired-life-developing-creative-learners</a:t>
            </a:r>
            <a:r>
              <a:rPr lang="en-US" sz="2400" dirty="0" smtClean="0"/>
              <a:t> </a:t>
            </a:r>
          </a:p>
          <a:p>
            <a:r>
              <a:rPr lang="en-US" sz="2400" dirty="0" smtClean="0"/>
              <a:t>Lucas, B., G. Claxton and E. Spencer (2013), “Progression in Student Creativity in School: First Steps Towards New Forms of Formative Assessments”, </a:t>
            </a:r>
            <a:r>
              <a:rPr lang="en-US" sz="2400" i="1" dirty="0" smtClean="0"/>
              <a:t>OECD Education Working Papers, No. 86, OECD </a:t>
            </a:r>
            <a:r>
              <a:rPr lang="en-US" sz="2400" i="1" dirty="0" err="1" smtClean="0"/>
              <a:t>Publishing.</a:t>
            </a:r>
            <a:r>
              <a:rPr lang="en-US" sz="2400" dirty="0" err="1" smtClean="0"/>
              <a:t>http</a:t>
            </a:r>
            <a:r>
              <a:rPr lang="en-US" sz="2400" dirty="0" smtClean="0"/>
              <a:t>://</a:t>
            </a:r>
            <a:r>
              <a:rPr lang="en-US" sz="2400" dirty="0" err="1" smtClean="0"/>
              <a:t>dx.doi.org</a:t>
            </a:r>
            <a:r>
              <a:rPr lang="en-US" sz="2400" dirty="0" smtClean="0"/>
              <a:t>/10.1787/5k4dp59msdwk-en </a:t>
            </a:r>
          </a:p>
          <a:p>
            <a:pPr algn="just"/>
            <a:r>
              <a:rPr lang="en-US" sz="2400" dirty="0" smtClean="0">
                <a:latin typeface="Arial" pitchFamily="34" charset="0"/>
                <a:cs typeface="Arial" pitchFamily="34" charset="0"/>
              </a:rPr>
              <a:t>Creativity and it’s place in education, Wayne Morris </a:t>
            </a:r>
          </a:p>
          <a:p>
            <a:pPr lvl="1" algn="just">
              <a:buNone/>
            </a:pPr>
            <a:r>
              <a:rPr lang="en-US" sz="2000" dirty="0" smtClean="0">
                <a:latin typeface="Arial" pitchFamily="34" charset="0"/>
                <a:cs typeface="Arial" pitchFamily="34" charset="0"/>
                <a:hlinkClick r:id="rId4"/>
              </a:rPr>
              <a:t>http://www.jpb.com/creative/Creativity_in_Education.pdf</a:t>
            </a:r>
            <a:endParaRPr lang="en-US"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dirty="0" smtClean="0">
                <a:latin typeface="Arial" pitchFamily="34" charset="0"/>
                <a:cs typeface="Arial" pitchFamily="34" charset="0"/>
              </a:rPr>
              <a:t>identifying current level of students’ Learning and Creativity</a:t>
            </a:r>
            <a:endParaRPr lang="en-US" sz="2800" dirty="0">
              <a:solidFill>
                <a:srgbClr val="7030A0"/>
              </a:solidFill>
              <a:latin typeface="Arial" pitchFamily="34" charset="0"/>
              <a:cs typeface="Arial" pitchFamily="34" charset="0"/>
            </a:endParaRPr>
          </a:p>
        </p:txBody>
      </p:sp>
      <p:sp>
        <p:nvSpPr>
          <p:cNvPr id="3" name="Content Placeholder 2"/>
          <p:cNvSpPr>
            <a:spLocks noGrp="1"/>
          </p:cNvSpPr>
          <p:nvPr>
            <p:ph idx="1"/>
          </p:nvPr>
        </p:nvSpPr>
        <p:spPr>
          <a:xfrm>
            <a:off x="304800" y="1905000"/>
            <a:ext cx="8686800" cy="4572000"/>
          </a:xfrm>
        </p:spPr>
        <p:txBody>
          <a:bodyPr>
            <a:normAutofit fontScale="85000" lnSpcReduction="20000"/>
          </a:bodyPr>
          <a:lstStyle/>
          <a:p>
            <a:pPr algn="just">
              <a:buNone/>
            </a:pPr>
            <a:r>
              <a:rPr lang="en-US" sz="2800" dirty="0" smtClean="0">
                <a:latin typeface="Arial" pitchFamily="34" charset="0"/>
                <a:cs typeface="Arial" pitchFamily="34" charset="0"/>
              </a:rPr>
              <a:t>    Simple observation method has been used among the 2</a:t>
            </a:r>
            <a:r>
              <a:rPr lang="en-US" sz="2800" baseline="30000" dirty="0" smtClean="0">
                <a:latin typeface="Arial" pitchFamily="34" charset="0"/>
                <a:cs typeface="Arial" pitchFamily="34" charset="0"/>
              </a:rPr>
              <a:t>nd</a:t>
            </a:r>
            <a:r>
              <a:rPr lang="en-US" sz="2800" dirty="0" smtClean="0">
                <a:latin typeface="Arial" pitchFamily="34" charset="0"/>
                <a:cs typeface="Arial" pitchFamily="34" charset="0"/>
              </a:rPr>
              <a:t> </a:t>
            </a:r>
            <a:r>
              <a:rPr lang="en-US" sz="2800" smtClean="0">
                <a:latin typeface="Arial" pitchFamily="34" charset="0"/>
                <a:cs typeface="Arial" pitchFamily="34" charset="0"/>
              </a:rPr>
              <a:t>and </a:t>
            </a:r>
            <a:r>
              <a:rPr lang="en-US" sz="2800" smtClean="0">
                <a:latin typeface="Arial" pitchFamily="34" charset="0"/>
                <a:cs typeface="Arial" pitchFamily="34" charset="0"/>
              </a:rPr>
              <a:t>4</a:t>
            </a:r>
            <a:r>
              <a:rPr lang="en-US" sz="2800" baseline="30000" smtClean="0">
                <a:latin typeface="Arial" pitchFamily="34" charset="0"/>
                <a:cs typeface="Arial" pitchFamily="34" charset="0"/>
              </a:rPr>
              <a:t>th</a:t>
            </a:r>
            <a:r>
              <a:rPr lang="en-US" sz="2800" smtClean="0">
                <a:latin typeface="Arial" pitchFamily="34" charset="0"/>
                <a:cs typeface="Arial" pitchFamily="34" charset="0"/>
              </a:rPr>
              <a:t> </a:t>
            </a:r>
            <a:r>
              <a:rPr lang="en-US" sz="2800" smtClean="0">
                <a:latin typeface="Arial" pitchFamily="34" charset="0"/>
                <a:cs typeface="Arial" pitchFamily="34" charset="0"/>
              </a:rPr>
              <a:t>year </a:t>
            </a:r>
            <a:r>
              <a:rPr lang="en-US" sz="2800" dirty="0" smtClean="0">
                <a:latin typeface="Arial" pitchFamily="34" charset="0"/>
                <a:cs typeface="Arial" pitchFamily="34" charset="0"/>
              </a:rPr>
              <a:t>students who are starting to attend subjects such as physical development and Music methodology. During the observation following aspects were common among the students:</a:t>
            </a:r>
          </a:p>
          <a:p>
            <a:pPr algn="just"/>
            <a:r>
              <a:rPr lang="en-US" sz="2800" dirty="0" smtClean="0">
                <a:latin typeface="Arial" pitchFamily="34" charset="0"/>
                <a:cs typeface="Arial" pitchFamily="34" charset="0"/>
              </a:rPr>
              <a:t>Lack of self-esteem</a:t>
            </a:r>
          </a:p>
          <a:p>
            <a:pPr algn="just"/>
            <a:r>
              <a:rPr lang="en-US" sz="2800" dirty="0" smtClean="0">
                <a:latin typeface="Arial" pitchFamily="34" charset="0"/>
                <a:cs typeface="Arial" pitchFamily="34" charset="0"/>
              </a:rPr>
              <a:t>Lack of ability to fully understand the subject</a:t>
            </a:r>
          </a:p>
          <a:p>
            <a:pPr algn="just"/>
            <a:r>
              <a:rPr lang="en-US" sz="2800" dirty="0" smtClean="0">
                <a:latin typeface="Arial" pitchFamily="34" charset="0"/>
                <a:cs typeface="Arial" pitchFamily="34" charset="0"/>
              </a:rPr>
              <a:t>Lack of energy</a:t>
            </a:r>
          </a:p>
          <a:p>
            <a:pPr algn="just"/>
            <a:r>
              <a:rPr lang="en-US" sz="2800" dirty="0" smtClean="0">
                <a:latin typeface="Arial" pitchFamily="34" charset="0"/>
                <a:cs typeface="Arial" pitchFamily="34" charset="0"/>
              </a:rPr>
              <a:t>Lack of ability to be a good team player </a:t>
            </a:r>
          </a:p>
          <a:p>
            <a:pPr algn="just"/>
            <a:r>
              <a:rPr lang="en-US" sz="2800" dirty="0" smtClean="0">
                <a:latin typeface="Arial" pitchFamily="34" charset="0"/>
                <a:cs typeface="Arial" pitchFamily="34" charset="0"/>
              </a:rPr>
              <a:t>Lack of individuality and ability to engage in independent activities</a:t>
            </a:r>
          </a:p>
          <a:p>
            <a:pPr algn="just"/>
            <a:r>
              <a:rPr lang="en-US" sz="2800" dirty="0" smtClean="0">
                <a:latin typeface="Arial" pitchFamily="34" charset="0"/>
                <a:cs typeface="Arial" pitchFamily="34" charset="0"/>
              </a:rPr>
              <a:t>Lack of time management</a:t>
            </a:r>
          </a:p>
          <a:p>
            <a:pPr algn="just"/>
            <a:r>
              <a:rPr lang="en-US" sz="2800" dirty="0" smtClean="0">
                <a:latin typeface="Arial" pitchFamily="34" charset="0"/>
                <a:cs typeface="Arial" pitchFamily="34" charset="0"/>
              </a:rPr>
              <a:t>Giving-up  and getting depressed easily</a:t>
            </a:r>
          </a:p>
          <a:p>
            <a:pPr algn="just"/>
            <a:endParaRPr lang="mn-MN" sz="2800" dirty="0" smtClean="0">
              <a:latin typeface="Arial" pitchFamily="34" charset="0"/>
              <a:cs typeface="Arial" pitchFamily="34" charset="0"/>
            </a:endParaRPr>
          </a:p>
          <a:p>
            <a:pPr>
              <a:buNone/>
            </a:pPr>
            <a:endParaRPr lang="mn-MN" sz="2800" dirty="0" smtClean="0">
              <a:latin typeface="Arial" pitchFamily="34" charset="0"/>
              <a:cs typeface="Arial" pitchFamily="34" charset="0"/>
            </a:endParaRPr>
          </a:p>
          <a:p>
            <a:pPr>
              <a:buNone/>
            </a:pP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04800" y="1086729"/>
          <a:ext cx="8686800" cy="49371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1794</TotalTime>
  <Words>1480</Words>
  <Application>Microsoft Office PowerPoint</Application>
  <PresentationFormat>On-screen Show (4:3)</PresentationFormat>
  <Paragraphs>118</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Trek</vt:lpstr>
      <vt:lpstr>Research and Analysis on Motivating/Facilitating students’ learning and creativity                                                                               </vt:lpstr>
      <vt:lpstr>Justification</vt:lpstr>
      <vt:lpstr>Prime Purpose</vt:lpstr>
      <vt:lpstr>Objectives</vt:lpstr>
      <vt:lpstr>SCOPE of study</vt:lpstr>
      <vt:lpstr>Objectives</vt:lpstr>
      <vt:lpstr> Information and data Collection/ Reference</vt:lpstr>
      <vt:lpstr>identifying current level of students’ Learning and Creativity</vt:lpstr>
      <vt:lpstr>PowerPoint Presentation</vt:lpstr>
      <vt:lpstr>PowerPoint Presentation</vt:lpstr>
      <vt:lpstr>survey BASED on students view on factors that influence their learning process  </vt:lpstr>
      <vt:lpstr>  Positive influence of teacher on facilitating students’ learning and creativity    </vt:lpstr>
      <vt:lpstr>  Negative influence of teacher on facilitating students’ learning and creativity   </vt:lpstr>
      <vt:lpstr>Negative influence and attitude of students regarding their learning and creativity </vt:lpstr>
      <vt:lpstr>PowerPoint Presentation</vt:lpstr>
      <vt:lpstr>PowerPoint Presentation</vt:lpstr>
      <vt:lpstr>PowerPoint Presentation</vt:lpstr>
      <vt:lpstr>PowerPoint Presentation</vt:lpstr>
      <vt:lpstr>Result of data analysis Trial lesson session on improving students’ learning and creativity</vt:lpstr>
      <vt:lpstr>Data analysis results in  a trial lesson</vt:lpstr>
      <vt:lpstr>PowerPoint Presentation</vt:lpstr>
      <vt:lpstr>PowerPoint Presentation</vt:lpstr>
      <vt:lpstr>PowerPoint Presentation</vt:lpstr>
      <vt:lpstr>PowerPoint Presentation</vt:lpstr>
      <vt:lpstr>PowerPoint Presentation</vt:lpstr>
      <vt:lpstr>Conclusion</vt:lpstr>
      <vt:lpstr>Recommendations AND NEXT STEPS</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Otgoo</cp:lastModifiedBy>
  <cp:revision>161</cp:revision>
  <dcterms:created xsi:type="dcterms:W3CDTF">2013-05-07T03:37:52Z</dcterms:created>
  <dcterms:modified xsi:type="dcterms:W3CDTF">2013-11-13T16:56:44Z</dcterms:modified>
</cp:coreProperties>
</file>