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2"/>
  </p:notesMasterIdLst>
  <p:handoutMasterIdLst>
    <p:handoutMasterId r:id="rId23"/>
  </p:handoutMasterIdLst>
  <p:sldIdLst>
    <p:sldId id="257" r:id="rId3"/>
    <p:sldId id="274" r:id="rId4"/>
    <p:sldId id="289" r:id="rId5"/>
    <p:sldId id="258" r:id="rId6"/>
    <p:sldId id="272" r:id="rId7"/>
    <p:sldId id="273" r:id="rId8"/>
    <p:sldId id="277" r:id="rId9"/>
    <p:sldId id="275" r:id="rId10"/>
    <p:sldId id="278" r:id="rId11"/>
    <p:sldId id="276" r:id="rId12"/>
    <p:sldId id="286" r:id="rId13"/>
    <p:sldId id="279" r:id="rId14"/>
    <p:sldId id="283" r:id="rId15"/>
    <p:sldId id="280" r:id="rId16"/>
    <p:sldId id="284" r:id="rId17"/>
    <p:sldId id="281" r:id="rId18"/>
    <p:sldId id="282" r:id="rId19"/>
    <p:sldId id="287" r:id="rId20"/>
    <p:sldId id="288" r:id="rId21"/>
  </p:sldIdLst>
  <p:sldSz cx="12192000" cy="6858000"/>
  <p:notesSz cx="6888163" cy="100203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882" autoAdjust="0"/>
    <p:restoredTop sz="94660" autoAdjust="0"/>
  </p:normalViewPr>
  <p:slideViewPr>
    <p:cSldViewPr snapToGrid="0">
      <p:cViewPr varScale="1">
        <p:scale>
          <a:sx n="74" d="100"/>
          <a:sy n="74" d="100"/>
        </p:scale>
        <p:origin x="-138" y="-90"/>
      </p:cViewPr>
      <p:guideLst>
        <p:guide orient="horz" pos="2160"/>
        <p:guide pos="3840"/>
      </p:guideLst>
    </p:cSldViewPr>
  </p:slideViewPr>
  <p:outlineViewPr>
    <p:cViewPr>
      <p:scale>
        <a:sx n="33" d="100"/>
        <a:sy n="33" d="100"/>
      </p:scale>
      <p:origin x="18" y="23100"/>
    </p:cViewPr>
  </p:outlin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a:p>
        </p:txBody>
      </p:sp>
      <p:sp>
        <p:nvSpPr>
          <p:cNvPr id="3" name="Date Placeholder 2"/>
          <p:cNvSpPr>
            <a:spLocks noGrp="1"/>
          </p:cNvSpPr>
          <p:nvPr>
            <p:ph type="dt" sz="quarter" idx="1"/>
          </p:nvPr>
        </p:nvSpPr>
        <p:spPr>
          <a:xfrm>
            <a:off x="3901698" y="0"/>
            <a:ext cx="2984871" cy="502755"/>
          </a:xfrm>
          <a:prstGeom prst="rect">
            <a:avLst/>
          </a:prstGeom>
        </p:spPr>
        <p:txBody>
          <a:bodyPr vert="horz" lIns="96616" tIns="48308" rIns="96616" bIns="48308" rtlCol="0"/>
          <a:lstStyle>
            <a:lvl1pPr algn="r">
              <a:defRPr sz="1300"/>
            </a:lvl1pPr>
          </a:lstStyle>
          <a:p>
            <a:fld id="{03A45BA1-980A-4507-BE5A-5C1E7C2FFD8F}" type="datetimeFigureOut">
              <a:rPr lang="en-US"/>
              <a:t>4/18/2014</a:t>
            </a:fld>
            <a:endParaRPr/>
          </a:p>
        </p:txBody>
      </p:sp>
      <p:sp>
        <p:nvSpPr>
          <p:cNvPr id="4" name="Footer Placeholder 3"/>
          <p:cNvSpPr>
            <a:spLocks noGrp="1"/>
          </p:cNvSpPr>
          <p:nvPr>
            <p:ph type="ftr" sz="quarter" idx="2"/>
          </p:nvPr>
        </p:nvSpPr>
        <p:spPr>
          <a:xfrm>
            <a:off x="0" y="9517547"/>
            <a:ext cx="2984871" cy="502754"/>
          </a:xfrm>
          <a:prstGeom prst="rect">
            <a:avLst/>
          </a:prstGeom>
        </p:spPr>
        <p:txBody>
          <a:bodyPr vert="horz" lIns="96616" tIns="48308" rIns="96616" bIns="48308" rtlCol="0" anchor="b"/>
          <a:lstStyle>
            <a:lvl1pPr algn="l">
              <a:defRPr sz="1300"/>
            </a:lvl1pPr>
          </a:lstStyle>
          <a:p>
            <a:endParaRPr/>
          </a:p>
        </p:txBody>
      </p:sp>
      <p:sp>
        <p:nvSpPr>
          <p:cNvPr id="5" name="Slide Number Placeholder 4"/>
          <p:cNvSpPr>
            <a:spLocks noGrp="1"/>
          </p:cNvSpPr>
          <p:nvPr>
            <p:ph type="sldNum" sz="quarter" idx="3"/>
          </p:nvPr>
        </p:nvSpPr>
        <p:spPr>
          <a:xfrm>
            <a:off x="3901698" y="9517547"/>
            <a:ext cx="2984871" cy="502754"/>
          </a:xfrm>
          <a:prstGeom prst="rect">
            <a:avLst/>
          </a:prstGeom>
        </p:spPr>
        <p:txBody>
          <a:bodyPr vert="horz" lIns="96616" tIns="48308" rIns="96616" bIns="48308" rtlCol="0" anchor="b"/>
          <a:lstStyle>
            <a:lvl1pPr algn="r">
              <a:defRPr sz="13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a:p>
        </p:txBody>
      </p:sp>
      <p:sp>
        <p:nvSpPr>
          <p:cNvPr id="3" name="Date Placeholder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85A3416D-7FED-43BC-AA7C-D92DBA01ED64}" type="datetimeFigureOut">
              <a:rPr lang="en-US"/>
              <a:t>4/18/2014</a:t>
            </a:fld>
            <a:endParaRPr/>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a:p>
        </p:txBody>
      </p:sp>
      <p:sp>
        <p:nvSpPr>
          <p:cNvPr id="5" name="Notes Placeholder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a:p>
        </p:txBody>
      </p:sp>
      <p:sp>
        <p:nvSpPr>
          <p:cNvPr id="7" name="Slide Number Placeholder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smtClean="0"/>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CF99945-0A15-4715-AB6C-F5E56CF20F70}" type="datetimeFigureOut">
              <a:rPr lang="en-US"/>
              <a:t>4/18/2014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smtClean="0"/>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CF99945-0A15-4715-AB6C-F5E56CF20F70}" type="datetimeFigureOut">
              <a:rPr lang="en-US"/>
              <a:t>4/18/2014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CF99945-0A15-4715-AB6C-F5E56CF20F70}" type="datetimeFigureOut">
              <a:rPr lang="en-US"/>
              <a:t>4/18/2014</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CF99945-0A15-4715-AB6C-F5E56CF20F70}" type="datetimeFigureOut">
              <a:rPr lang="en-US"/>
              <a:t>4/18/2014</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F99945-0A15-4715-AB6C-F5E56CF20F70}" type="datetimeFigureOut">
              <a:rPr lang="en-US"/>
              <a:t>4/18/2014</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22B156B-59AE-415F-B24B-8756D48BB977}" type="slidenum">
              <a:rPr/>
              <a:t>‹#›</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CF99945-0A15-4715-AB6C-F5E56CF20F70}" type="datetimeFigureOut">
              <a:rPr lang="en-US"/>
              <a:pPr/>
              <a:t>4/18/2014</a:t>
            </a:fld>
            <a:endParaRPr/>
          </a:p>
        </p:txBody>
      </p:sp>
      <p:sp>
        <p:nvSpPr>
          <p:cNvPr id="7" name="Footer Placeholder 6"/>
          <p:cNvSpPr>
            <a:spLocks noGrp="1"/>
          </p:cNvSpPr>
          <p:nvPr>
            <p:ph type="ftr" sz="quarter" idx="11"/>
          </p:nvPr>
        </p:nvSpPr>
        <p:spPr/>
        <p:txBody>
          <a:bodyPr/>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9" name="Group 8"/>
          <p:cNvGrpSpPr/>
          <p:nvPr/>
        </p:nvGrpSpPr>
        <p:grpSpPr>
          <a:xfrm>
            <a:off x="574431" y="724619"/>
            <a:ext cx="5318979" cy="3795623"/>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22" name="Group 21"/>
          <p:cNvGrpSpPr/>
          <p:nvPr/>
        </p:nvGrpSpPr>
        <p:grpSpPr>
          <a:xfrm>
            <a:off x="6285120" y="724619"/>
            <a:ext cx="5318979" cy="3795623"/>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p:cNvSpPr>
            <a:spLocks noGrp="1" noChangeAspect="1"/>
          </p:cNvSpPr>
          <p:nvPr>
            <p:ph type="pic" sz="quarter" idx="17"/>
          </p:nvPr>
        </p:nvSpPr>
        <p:spPr>
          <a:xfrm>
            <a:off x="833620" y="1020195"/>
            <a:ext cx="4800601" cy="32004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7" name="Picture Placeholder 33"/>
          <p:cNvSpPr>
            <a:spLocks noGrp="1" noChangeAspect="1"/>
          </p:cNvSpPr>
          <p:nvPr>
            <p:ph type="pic" sz="quarter" idx="18"/>
          </p:nvPr>
        </p:nvSpPr>
        <p:spPr>
          <a:xfrm>
            <a:off x="6544309" y="1020195"/>
            <a:ext cx="4800601" cy="32004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39" name="Text Placeholder 3"/>
          <p:cNvSpPr>
            <a:spLocks noGrp="1"/>
          </p:cNvSpPr>
          <p:nvPr>
            <p:ph type="body" sz="half" idx="2"/>
          </p:nvPr>
        </p:nvSpPr>
        <p:spPr>
          <a:xfrm>
            <a:off x="1052423" y="4648200"/>
            <a:ext cx="4368980" cy="1295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0" name="Text Placeholder 3"/>
          <p:cNvSpPr>
            <a:spLocks noGrp="1"/>
          </p:cNvSpPr>
          <p:nvPr>
            <p:ph type="body" sz="half" idx="19"/>
          </p:nvPr>
        </p:nvSpPr>
        <p:spPr>
          <a:xfrm>
            <a:off x="6742908" y="4648200"/>
            <a:ext cx="4368980" cy="1295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Pictures with Captions">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CF99945-0A15-4715-AB6C-F5E56CF20F70}" type="datetimeFigureOut">
              <a:rPr lang="en-US"/>
              <a:pPr/>
              <a:t>4/18/2014</a:t>
            </a:fld>
            <a:endParaRPr/>
          </a:p>
        </p:txBody>
      </p:sp>
      <p:sp>
        <p:nvSpPr>
          <p:cNvPr id="7" name="Footer Placeholder 6"/>
          <p:cNvSpPr>
            <a:spLocks noGrp="1"/>
          </p:cNvSpPr>
          <p:nvPr>
            <p:ph type="ftr" sz="quarter" idx="11"/>
          </p:nvPr>
        </p:nvSpPr>
        <p:spPr/>
        <p:txBody>
          <a:bodyPr/>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35" name="Group 34"/>
          <p:cNvGrpSpPr>
            <a:grpSpLocks noChangeAspect="1"/>
          </p:cNvGrpSpPr>
          <p:nvPr/>
        </p:nvGrpSpPr>
        <p:grpSpPr>
          <a:xfrm rot="5400000">
            <a:off x="4030971" y="647727"/>
            <a:ext cx="4116828" cy="3383280"/>
            <a:chOff x="895350" y="3313113"/>
            <a:chExt cx="3613151" cy="2790825"/>
          </a:xfrm>
          <a:solidFill>
            <a:schemeClr val="tx1">
              <a:lumMod val="50000"/>
            </a:schemeClr>
          </a:solidFill>
        </p:grpSpPr>
        <p:sp>
          <p:nvSpPr>
            <p:cNvPr id="3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4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52" name="Group 51"/>
          <p:cNvGrpSpPr>
            <a:grpSpLocks noChangeAspect="1"/>
          </p:cNvGrpSpPr>
          <p:nvPr/>
        </p:nvGrpSpPr>
        <p:grpSpPr>
          <a:xfrm rot="5400000">
            <a:off x="263071" y="1127733"/>
            <a:ext cx="4114800" cy="3381614"/>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grpSp>
        <p:nvGrpSpPr>
          <p:cNvPr id="65" name="Group 64"/>
          <p:cNvGrpSpPr>
            <a:grpSpLocks noChangeAspect="1"/>
          </p:cNvGrpSpPr>
          <p:nvPr/>
        </p:nvGrpSpPr>
        <p:grpSpPr>
          <a:xfrm rot="5400000">
            <a:off x="7803905" y="1127738"/>
            <a:ext cx="4114800" cy="3381613"/>
            <a:chOff x="895350" y="3313113"/>
            <a:chExt cx="3613151" cy="2790825"/>
          </a:xfrm>
          <a:solidFill>
            <a:schemeClr val="tx1">
              <a:lumMod val="50000"/>
            </a:schemeClr>
          </a:solidFill>
        </p:grpSpPr>
        <p:sp>
          <p:nvSpPr>
            <p:cNvPr id="66"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7"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8"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9"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0"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1"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2"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3"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4"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5"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6"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77"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p:cNvSpPr>
            <a:spLocks noGrp="1"/>
          </p:cNvSpPr>
          <p:nvPr>
            <p:ph type="pic" sz="quarter" idx="18"/>
          </p:nvPr>
        </p:nvSpPr>
        <p:spPr>
          <a:xfrm>
            <a:off x="4599885" y="533400"/>
            <a:ext cx="2971800" cy="36576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79" name="Picture Placeholder 33"/>
          <p:cNvSpPr>
            <a:spLocks noGrp="1"/>
          </p:cNvSpPr>
          <p:nvPr>
            <p:ph type="pic" sz="quarter" idx="19"/>
          </p:nvPr>
        </p:nvSpPr>
        <p:spPr>
          <a:xfrm>
            <a:off x="834571" y="1013590"/>
            <a:ext cx="2971800" cy="36576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0" name="Picture Placeholder 33"/>
          <p:cNvSpPr>
            <a:spLocks noGrp="1"/>
          </p:cNvSpPr>
          <p:nvPr>
            <p:ph type="pic" sz="quarter" idx="20"/>
          </p:nvPr>
        </p:nvSpPr>
        <p:spPr>
          <a:xfrm>
            <a:off x="8375405" y="1013591"/>
            <a:ext cx="2971800" cy="36576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81" name="Text Placeholder 3"/>
          <p:cNvSpPr>
            <a:spLocks noGrp="1"/>
          </p:cNvSpPr>
          <p:nvPr>
            <p:ph type="body" sz="half" idx="2"/>
          </p:nvPr>
        </p:nvSpPr>
        <p:spPr>
          <a:xfrm>
            <a:off x="948871" y="5018002"/>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2" name="Text Placeholder 3"/>
          <p:cNvSpPr>
            <a:spLocks noGrp="1"/>
          </p:cNvSpPr>
          <p:nvPr>
            <p:ph type="body" sz="half" idx="21"/>
          </p:nvPr>
        </p:nvSpPr>
        <p:spPr>
          <a:xfrm>
            <a:off x="4707208" y="4582378"/>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3" name="Text Placeholder 3"/>
          <p:cNvSpPr>
            <a:spLocks noGrp="1"/>
          </p:cNvSpPr>
          <p:nvPr>
            <p:ph type="body" sz="half" idx="22"/>
          </p:nvPr>
        </p:nvSpPr>
        <p:spPr>
          <a:xfrm>
            <a:off x="8489705" y="5018002"/>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hree Pictures with Caption">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CF99945-0A15-4715-AB6C-F5E56CF20F70}" type="datetimeFigureOut">
              <a:rPr lang="en-US"/>
              <a:pPr/>
              <a:t>4/18/2014</a:t>
            </a:fld>
            <a:endParaRPr/>
          </a:p>
        </p:txBody>
      </p:sp>
      <p:sp>
        <p:nvSpPr>
          <p:cNvPr id="7" name="Footer Placeholder 6"/>
          <p:cNvSpPr>
            <a:spLocks noGrp="1"/>
          </p:cNvSpPr>
          <p:nvPr>
            <p:ph type="ftr" sz="quarter" idx="11"/>
          </p:nvPr>
        </p:nvSpPr>
        <p:spPr/>
        <p:txBody>
          <a:bodyPr/>
          <a:lstStyle/>
          <a:p>
            <a:endParaRP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grpSp>
        <p:nvGrpSpPr>
          <p:cNvPr id="112" name="Group 111"/>
          <p:cNvGrpSpPr/>
          <p:nvPr/>
        </p:nvGrpSpPr>
        <p:grpSpPr>
          <a:xfrm>
            <a:off x="5322489" y="34361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p:cNvSpPr>
            <a:spLocks noGrp="1" noChangeAspect="1"/>
          </p:cNvSpPr>
          <p:nvPr>
            <p:ph type="pic" sz="quarter" idx="19"/>
          </p:nvPr>
        </p:nvSpPr>
        <p:spPr>
          <a:xfrm>
            <a:off x="5546780" y="3646566"/>
            <a:ext cx="2993366" cy="2305338"/>
          </a:xfrm>
          <a:solidFill>
            <a:schemeClr val="bg2"/>
          </a:solidFill>
          <a:ln w="38100">
            <a:solidFill>
              <a:schemeClr val="bg1"/>
            </a:solidFill>
          </a:ln>
        </p:spPr>
        <p:txBody>
          <a:bodyPr/>
          <a:lstStyle>
            <a:lvl1pPr marL="0" indent="0" algn="ctr">
              <a:buNone/>
              <a:defRPr/>
            </a:lvl1pPr>
          </a:lstStyle>
          <a:p>
            <a:r>
              <a:rPr lang="en-US" smtClean="0"/>
              <a:t>Click icon to add picture</a:t>
            </a:r>
            <a:endParaRPr/>
          </a:p>
        </p:txBody>
      </p:sp>
      <p:sp>
        <p:nvSpPr>
          <p:cNvPr id="126" name="Text Placeholder 3"/>
          <p:cNvSpPr>
            <a:spLocks noGrp="1"/>
          </p:cNvSpPr>
          <p:nvPr>
            <p:ph type="body" sz="half" idx="21"/>
          </p:nvPr>
        </p:nvSpPr>
        <p:spPr>
          <a:xfrm>
            <a:off x="9066214" y="2048893"/>
            <a:ext cx="2286000" cy="2514599"/>
          </a:xfrm>
        </p:spPr>
        <p:txBody>
          <a:bodyPr anchor="ct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smtClean="0"/>
              <a:t>Click to edit Master title style</a:t>
            </a:r>
            <a:endParaRPr/>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4/18/2014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smtClean="0"/>
              <a:t>Click to edit Master title style</a:t>
            </a:r>
            <a:endParaRPr/>
          </a:p>
        </p:txBody>
      </p:sp>
      <p:sp>
        <p:nvSpPr>
          <p:cNvPr id="3" name="Picture Placeholder 2"/>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F99945-0A15-4715-AB6C-F5E56CF20F70}" type="datetimeFigureOut">
              <a:rPr lang="en-US"/>
              <a:t>4/18/2014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CF99945-0A15-4715-AB6C-F5E56CF20F70}" type="datetimeFigureOut">
              <a:rPr lang="en-US"/>
              <a:t>4/18/2014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mod="1">
    <p:ext uri="{DCECCB84-F9BA-43D5-87BE-67443E8EF086}">
      <p15:sldGuideLst xmlns:p15="http://schemas.microsoft.com/office/powerpoint/2012/main" xmlns="">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CF99945-0A15-4715-AB6C-F5E56CF20F70}" type="datetimeFigureOut">
              <a:rPr lang="en-US"/>
              <a:t>4/18/2014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000">
                <a:solidFill>
                  <a:schemeClr val="tx1"/>
                </a:solidFill>
              </a:defRPr>
            </a:lvl1pPr>
          </a:lstStyle>
          <a:p>
            <a:fld id="{4CF99945-0A15-4715-AB6C-F5E56CF20F70}" type="datetimeFigureOut">
              <a:rPr lang="en-US"/>
              <a:pPr/>
              <a:t>4/18/2014</a:t>
            </a:fld>
            <a:endParaRPr/>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000">
                <a:solidFill>
                  <a:schemeClr val="tx1"/>
                </a:solidFill>
              </a:defRPr>
            </a:lvl1pPr>
          </a:lstStyle>
          <a:p>
            <a:fld id="{022B156B-59AE-415F-B24B-8756D48BB977}" type="slidenum">
              <a:rPr/>
              <a:pPr/>
              <a:t>‹#›</a:t>
            </a:fld>
            <a:endParaRPr/>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98879" y="1759205"/>
            <a:ext cx="9482382" cy="1576423"/>
          </a:xfrm>
        </p:spPr>
        <p:txBody>
          <a:bodyPr>
            <a:noAutofit/>
          </a:bodyPr>
          <a:lstStyle/>
          <a:p>
            <a:pPr algn="ctr"/>
            <a:r>
              <a:rPr lang="mn-MN" sz="3200" b="1" dirty="0" smtClean="0">
                <a:solidFill>
                  <a:schemeClr val="accent4">
                    <a:lumMod val="50000"/>
                  </a:schemeClr>
                </a:solidFill>
                <a:latin typeface="Arial" pitchFamily="34" charset="0"/>
                <a:cs typeface="Arial" pitchFamily="34" charset="0"/>
              </a:rPr>
              <a:t>“МОНГОЛ </a:t>
            </a:r>
            <a:r>
              <a:rPr lang="mn-MN" sz="3200" b="1" dirty="0">
                <a:solidFill>
                  <a:schemeClr val="accent4">
                    <a:lumMod val="50000"/>
                  </a:schemeClr>
                </a:solidFill>
                <a:latin typeface="Arial" pitchFamily="34" charset="0"/>
                <a:cs typeface="Arial" pitchFamily="34" charset="0"/>
              </a:rPr>
              <a:t>НУТАГ ДАХЬ МОДЛОГ МАТЕРИАЛЫН АНХНЫ ТАРХАЛТААС МОДОН ОНЬСОН ТЕХНИК </a:t>
            </a:r>
            <a:r>
              <a:rPr lang="mn-MN" sz="3200" b="1" dirty="0" smtClean="0">
                <a:solidFill>
                  <a:schemeClr val="accent4">
                    <a:lumMod val="50000"/>
                  </a:schemeClr>
                </a:solidFill>
                <a:latin typeface="Arial" pitchFamily="34" charset="0"/>
                <a:cs typeface="Arial" pitchFamily="34" charset="0"/>
              </a:rPr>
              <a:t>ХҮРТЭЛ”</a:t>
            </a:r>
            <a:endParaRPr lang="en-US" sz="4000" i="1" dirty="0">
              <a:solidFill>
                <a:schemeClr val="accent4">
                  <a:lumMod val="50000"/>
                </a:schemeClr>
              </a:solidFill>
              <a:latin typeface="Arial" pitchFamily="34" charset="0"/>
              <a:cs typeface="Arial" pitchFamily="34" charset="0"/>
            </a:endParaRPr>
          </a:p>
        </p:txBody>
      </p:sp>
      <p:sp>
        <p:nvSpPr>
          <p:cNvPr id="3" name="Subtitle 2"/>
          <p:cNvSpPr>
            <a:spLocks noGrp="1"/>
          </p:cNvSpPr>
          <p:nvPr>
            <p:ph type="subTitle" idx="1"/>
          </p:nvPr>
        </p:nvSpPr>
        <p:spPr>
          <a:xfrm>
            <a:off x="7790068" y="4094409"/>
            <a:ext cx="3269150" cy="914400"/>
          </a:xfrm>
        </p:spPr>
        <p:txBody>
          <a:bodyPr>
            <a:normAutofit/>
          </a:bodyPr>
          <a:lstStyle/>
          <a:p>
            <a:pPr algn="r"/>
            <a:r>
              <a:rPr lang="mn-MN" sz="3200" dirty="0" smtClean="0">
                <a:solidFill>
                  <a:schemeClr val="tx1">
                    <a:lumMod val="75000"/>
                  </a:schemeClr>
                </a:solidFill>
                <a:latin typeface="Arial" pitchFamily="34" charset="0"/>
                <a:cs typeface="Arial" pitchFamily="34" charset="0"/>
              </a:rPr>
              <a:t>О.Оюунбаатар</a:t>
            </a:r>
            <a:endParaRPr lang="en-US" sz="3200" dirty="0">
              <a:solidFill>
                <a:schemeClr val="tx1">
                  <a:lumMod val="75000"/>
                </a:schemeClr>
              </a:solidFill>
              <a:latin typeface="Arial" pitchFamily="34" charset="0"/>
              <a:cs typeface="Arial" pitchFamily="34" charset="0"/>
            </a:endParaRPr>
          </a:p>
        </p:txBody>
      </p:sp>
      <p:sp>
        <p:nvSpPr>
          <p:cNvPr id="4" name="Rectangle 3"/>
          <p:cNvSpPr/>
          <p:nvPr/>
        </p:nvSpPr>
        <p:spPr>
          <a:xfrm>
            <a:off x="1592687" y="314287"/>
            <a:ext cx="8401318" cy="646331"/>
          </a:xfrm>
          <a:prstGeom prst="rect">
            <a:avLst/>
          </a:prstGeom>
        </p:spPr>
        <p:txBody>
          <a:bodyPr wrap="square">
            <a:spAutoFit/>
          </a:bodyPr>
          <a:lstStyle/>
          <a:p>
            <a:pPr lvl="0" indent="228600" algn="ctr" fontAlgn="base">
              <a:spcBef>
                <a:spcPct val="0"/>
              </a:spcBef>
              <a:spcAft>
                <a:spcPct val="0"/>
              </a:spcAft>
            </a:pPr>
            <a:r>
              <a:rPr lang="en-US" b="1" dirty="0">
                <a:solidFill>
                  <a:schemeClr val="accent4">
                    <a:lumMod val="50000"/>
                  </a:schemeClr>
                </a:solidFill>
                <a:latin typeface="Arial" pitchFamily="34" charset="0"/>
                <a:ea typeface="Times New Roman" pitchFamily="18" charset="0"/>
                <a:cs typeface="Arial" pitchFamily="34" charset="0"/>
              </a:rPr>
              <a:t>ÌÎÍÃÎË ÓËÑÛÍ ÁÎËÎÂÑÐÎËÛÍ ÈÕ ÑÓÐÃÓÓËÜ</a:t>
            </a:r>
            <a:endParaRPr lang="en-US" dirty="0">
              <a:solidFill>
                <a:schemeClr val="accent4">
                  <a:lumMod val="50000"/>
                </a:schemeClr>
              </a:solidFill>
              <a:latin typeface="Arial" pitchFamily="34" charset="0"/>
              <a:cs typeface="Arial" pitchFamily="34" charset="0"/>
            </a:endParaRPr>
          </a:p>
          <a:p>
            <a:pPr lvl="0" indent="228600" algn="ctr" eaLnBrk="0" fontAlgn="base" hangingPunct="0">
              <a:spcBef>
                <a:spcPct val="0"/>
              </a:spcBef>
              <a:spcAft>
                <a:spcPct val="0"/>
              </a:spcAft>
            </a:pPr>
            <a:r>
              <a:rPr lang="en-US" b="1" dirty="0">
                <a:solidFill>
                  <a:schemeClr val="accent4">
                    <a:lumMod val="50000"/>
                  </a:schemeClr>
                </a:solidFill>
                <a:latin typeface="Arial" pitchFamily="34" charset="0"/>
                <a:ea typeface="Times New Roman" pitchFamily="18" charset="0"/>
                <a:cs typeface="Arial" pitchFamily="34" charset="0"/>
              </a:rPr>
              <a:t>Ä¯ÐÑËÝÕ ÓÐËÀÃ ÒÅÕÍÎËÎÃÈÉÍ ÑÓÐÃÓÓËÜ</a:t>
            </a:r>
            <a:endParaRPr lang="en-US" dirty="0">
              <a:solidFill>
                <a:schemeClr val="accent4">
                  <a:lumMod val="50000"/>
                </a:schemeClr>
              </a:solidFill>
              <a:latin typeface="Arial" pitchFamily="34" charset="0"/>
              <a:cs typeface="Arial" pitchFamily="34" charset="0"/>
            </a:endParaRPr>
          </a:p>
        </p:txBody>
      </p:sp>
      <p:sp>
        <p:nvSpPr>
          <p:cNvPr id="5" name="Rectangle 4"/>
          <p:cNvSpPr/>
          <p:nvPr/>
        </p:nvSpPr>
        <p:spPr>
          <a:xfrm>
            <a:off x="0" y="6282468"/>
            <a:ext cx="1700011" cy="369332"/>
          </a:xfrm>
          <a:prstGeom prst="rect">
            <a:avLst/>
          </a:prstGeom>
        </p:spPr>
        <p:txBody>
          <a:bodyPr wrap="square">
            <a:spAutoFit/>
          </a:bodyPr>
          <a:lstStyle/>
          <a:p>
            <a:pPr lvl="0" indent="228600"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2</a:t>
            </a:r>
            <a:r>
              <a:rPr lang="mn-MN" b="1" dirty="0" smtClean="0">
                <a:solidFill>
                  <a:schemeClr val="bg1"/>
                </a:solidFill>
                <a:latin typeface="Arial" pitchFamily="34" charset="0"/>
                <a:ea typeface="Times New Roman" pitchFamily="18" charset="0"/>
                <a:cs typeface="Arial" pitchFamily="34" charset="0"/>
              </a:rPr>
              <a:t>014 он</a:t>
            </a:r>
            <a:endParaRPr lang="en-US" sz="9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6121" y="630451"/>
            <a:ext cx="10058400" cy="5396861"/>
          </a:xfrm>
        </p:spPr>
        <p:txBody>
          <a:bodyPr>
            <a:noAutofit/>
          </a:bodyPr>
          <a:lstStyle/>
          <a:p>
            <a:pPr marL="0" indent="0">
              <a:buNone/>
            </a:pPr>
            <a:r>
              <a:rPr lang="mn-MN" sz="1600" b="1" dirty="0" smtClean="0">
                <a:solidFill>
                  <a:schemeClr val="tx2"/>
                </a:solidFill>
                <a:latin typeface="Arial" pitchFamily="34" charset="0"/>
                <a:cs typeface="Arial" pitchFamily="34" charset="0"/>
              </a:rPr>
              <a:t>ҮНДЭСЛЭЛ</a:t>
            </a:r>
          </a:p>
          <a:p>
            <a:pPr marL="0" indent="0" algn="just">
              <a:buNone/>
            </a:pPr>
            <a:r>
              <a:rPr lang="mn-MN" sz="1600" dirty="0" smtClean="0">
                <a:solidFill>
                  <a:schemeClr val="tx2"/>
                </a:solidFill>
                <a:latin typeface="Arial" pitchFamily="34" charset="0"/>
                <a:cs typeface="Arial" pitchFamily="34" charset="0"/>
              </a:rPr>
              <a:t>	</a:t>
            </a:r>
            <a:r>
              <a:rPr lang="en-US" sz="1600" dirty="0" err="1" smtClean="0">
                <a:solidFill>
                  <a:schemeClr val="tx2"/>
                </a:solidFill>
                <a:latin typeface="Arial" pitchFamily="34" charset="0"/>
                <a:cs typeface="Arial" pitchFamily="34" charset="0"/>
              </a:rPr>
              <a:t>Аливаа</a:t>
            </a:r>
            <a:r>
              <a:rPr lang="en-US" sz="1600" dirty="0" smtClean="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ард</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түмний</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зайлшгүй</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бахархаж</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хүндэтгэх</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зүйл</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бол</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яах</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аргагүй</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тухайн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ард</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түмний</a:t>
            </a:r>
            <a:r>
              <a:rPr lang="en-US" sz="1600" dirty="0">
                <a:solidFill>
                  <a:schemeClr val="tx2"/>
                </a:solidFill>
                <a:latin typeface="Arial" pitchFamily="34" charset="0"/>
                <a:cs typeface="Arial" pitchFamily="34" charset="0"/>
              </a:rPr>
              <a:t> </a:t>
            </a:r>
            <a:r>
              <a:rPr lang="en-US" sz="1600" dirty="0" err="1" smtClean="0">
                <a:solidFill>
                  <a:schemeClr val="tx2"/>
                </a:solidFill>
                <a:latin typeface="Arial" pitchFamily="34" charset="0"/>
                <a:cs typeface="Arial" pitchFamily="34" charset="0"/>
              </a:rPr>
              <a:t>өвөг</a:t>
            </a:r>
            <a:r>
              <a:rPr lang="en-US" sz="1600" dirty="0" smtClean="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түүх</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буюу</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эртний</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түүх</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байдаг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билээ</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Тэр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үед</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бичиг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үсэг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үүсэж</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бий</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болоогүй</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байжээ</a:t>
            </a:r>
            <a:r>
              <a:rPr lang="en-US" sz="1600" dirty="0">
                <a:solidFill>
                  <a:schemeClr val="tx2"/>
                </a:solidFill>
                <a:latin typeface="Arial" pitchFamily="34" charset="0"/>
                <a:cs typeface="Arial" pitchFamily="34" charset="0"/>
              </a:rPr>
              <a:t>. </a:t>
            </a:r>
            <a:r>
              <a:rPr lang="en-US" sz="1600" dirty="0" err="1" smtClean="0">
                <a:solidFill>
                  <a:schemeClr val="tx2"/>
                </a:solidFill>
                <a:latin typeface="Arial" pitchFamily="34" charset="0"/>
                <a:cs typeface="Arial" pitchFamily="34" charset="0"/>
              </a:rPr>
              <a:t>Учир</a:t>
            </a:r>
            <a:r>
              <a:rPr lang="en-US" sz="1600" dirty="0" smtClean="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иймд</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судлаачид</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өвөг</a:t>
            </a:r>
            <a:r>
              <a:rPr lang="en-US" sz="1600" dirty="0">
                <a:solidFill>
                  <a:schemeClr val="tx2"/>
                </a:solidFill>
                <a:latin typeface="Arial" pitchFamily="34" charset="0"/>
                <a:cs typeface="Arial" pitchFamily="34" charset="0"/>
              </a:rPr>
              <a:t> </a:t>
            </a:r>
            <a:r>
              <a:rPr lang="en-US" sz="1600" dirty="0" err="1" smtClean="0">
                <a:solidFill>
                  <a:schemeClr val="tx2"/>
                </a:solidFill>
                <a:latin typeface="Arial" pitchFamily="34" charset="0"/>
                <a:cs typeface="Arial" pitchFamily="34" charset="0"/>
              </a:rPr>
              <a:t>түүхийг</a:t>
            </a:r>
            <a:r>
              <a:rPr lang="mn-MN" sz="1600" dirty="0" smtClean="0">
                <a:solidFill>
                  <a:schemeClr val="tx2"/>
                </a:solidFill>
                <a:latin typeface="Arial" pitchFamily="34" charset="0"/>
                <a:cs typeface="Arial" pitchFamily="34" charset="0"/>
              </a:rPr>
              <a:t> судлахдаа</a:t>
            </a:r>
            <a:r>
              <a:rPr lang="en-US" sz="1600" dirty="0" smtClean="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эртний</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хүмүүсийн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ул</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мөр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эд</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өлгийн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зүйлсийг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баримтлан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судалдаг</a:t>
            </a:r>
            <a:r>
              <a:rPr lang="en-US" sz="1600" dirty="0" smtClean="0">
                <a:solidFill>
                  <a:schemeClr val="tx2"/>
                </a:solidFill>
                <a:latin typeface="Arial" pitchFamily="34" charset="0"/>
                <a:cs typeface="Arial" pitchFamily="34" charset="0"/>
              </a:rPr>
              <a:t>.</a:t>
            </a:r>
            <a:r>
              <a:rPr lang="mn-MN" sz="1600" dirty="0" smtClean="0">
                <a:solidFill>
                  <a:schemeClr val="tx2"/>
                </a:solidFill>
                <a:latin typeface="Arial" pitchFamily="34" charset="0"/>
                <a:cs typeface="Arial" pitchFamily="34" charset="0"/>
              </a:rPr>
              <a:t>  Миний бие энэхүү илтгэлээрээ модлог материалын үүсэл хөгжил нь хүн төрлөхтөний ахуй амьдралд ямар үүрэг ач холбогдолтой байсныг түүврийн судалгааны аргаар харицуулан дүгнэхийг хичээлээ.</a:t>
            </a:r>
          </a:p>
          <a:p>
            <a:pPr marL="0" indent="0">
              <a:buNone/>
            </a:pPr>
            <a:r>
              <a:rPr lang="mn-MN" sz="1600" b="1" dirty="0" smtClean="0">
                <a:solidFill>
                  <a:schemeClr val="tx2"/>
                </a:solidFill>
                <a:latin typeface="Arial" pitchFamily="34" charset="0"/>
                <a:cs typeface="Arial" pitchFamily="34" charset="0"/>
              </a:rPr>
              <a:t>СУДАЛГААНЫ ЗОРИЛГО</a:t>
            </a:r>
            <a:endParaRPr lang="en-US" sz="1600" b="1" dirty="0" smtClean="0">
              <a:solidFill>
                <a:schemeClr val="tx2"/>
              </a:solidFill>
              <a:latin typeface="Arial" pitchFamily="34" charset="0"/>
              <a:cs typeface="Arial" pitchFamily="34" charset="0"/>
            </a:endParaRPr>
          </a:p>
          <a:p>
            <a:pPr marL="0" indent="0" algn="just">
              <a:buNone/>
            </a:pPr>
            <a:r>
              <a:rPr lang="mn-MN" sz="1600" dirty="0" smtClean="0">
                <a:solidFill>
                  <a:schemeClr val="tx2"/>
                </a:solidFill>
                <a:latin typeface="Arial" pitchFamily="34" charset="0"/>
                <a:cs typeface="Arial" pitchFamily="34" charset="0"/>
              </a:rPr>
              <a:t>	Модлог </a:t>
            </a:r>
            <a:r>
              <a:rPr lang="mn-MN" sz="1600" dirty="0">
                <a:solidFill>
                  <a:schemeClr val="tx2"/>
                </a:solidFill>
                <a:latin typeface="Arial" pitchFamily="34" charset="0"/>
                <a:cs typeface="Arial" pitchFamily="34" charset="0"/>
              </a:rPr>
              <a:t>материал анх үүссэн цагаасаа эхлэн хүн төрлөхтөний аж амьдралд ямар үүрэг нөлөөтөй байсаныг тодруулах цаашлаад Модон хийцүүдийн технологийн хөгжил ахиц өөрчлөлтийг харицуулан дүгнэх зорилготой</a:t>
            </a:r>
            <a:r>
              <a:rPr lang="mn-MN" sz="1600" dirty="0" smtClean="0">
                <a:solidFill>
                  <a:schemeClr val="tx2"/>
                </a:solidFill>
                <a:latin typeface="Arial" pitchFamily="34" charset="0"/>
                <a:cs typeface="Arial" pitchFamily="34" charset="0"/>
              </a:rPr>
              <a:t>.</a:t>
            </a:r>
          </a:p>
          <a:p>
            <a:pPr marL="0" indent="0">
              <a:buNone/>
            </a:pPr>
            <a:r>
              <a:rPr lang="mn-MN" sz="1600" b="1" dirty="0" smtClean="0">
                <a:solidFill>
                  <a:schemeClr val="tx2"/>
                </a:solidFill>
                <a:latin typeface="Arial" pitchFamily="34" charset="0"/>
                <a:cs typeface="Arial" pitchFamily="34" charset="0"/>
              </a:rPr>
              <a:t>СУДАЛГААНЫ ЗОРИЛТ</a:t>
            </a:r>
            <a:endParaRPr lang="en-US" sz="1600" b="1" dirty="0">
              <a:solidFill>
                <a:schemeClr val="tx2"/>
              </a:solidFill>
              <a:latin typeface="Arial" pitchFamily="34" charset="0"/>
              <a:cs typeface="Arial" pitchFamily="34" charset="0"/>
            </a:endParaRPr>
          </a:p>
          <a:p>
            <a:pPr lvl="1"/>
            <a:r>
              <a:rPr lang="mn-MN" sz="1500" dirty="0" smtClean="0">
                <a:solidFill>
                  <a:schemeClr val="tx2"/>
                </a:solidFill>
                <a:latin typeface="Arial" pitchFamily="34" charset="0"/>
                <a:cs typeface="Arial" pitchFamily="34" charset="0"/>
              </a:rPr>
              <a:t>Монгол </a:t>
            </a:r>
            <a:r>
              <a:rPr lang="mn-MN" sz="1500" dirty="0">
                <a:solidFill>
                  <a:schemeClr val="tx2"/>
                </a:solidFill>
                <a:latin typeface="Arial" pitchFamily="34" charset="0"/>
                <a:cs typeface="Arial" pitchFamily="34" charset="0"/>
              </a:rPr>
              <a:t>нутаг дахь модлог материалын үүсэл тэдгээрийн </a:t>
            </a:r>
            <a:r>
              <a:rPr lang="mn-MN" sz="1500" dirty="0" smtClean="0">
                <a:solidFill>
                  <a:schemeClr val="tx2"/>
                </a:solidFill>
                <a:latin typeface="Arial" pitchFamily="34" charset="0"/>
                <a:cs typeface="Arial" pitchFamily="34" charset="0"/>
              </a:rPr>
              <a:t>эртний олдворуудыг </a:t>
            </a:r>
            <a:r>
              <a:rPr lang="mn-MN" sz="1500" dirty="0">
                <a:solidFill>
                  <a:schemeClr val="tx2"/>
                </a:solidFill>
                <a:latin typeface="Arial" pitchFamily="34" charset="0"/>
                <a:cs typeface="Arial" pitchFamily="34" charset="0"/>
              </a:rPr>
              <a:t>судлах</a:t>
            </a:r>
            <a:endParaRPr lang="en-US" sz="1500" dirty="0">
              <a:solidFill>
                <a:schemeClr val="tx2"/>
              </a:solidFill>
              <a:latin typeface="Arial" pitchFamily="34" charset="0"/>
              <a:cs typeface="Arial" pitchFamily="34" charset="0"/>
            </a:endParaRPr>
          </a:p>
          <a:p>
            <a:pPr lvl="1"/>
            <a:r>
              <a:rPr lang="mn-MN" sz="1500" dirty="0" smtClean="0">
                <a:solidFill>
                  <a:schemeClr val="tx2"/>
                </a:solidFill>
                <a:latin typeface="Arial" pitchFamily="34" charset="0"/>
                <a:cs typeface="Arial" pitchFamily="34" charset="0"/>
              </a:rPr>
              <a:t>Түүхийн </a:t>
            </a:r>
            <a:r>
              <a:rPr lang="mn-MN" sz="1500" dirty="0">
                <a:solidFill>
                  <a:schemeClr val="tx2"/>
                </a:solidFill>
                <a:latin typeface="Arial" pitchFamily="34" charset="0"/>
                <a:cs typeface="Arial" pitchFamily="34" charset="0"/>
              </a:rPr>
              <a:t>томоохон үеүүдэд модлог материалын ашиглагдах </a:t>
            </a:r>
            <a:r>
              <a:rPr lang="mn-MN" sz="1500" dirty="0" smtClean="0">
                <a:solidFill>
                  <a:schemeClr val="tx2"/>
                </a:solidFill>
                <a:latin typeface="Arial" pitchFamily="34" charset="0"/>
                <a:cs typeface="Arial" pitchFamily="34" charset="0"/>
              </a:rPr>
              <a:t>байдлыг судлах</a:t>
            </a:r>
            <a:endParaRPr lang="en-US" sz="1500" dirty="0">
              <a:solidFill>
                <a:schemeClr val="tx2"/>
              </a:solidFill>
              <a:latin typeface="Arial" pitchFamily="34" charset="0"/>
              <a:cs typeface="Arial" pitchFamily="34" charset="0"/>
            </a:endParaRPr>
          </a:p>
          <a:p>
            <a:pPr lvl="1"/>
            <a:r>
              <a:rPr lang="mn-MN" sz="1500" dirty="0" smtClean="0">
                <a:solidFill>
                  <a:schemeClr val="tx2"/>
                </a:solidFill>
                <a:latin typeface="Arial" pitchFamily="34" charset="0"/>
                <a:cs typeface="Arial" pitchFamily="34" charset="0"/>
              </a:rPr>
              <a:t>Тухайн цаг үеүүдэд бүтээгдсэн модон эд хэрэглэлүүдийн </a:t>
            </a:r>
            <a:r>
              <a:rPr lang="mn-MN" sz="1500" dirty="0">
                <a:solidFill>
                  <a:schemeClr val="tx2"/>
                </a:solidFill>
                <a:latin typeface="Arial" pitchFamily="34" charset="0"/>
                <a:cs typeface="Arial" pitchFamily="34" charset="0"/>
              </a:rPr>
              <a:t>технологийн </a:t>
            </a:r>
            <a:r>
              <a:rPr lang="mn-MN" sz="1500" dirty="0" smtClean="0">
                <a:solidFill>
                  <a:schemeClr val="tx2"/>
                </a:solidFill>
                <a:latin typeface="Arial" pitchFamily="34" charset="0"/>
                <a:cs typeface="Arial" pitchFamily="34" charset="0"/>
              </a:rPr>
              <a:t>онцлогийг харицуулан дүгнэх</a:t>
            </a:r>
            <a:endParaRPr lang="en-US" sz="1500" dirty="0">
              <a:solidFill>
                <a:schemeClr val="tx2"/>
              </a:solidFill>
              <a:latin typeface="Arial" pitchFamily="34" charset="0"/>
              <a:cs typeface="Arial" pitchFamily="34" charset="0"/>
            </a:endParaRPr>
          </a:p>
          <a:p>
            <a:pPr lvl="1"/>
            <a:r>
              <a:rPr lang="mn-MN" sz="1500" dirty="0" smtClean="0">
                <a:solidFill>
                  <a:schemeClr val="tx2"/>
                </a:solidFill>
                <a:latin typeface="Arial" pitchFamily="34" charset="0"/>
                <a:cs typeface="Arial" pitchFamily="34" charset="0"/>
              </a:rPr>
              <a:t>Харицуулсан дүгнэлт дээрээ үндэслэн цаашдийн чиг хандлагыг тодорхойлох</a:t>
            </a:r>
            <a:endParaRPr lang="en-US" sz="1500" dirty="0">
              <a:solidFill>
                <a:schemeClr val="tx2"/>
              </a:solidFill>
              <a:latin typeface="Arial" pitchFamily="34" charset="0"/>
              <a:cs typeface="Arial" pitchFamily="34" charset="0"/>
            </a:endParaRPr>
          </a:p>
          <a:p>
            <a:pPr marL="0" indent="0" algn="just">
              <a:buNone/>
            </a:pPr>
            <a:endParaRPr lang="en-US" sz="1600" dirty="0">
              <a:solidFill>
                <a:schemeClr val="tx2"/>
              </a:solidFill>
              <a:latin typeface="Arial" pitchFamily="34" charset="0"/>
              <a:cs typeface="Arial" pitchFamily="34" charset="0"/>
            </a:endParaRPr>
          </a:p>
          <a:p>
            <a:endParaRPr lang="en-US" sz="16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1499958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2124" y="2593230"/>
            <a:ext cx="11230377" cy="2062103"/>
          </a:xfrm>
          <a:prstGeom prst="rect">
            <a:avLst/>
          </a:prstGeom>
        </p:spPr>
        <p:txBody>
          <a:bodyPr wrap="square">
            <a:spAutoFit/>
          </a:bodyPr>
          <a:lstStyle/>
          <a:p>
            <a:r>
              <a:rPr lang="mn-MN" sz="1600" b="1" dirty="0">
                <a:solidFill>
                  <a:schemeClr val="tx2"/>
                </a:solidFill>
                <a:latin typeface="Arial" pitchFamily="34" charset="0"/>
                <a:cs typeface="Arial" pitchFamily="34" charset="0"/>
              </a:rPr>
              <a:t/>
            </a:r>
            <a:br>
              <a:rPr lang="mn-MN" sz="1600" b="1" dirty="0">
                <a:solidFill>
                  <a:schemeClr val="tx2"/>
                </a:solidFill>
                <a:latin typeface="Arial" pitchFamily="34" charset="0"/>
                <a:cs typeface="Arial" pitchFamily="34" charset="0"/>
              </a:rPr>
            </a:br>
            <a:r>
              <a:rPr lang="mn-MN" sz="1600" b="1" dirty="0">
                <a:solidFill>
                  <a:schemeClr val="tx2"/>
                </a:solidFill>
                <a:latin typeface="Arial" pitchFamily="34" charset="0"/>
                <a:cs typeface="Arial" pitchFamily="34" charset="0"/>
              </a:rPr>
              <a:t>1. </a:t>
            </a:r>
            <a:r>
              <a:rPr lang="mn-MN" sz="1600" b="1" dirty="0" smtClean="0">
                <a:solidFill>
                  <a:schemeClr val="tx2"/>
                </a:solidFill>
                <a:latin typeface="Arial" pitchFamily="34" charset="0"/>
                <a:cs typeface="Arial" pitchFamily="34" charset="0"/>
              </a:rPr>
              <a:t> Нэн </a:t>
            </a:r>
            <a:r>
              <a:rPr lang="mn-MN" sz="1600" b="1" dirty="0">
                <a:solidFill>
                  <a:schemeClr val="tx2"/>
                </a:solidFill>
                <a:latin typeface="Arial" pitchFamily="34" charset="0"/>
                <a:cs typeface="Arial" pitchFamily="34" charset="0"/>
              </a:rPr>
              <a:t>эртний үе</a:t>
            </a:r>
            <a:r>
              <a:rPr lang="mn-MN" sz="1600" dirty="0">
                <a:solidFill>
                  <a:schemeClr val="tx2"/>
                </a:solidFill>
                <a:latin typeface="Arial" pitchFamily="34" charset="0"/>
                <a:cs typeface="Arial" pitchFamily="34" charset="0"/>
              </a:rPr>
              <a:t> </a:t>
            </a:r>
            <a:r>
              <a:rPr lang="mn-MN" sz="1600" dirty="0" smtClean="0">
                <a:solidFill>
                  <a:schemeClr val="tx2"/>
                </a:solidFill>
                <a:latin typeface="Arial" pitchFamily="34" charset="0"/>
                <a:cs typeface="Arial" pitchFamily="34" charset="0"/>
              </a:rPr>
              <a:t> 		</a:t>
            </a:r>
            <a:r>
              <a:rPr lang="en-US" sz="1600" dirty="0" smtClean="0">
                <a:solidFill>
                  <a:schemeClr val="tx2"/>
                </a:solidFill>
                <a:latin typeface="Arial" pitchFamily="34" charset="0"/>
                <a:cs typeface="Arial" pitchFamily="34" charset="0"/>
              </a:rPr>
              <a:t>(</a:t>
            </a:r>
            <a:r>
              <a:rPr lang="mn-MN" sz="1600" dirty="0">
                <a:solidFill>
                  <a:schemeClr val="tx2"/>
                </a:solidFill>
                <a:latin typeface="Arial" pitchFamily="34" charset="0"/>
                <a:cs typeface="Arial" pitchFamily="34" charset="0"/>
              </a:rPr>
              <a:t>одоогоос 350 саяаас 800.000 жил хүртэл буюу хүн үүсхээс өмнөх үе</a:t>
            </a:r>
            <a:r>
              <a:rPr lang="en-US" sz="1600" dirty="0">
                <a:solidFill>
                  <a:schemeClr val="tx2"/>
                </a:solidFill>
                <a:latin typeface="Arial" pitchFamily="34" charset="0"/>
                <a:cs typeface="Arial" pitchFamily="34" charset="0"/>
              </a:rPr>
              <a:t>)</a:t>
            </a:r>
            <a:r>
              <a:rPr lang="mn-MN" sz="1600" dirty="0">
                <a:solidFill>
                  <a:schemeClr val="tx2"/>
                </a:solidFill>
                <a:latin typeface="Arial" pitchFamily="34" charset="0"/>
                <a:cs typeface="Arial" pitchFamily="34" charset="0"/>
              </a:rPr>
              <a:t/>
            </a:r>
            <a:br>
              <a:rPr lang="mn-MN" sz="1600" dirty="0">
                <a:solidFill>
                  <a:schemeClr val="tx2"/>
                </a:solidFill>
                <a:latin typeface="Arial" pitchFamily="34" charset="0"/>
                <a:cs typeface="Arial" pitchFamily="34" charset="0"/>
              </a:rPr>
            </a:br>
            <a:r>
              <a:rPr lang="mn-MN" sz="1600" b="1" dirty="0">
                <a:solidFill>
                  <a:schemeClr val="tx2"/>
                </a:solidFill>
                <a:latin typeface="Arial" pitchFamily="34" charset="0"/>
                <a:cs typeface="Arial" pitchFamily="34" charset="0"/>
              </a:rPr>
              <a:t>2. </a:t>
            </a:r>
            <a:r>
              <a:rPr lang="mn-MN" sz="1600" b="1" dirty="0" smtClean="0">
                <a:solidFill>
                  <a:schemeClr val="tx2"/>
                </a:solidFill>
                <a:latin typeface="Arial" pitchFamily="34" charset="0"/>
                <a:cs typeface="Arial" pitchFamily="34" charset="0"/>
              </a:rPr>
              <a:t> Эртний </a:t>
            </a:r>
            <a:r>
              <a:rPr lang="mn-MN" sz="1600" b="1" dirty="0">
                <a:solidFill>
                  <a:schemeClr val="tx2"/>
                </a:solidFill>
                <a:latin typeface="Arial" pitchFamily="34" charset="0"/>
                <a:cs typeface="Arial" pitchFamily="34" charset="0"/>
              </a:rPr>
              <a:t>үе </a:t>
            </a:r>
            <a:r>
              <a:rPr lang="en-US" sz="1600" b="1" dirty="0">
                <a:solidFill>
                  <a:schemeClr val="tx2"/>
                </a:solidFill>
                <a:latin typeface="Arial" pitchFamily="34" charset="0"/>
                <a:cs typeface="Arial" pitchFamily="34" charset="0"/>
              </a:rPr>
              <a:t> </a:t>
            </a:r>
            <a:r>
              <a:rPr lang="mn-MN" sz="1600" b="1" dirty="0" smtClean="0">
                <a:solidFill>
                  <a:schemeClr val="tx2"/>
                </a:solidFill>
                <a:latin typeface="Arial" pitchFamily="34" charset="0"/>
                <a:cs typeface="Arial" pitchFamily="34" charset="0"/>
              </a:rPr>
              <a:t>  		</a:t>
            </a:r>
            <a:r>
              <a:rPr lang="en-US" sz="1600" i="1" dirty="0" smtClean="0">
                <a:solidFill>
                  <a:schemeClr val="tx2"/>
                </a:solidFill>
                <a:latin typeface="Arial" pitchFamily="34" charset="0"/>
                <a:cs typeface="Arial" pitchFamily="34" charset="0"/>
              </a:rPr>
              <a:t>(</a:t>
            </a:r>
            <a:r>
              <a:rPr lang="mn-MN" sz="1600" i="1" dirty="0">
                <a:solidFill>
                  <a:schemeClr val="tx2"/>
                </a:solidFill>
                <a:latin typeface="Arial" pitchFamily="34" charset="0"/>
                <a:cs typeface="Arial" pitchFamily="34" charset="0"/>
              </a:rPr>
              <a:t>Монгол нутагт хүн амьдарч эхлэсэн буюу одоогоос 800.000-12.000 жил хүртэлх үе</a:t>
            </a:r>
            <a:r>
              <a:rPr lang="en-US" sz="1600" i="1" dirty="0">
                <a:solidFill>
                  <a:schemeClr val="tx2"/>
                </a:solidFill>
                <a:latin typeface="Arial" pitchFamily="34" charset="0"/>
                <a:cs typeface="Arial" pitchFamily="34" charset="0"/>
              </a:rPr>
              <a:t>)</a:t>
            </a:r>
            <a:r>
              <a:rPr lang="mn-MN" sz="1600" i="1" dirty="0">
                <a:solidFill>
                  <a:schemeClr val="tx2"/>
                </a:solidFill>
                <a:latin typeface="Arial" pitchFamily="34" charset="0"/>
                <a:cs typeface="Arial" pitchFamily="34" charset="0"/>
              </a:rPr>
              <a:t/>
            </a:r>
            <a:br>
              <a:rPr lang="mn-MN" sz="1600" i="1" dirty="0">
                <a:solidFill>
                  <a:schemeClr val="tx2"/>
                </a:solidFill>
                <a:latin typeface="Arial" pitchFamily="34" charset="0"/>
                <a:cs typeface="Arial" pitchFamily="34" charset="0"/>
              </a:rPr>
            </a:br>
            <a:r>
              <a:rPr lang="mn-MN" sz="1600" b="1" dirty="0">
                <a:solidFill>
                  <a:schemeClr val="tx2"/>
                </a:solidFill>
                <a:latin typeface="Arial" pitchFamily="34" charset="0"/>
                <a:cs typeface="Arial" pitchFamily="34" charset="0"/>
              </a:rPr>
              <a:t>3. </a:t>
            </a:r>
            <a:r>
              <a:rPr lang="mn-MN" sz="1600" b="1" dirty="0" smtClean="0">
                <a:solidFill>
                  <a:schemeClr val="tx2"/>
                </a:solidFill>
                <a:latin typeface="Arial" pitchFamily="34" charset="0"/>
                <a:cs typeface="Arial" pitchFamily="34" charset="0"/>
              </a:rPr>
              <a:t> ДЭЭД </a:t>
            </a:r>
            <a:r>
              <a:rPr lang="mn-MN" sz="1600" b="1" dirty="0">
                <a:solidFill>
                  <a:schemeClr val="tx2"/>
                </a:solidFill>
                <a:latin typeface="Arial" pitchFamily="34" charset="0"/>
                <a:cs typeface="Arial" pitchFamily="34" charset="0"/>
              </a:rPr>
              <a:t>МОНГОЛЧУУДЫН ҮЕ </a:t>
            </a:r>
            <a:r>
              <a:rPr lang="mn-MN" sz="1600" b="1" dirty="0" smtClean="0">
                <a:solidFill>
                  <a:schemeClr val="tx2"/>
                </a:solidFill>
                <a:latin typeface="Arial" pitchFamily="34" charset="0"/>
                <a:cs typeface="Arial" pitchFamily="34" charset="0"/>
              </a:rPr>
              <a:t>  		</a:t>
            </a:r>
            <a:r>
              <a:rPr lang="en-US" sz="1600" i="1" dirty="0" smtClean="0">
                <a:solidFill>
                  <a:schemeClr val="tx2"/>
                </a:solidFill>
                <a:latin typeface="Arial" pitchFamily="34" charset="0"/>
                <a:cs typeface="Arial" pitchFamily="34" charset="0"/>
              </a:rPr>
              <a:t>( </a:t>
            </a:r>
            <a:r>
              <a:rPr lang="mn-MN" sz="1600" i="1" dirty="0">
                <a:solidFill>
                  <a:schemeClr val="tx2"/>
                </a:solidFill>
                <a:latin typeface="Arial" pitchFamily="34" charset="0"/>
                <a:cs typeface="Arial" pitchFamily="34" charset="0"/>
              </a:rPr>
              <a:t>НТӨ</a:t>
            </a:r>
            <a:r>
              <a:rPr lang="en-US" sz="1600" i="1" dirty="0">
                <a:solidFill>
                  <a:schemeClr val="tx2"/>
                </a:solidFill>
                <a:latin typeface="Arial" pitchFamily="34" charset="0"/>
                <a:cs typeface="Arial" pitchFamily="34" charset="0"/>
              </a:rPr>
              <a:t>III</a:t>
            </a:r>
            <a:r>
              <a:rPr lang="mn-MN" sz="1600" i="1" dirty="0">
                <a:solidFill>
                  <a:schemeClr val="tx2"/>
                </a:solidFill>
                <a:latin typeface="Arial" pitchFamily="34" charset="0"/>
                <a:cs typeface="Arial" pitchFamily="34" charset="0"/>
              </a:rPr>
              <a:t> мянганаас манай тоололын XII зууны хүртэл </a:t>
            </a:r>
            <a:r>
              <a:rPr lang="en-US" sz="1600" i="1" dirty="0">
                <a:solidFill>
                  <a:schemeClr val="tx2"/>
                </a:solidFill>
                <a:latin typeface="Arial" pitchFamily="34" charset="0"/>
                <a:cs typeface="Arial" pitchFamily="34" charset="0"/>
              </a:rPr>
              <a:t>)</a:t>
            </a:r>
            <a:r>
              <a:rPr lang="mn-MN" sz="1600" i="1" dirty="0">
                <a:solidFill>
                  <a:schemeClr val="tx2"/>
                </a:solidFill>
                <a:latin typeface="Arial" pitchFamily="34" charset="0"/>
                <a:cs typeface="Arial" pitchFamily="34" charset="0"/>
              </a:rPr>
              <a:t/>
            </a:r>
            <a:br>
              <a:rPr lang="mn-MN" sz="1600" i="1" dirty="0">
                <a:solidFill>
                  <a:schemeClr val="tx2"/>
                </a:solidFill>
                <a:latin typeface="Arial" pitchFamily="34" charset="0"/>
                <a:cs typeface="Arial" pitchFamily="34" charset="0"/>
              </a:rPr>
            </a:br>
            <a:r>
              <a:rPr lang="en-US" sz="1600" b="1" dirty="0">
                <a:solidFill>
                  <a:schemeClr val="tx2"/>
                </a:solidFill>
                <a:latin typeface="Arial" pitchFamily="34" charset="0"/>
                <a:cs typeface="Arial" pitchFamily="34" charset="0"/>
              </a:rPr>
              <a:t>4</a:t>
            </a:r>
            <a:r>
              <a:rPr lang="mn-MN" sz="1600" b="1" dirty="0">
                <a:solidFill>
                  <a:schemeClr val="tx2"/>
                </a:solidFill>
                <a:latin typeface="Arial" pitchFamily="34" charset="0"/>
                <a:cs typeface="Arial" pitchFamily="34" charset="0"/>
              </a:rPr>
              <a:t>. </a:t>
            </a:r>
            <a:r>
              <a:rPr lang="mn-MN" sz="1600" b="1" dirty="0" smtClean="0">
                <a:solidFill>
                  <a:schemeClr val="tx2"/>
                </a:solidFill>
                <a:latin typeface="Arial" pitchFamily="34" charset="0"/>
                <a:cs typeface="Arial" pitchFamily="34" charset="0"/>
              </a:rPr>
              <a:t> ОЛЗНЫ </a:t>
            </a:r>
            <a:r>
              <a:rPr lang="mn-MN" sz="1600" b="1" dirty="0">
                <a:solidFill>
                  <a:schemeClr val="tx2"/>
                </a:solidFill>
                <a:latin typeface="Arial" pitchFamily="34" charset="0"/>
                <a:cs typeface="Arial" pitchFamily="34" charset="0"/>
              </a:rPr>
              <a:t>УРЧУУДЫН ҮЕ           </a:t>
            </a:r>
            <a:r>
              <a:rPr lang="mn-MN" sz="1600" b="1" dirty="0" smtClean="0">
                <a:solidFill>
                  <a:schemeClr val="tx2"/>
                </a:solidFill>
                <a:latin typeface="Arial" pitchFamily="34" charset="0"/>
                <a:cs typeface="Arial" pitchFamily="34" charset="0"/>
              </a:rPr>
              <a:t>		</a:t>
            </a:r>
            <a:r>
              <a:rPr lang="en-US" sz="1600" dirty="0" smtClean="0">
                <a:solidFill>
                  <a:schemeClr val="tx2"/>
                </a:solidFill>
                <a:latin typeface="Arial" pitchFamily="34" charset="0"/>
                <a:cs typeface="Arial" pitchFamily="34" charset="0"/>
              </a:rPr>
              <a:t>(</a:t>
            </a:r>
            <a:r>
              <a:rPr lang="en-US" sz="1600" dirty="0">
                <a:solidFill>
                  <a:schemeClr val="tx2"/>
                </a:solidFill>
                <a:latin typeface="Arial" pitchFamily="34" charset="0"/>
                <a:cs typeface="Arial" pitchFamily="34" charset="0"/>
              </a:rPr>
              <a:t>XIII- XVI </a:t>
            </a:r>
            <a:r>
              <a:rPr lang="mn-MN" sz="1600" dirty="0">
                <a:solidFill>
                  <a:schemeClr val="tx2"/>
                </a:solidFill>
                <a:latin typeface="Arial" pitchFamily="34" charset="0"/>
                <a:cs typeface="Arial" pitchFamily="34" charset="0"/>
              </a:rPr>
              <a:t>зууны үе</a:t>
            </a:r>
            <a:r>
              <a:rPr lang="en-US" sz="1600" dirty="0">
                <a:solidFill>
                  <a:schemeClr val="tx2"/>
                </a:solidFill>
                <a:latin typeface="Arial" pitchFamily="34" charset="0"/>
                <a:cs typeface="Arial" pitchFamily="34" charset="0"/>
              </a:rPr>
              <a:t>)</a:t>
            </a:r>
            <a:r>
              <a:rPr lang="mn-MN" sz="1600" dirty="0">
                <a:solidFill>
                  <a:schemeClr val="tx2"/>
                </a:solidFill>
                <a:latin typeface="Arial" pitchFamily="34" charset="0"/>
                <a:cs typeface="Arial" pitchFamily="34" charset="0"/>
              </a:rPr>
              <a:t/>
            </a:r>
            <a:br>
              <a:rPr lang="mn-MN" sz="1600" dirty="0">
                <a:solidFill>
                  <a:schemeClr val="tx2"/>
                </a:solidFill>
                <a:latin typeface="Arial" pitchFamily="34" charset="0"/>
                <a:cs typeface="Arial" pitchFamily="34" charset="0"/>
              </a:rPr>
            </a:br>
            <a:r>
              <a:rPr lang="mn-MN" sz="1600" b="1" dirty="0">
                <a:solidFill>
                  <a:schemeClr val="tx2"/>
                </a:solidFill>
                <a:latin typeface="Arial" pitchFamily="34" charset="0"/>
                <a:cs typeface="Arial" pitchFamily="34" charset="0"/>
              </a:rPr>
              <a:t>5. </a:t>
            </a:r>
            <a:r>
              <a:rPr lang="mn-MN" sz="1600" b="1" dirty="0" smtClean="0">
                <a:solidFill>
                  <a:schemeClr val="tx2"/>
                </a:solidFill>
                <a:latin typeface="Arial" pitchFamily="34" charset="0"/>
                <a:cs typeface="Arial" pitchFamily="34" charset="0"/>
              </a:rPr>
              <a:t> МЕХАНИК </a:t>
            </a:r>
            <a:r>
              <a:rPr lang="mn-MN" sz="1600" b="1" dirty="0">
                <a:solidFill>
                  <a:schemeClr val="tx2"/>
                </a:solidFill>
                <a:latin typeface="Arial" pitchFamily="34" charset="0"/>
                <a:cs typeface="Arial" pitchFamily="34" charset="0"/>
              </a:rPr>
              <a:t>ТЕХНОЛОГИЙН ХӨГЖЛИЙН ҮЕ  </a:t>
            </a:r>
            <a:r>
              <a:rPr lang="mn-MN" sz="1600" b="1" dirty="0" smtClean="0">
                <a:solidFill>
                  <a:schemeClr val="tx2"/>
                </a:solidFill>
                <a:latin typeface="Arial" pitchFamily="34" charset="0"/>
                <a:cs typeface="Arial" pitchFamily="34" charset="0"/>
              </a:rPr>
              <a:t>	</a:t>
            </a:r>
            <a:r>
              <a:rPr lang="en-US" sz="1600" i="1" dirty="0" smtClean="0">
                <a:solidFill>
                  <a:schemeClr val="tx2"/>
                </a:solidFill>
                <a:latin typeface="Arial" pitchFamily="34" charset="0"/>
                <a:cs typeface="Arial" pitchFamily="34" charset="0"/>
              </a:rPr>
              <a:t>(</a:t>
            </a:r>
            <a:r>
              <a:rPr lang="en-US" sz="1600" dirty="0">
                <a:solidFill>
                  <a:schemeClr val="tx2"/>
                </a:solidFill>
                <a:latin typeface="Arial" pitchFamily="34" charset="0"/>
                <a:cs typeface="Arial" pitchFamily="34" charset="0"/>
              </a:rPr>
              <a:t>XYII-XIX </a:t>
            </a:r>
            <a:r>
              <a:rPr lang="mn-MN" sz="1600" i="1" dirty="0">
                <a:solidFill>
                  <a:schemeClr val="tx2"/>
                </a:solidFill>
                <a:latin typeface="Arial" pitchFamily="34" charset="0"/>
                <a:cs typeface="Arial" pitchFamily="34" charset="0"/>
              </a:rPr>
              <a:t>зуун</a:t>
            </a:r>
            <a:r>
              <a:rPr lang="en-US" sz="1600" i="1" dirty="0">
                <a:solidFill>
                  <a:schemeClr val="tx2"/>
                </a:solidFill>
                <a:latin typeface="Arial" pitchFamily="34" charset="0"/>
                <a:cs typeface="Arial" pitchFamily="34" charset="0"/>
              </a:rPr>
              <a:t>)</a:t>
            </a:r>
            <a:r>
              <a:rPr lang="mn-MN" sz="1600" b="1" dirty="0">
                <a:solidFill>
                  <a:schemeClr val="tx2"/>
                </a:solidFill>
                <a:latin typeface="Arial" pitchFamily="34" charset="0"/>
                <a:cs typeface="Arial" pitchFamily="34" charset="0"/>
              </a:rPr>
              <a:t/>
            </a:r>
            <a:br>
              <a:rPr lang="mn-MN" sz="1600" b="1" dirty="0">
                <a:solidFill>
                  <a:schemeClr val="tx2"/>
                </a:solidFill>
                <a:latin typeface="Arial" pitchFamily="34" charset="0"/>
                <a:cs typeface="Arial" pitchFamily="34" charset="0"/>
              </a:rPr>
            </a:br>
            <a:r>
              <a:rPr lang="ru-RU" sz="1600" b="1" dirty="0">
                <a:solidFill>
                  <a:schemeClr val="tx2"/>
                </a:solidFill>
                <a:latin typeface="Arial" pitchFamily="34" charset="0"/>
                <a:cs typeface="Arial" pitchFamily="34" charset="0"/>
              </a:rPr>
              <a:t>6. </a:t>
            </a:r>
            <a:r>
              <a:rPr lang="mn-MN" sz="1600" b="1" dirty="0" smtClean="0">
                <a:solidFill>
                  <a:schemeClr val="tx2"/>
                </a:solidFill>
                <a:latin typeface="Arial" pitchFamily="34" charset="0"/>
                <a:cs typeface="Arial" pitchFamily="34" charset="0"/>
              </a:rPr>
              <a:t> </a:t>
            </a:r>
            <a:r>
              <a:rPr lang="ru-RU" sz="1600" b="1" dirty="0" smtClean="0">
                <a:solidFill>
                  <a:schemeClr val="tx2"/>
                </a:solidFill>
                <a:latin typeface="Arial" pitchFamily="34" charset="0"/>
                <a:cs typeface="Arial" pitchFamily="34" charset="0"/>
              </a:rPr>
              <a:t>ЗОХИОМЖИЙН </a:t>
            </a:r>
            <a:r>
              <a:rPr lang="ru-RU" sz="1600" b="1" dirty="0">
                <a:solidFill>
                  <a:schemeClr val="tx2"/>
                </a:solidFill>
                <a:latin typeface="Arial" pitchFamily="34" charset="0"/>
                <a:cs typeface="Arial" pitchFamily="34" charset="0"/>
              </a:rPr>
              <a:t>МАТЕРИАЛЫН ҮЕ             </a:t>
            </a:r>
            <a:r>
              <a:rPr lang="mn-MN" sz="1600" b="1" dirty="0" smtClean="0">
                <a:solidFill>
                  <a:schemeClr val="tx2"/>
                </a:solidFill>
                <a:latin typeface="Arial" pitchFamily="34" charset="0"/>
                <a:cs typeface="Arial" pitchFamily="34" charset="0"/>
              </a:rPr>
              <a:t>	</a:t>
            </a:r>
            <a:r>
              <a:rPr lang="ru-RU" sz="1600" i="1" dirty="0" smtClean="0">
                <a:solidFill>
                  <a:schemeClr val="tx2"/>
                </a:solidFill>
                <a:latin typeface="Arial" pitchFamily="34" charset="0"/>
                <a:cs typeface="Arial" pitchFamily="34" charset="0"/>
              </a:rPr>
              <a:t>(</a:t>
            </a:r>
            <a:r>
              <a:rPr lang="ru-RU" sz="1600" i="1" dirty="0">
                <a:solidFill>
                  <a:schemeClr val="tx2"/>
                </a:solidFill>
                <a:latin typeface="Arial" pitchFamily="34" charset="0"/>
                <a:cs typeface="Arial" pitchFamily="34" charset="0"/>
              </a:rPr>
              <a:t>XX зуун)</a:t>
            </a:r>
            <a:br>
              <a:rPr lang="ru-RU" sz="1600" i="1" dirty="0">
                <a:solidFill>
                  <a:schemeClr val="tx2"/>
                </a:solidFill>
                <a:latin typeface="Arial" pitchFamily="34" charset="0"/>
                <a:cs typeface="Arial" pitchFamily="34" charset="0"/>
              </a:rPr>
            </a:br>
            <a:endParaRPr lang="en-US" sz="1600" dirty="0">
              <a:solidFill>
                <a:schemeClr val="tx2"/>
              </a:solidFill>
              <a:latin typeface="Arial" pitchFamily="34" charset="0"/>
              <a:cs typeface="Arial" pitchFamily="34" charset="0"/>
            </a:endParaRPr>
          </a:p>
        </p:txBody>
      </p:sp>
      <p:sp>
        <p:nvSpPr>
          <p:cNvPr id="6" name="Rectangle 5"/>
          <p:cNvSpPr/>
          <p:nvPr/>
        </p:nvSpPr>
        <p:spPr>
          <a:xfrm>
            <a:off x="1481070" y="1818110"/>
            <a:ext cx="8448541" cy="646331"/>
          </a:xfrm>
          <a:prstGeom prst="rect">
            <a:avLst/>
          </a:prstGeom>
        </p:spPr>
        <p:txBody>
          <a:bodyPr wrap="square">
            <a:spAutoFit/>
          </a:bodyPr>
          <a:lstStyle/>
          <a:p>
            <a:pPr algn="ctr"/>
            <a:r>
              <a:rPr lang="mn-MN" b="1" dirty="0">
                <a:solidFill>
                  <a:schemeClr val="tx2"/>
                </a:solidFill>
                <a:latin typeface="Arial" pitchFamily="34" charset="0"/>
                <a:cs typeface="Arial" pitchFamily="34" charset="0"/>
              </a:rPr>
              <a:t>МОНГОЛ НУТАГ ДАХЬ МОДЛОГ </a:t>
            </a:r>
            <a:r>
              <a:rPr lang="mn-MN" b="1" dirty="0" smtClean="0">
                <a:solidFill>
                  <a:schemeClr val="tx2"/>
                </a:solidFill>
                <a:latin typeface="Arial" pitchFamily="34" charset="0"/>
                <a:cs typeface="Arial" pitchFamily="34" charset="0"/>
              </a:rPr>
              <a:t>МАТЕРИАЛЫН АШИГЛАЛТ ДАХЬ ТЕХНОЛОГИЙН ШИНЭЧИЛЭЛИЙН ҮЕҮҮД</a:t>
            </a:r>
            <a:endParaRPr lang="en-US" b="1" dirty="0">
              <a:solidFill>
                <a:schemeClr val="tx2"/>
              </a:solidFill>
            </a:endParaRPr>
          </a:p>
        </p:txBody>
      </p:sp>
    </p:spTree>
    <p:extLst>
      <p:ext uri="{BB962C8B-B14F-4D97-AF65-F5344CB8AC3E}">
        <p14:creationId xmlns:p14="http://schemas.microsoft.com/office/powerpoint/2010/main" val="351345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1" y="304800"/>
            <a:ext cx="9482585" cy="914400"/>
          </a:xfrm>
        </p:spPr>
        <p:txBody>
          <a:bodyPr>
            <a:normAutofit fontScale="90000"/>
          </a:bodyPr>
          <a:lstStyle/>
          <a:p>
            <a:r>
              <a:rPr lang="mn-MN" sz="2400" b="1" dirty="0" smtClean="0">
                <a:solidFill>
                  <a:schemeClr val="tx2"/>
                </a:solidFill>
                <a:latin typeface="Arial" pitchFamily="34" charset="0"/>
                <a:cs typeface="Arial" pitchFamily="34" charset="0"/>
              </a:rPr>
              <a:t>1. НЭН ЭРТНИЙ ҮЕ</a:t>
            </a:r>
            <a:r>
              <a:rPr lang="mn-MN" sz="2400" dirty="0" smtClean="0">
                <a:solidFill>
                  <a:schemeClr val="tx2"/>
                </a:solidFill>
                <a:latin typeface="Arial" pitchFamily="34" charset="0"/>
                <a:cs typeface="Arial" pitchFamily="34" charset="0"/>
              </a:rPr>
              <a:t>  		</a:t>
            </a:r>
            <a:br>
              <a:rPr lang="mn-MN" sz="2400" dirty="0" smtClean="0">
                <a:solidFill>
                  <a:schemeClr val="tx2"/>
                </a:solidFill>
                <a:latin typeface="Arial" pitchFamily="34" charset="0"/>
                <a:cs typeface="Arial" pitchFamily="34" charset="0"/>
              </a:rPr>
            </a:br>
            <a:r>
              <a:rPr lang="mn-MN" sz="2400" dirty="0" smtClean="0">
                <a:solidFill>
                  <a:schemeClr val="tx2"/>
                </a:solidFill>
                <a:latin typeface="Arial" pitchFamily="34" charset="0"/>
                <a:cs typeface="Arial" pitchFamily="34" charset="0"/>
              </a:rPr>
              <a:t>                   </a:t>
            </a:r>
            <a:r>
              <a:rPr lang="en-US" sz="2000" dirty="0" smtClean="0">
                <a:solidFill>
                  <a:schemeClr val="tx2"/>
                </a:solidFill>
                <a:latin typeface="Arial" pitchFamily="34" charset="0"/>
                <a:cs typeface="Arial" pitchFamily="34" charset="0"/>
              </a:rPr>
              <a:t>(</a:t>
            </a:r>
            <a:r>
              <a:rPr lang="mn-MN" sz="2000" dirty="0">
                <a:solidFill>
                  <a:schemeClr val="tx2"/>
                </a:solidFill>
                <a:latin typeface="Arial" pitchFamily="34" charset="0"/>
                <a:cs typeface="Arial" pitchFamily="34" charset="0"/>
              </a:rPr>
              <a:t>одоогоос 350 саяаас 800.000 жил хүртэл буюу хүн үүсхээс өмнөх үе</a:t>
            </a:r>
            <a:r>
              <a:rPr lang="en-US" sz="2000" dirty="0">
                <a:solidFill>
                  <a:schemeClr val="tx2"/>
                </a:solidFill>
                <a:latin typeface="Arial" pitchFamily="34" charset="0"/>
                <a:cs typeface="Arial" pitchFamily="34" charset="0"/>
              </a:rPr>
              <a:t>)</a:t>
            </a:r>
            <a:endParaRPr sz="2000" dirty="0">
              <a:solidFill>
                <a:schemeClr val="tx2"/>
              </a:solidFill>
              <a:latin typeface="Arial" pitchFamily="34" charset="0"/>
              <a:cs typeface="Arial" pitchFamily="34" charset="0"/>
            </a:endParaRPr>
          </a:p>
        </p:txBody>
      </p:sp>
      <p:sp>
        <p:nvSpPr>
          <p:cNvPr id="14" name="Content Placeholder 13"/>
          <p:cNvSpPr>
            <a:spLocks noGrp="1"/>
          </p:cNvSpPr>
          <p:nvPr>
            <p:ph idx="1"/>
          </p:nvPr>
        </p:nvSpPr>
        <p:spPr>
          <a:xfrm>
            <a:off x="1053492" y="1296084"/>
            <a:ext cx="10058400" cy="1388501"/>
          </a:xfrm>
        </p:spPr>
        <p:txBody>
          <a:bodyPr>
            <a:normAutofit/>
          </a:bodyPr>
          <a:lstStyle/>
          <a:p>
            <a:pPr marL="0" indent="0" algn="just">
              <a:buNone/>
            </a:pPr>
            <a:r>
              <a:rPr lang="en-US" sz="1600" dirty="0" smtClean="0">
                <a:solidFill>
                  <a:schemeClr val="tx2"/>
                </a:solidFill>
                <a:latin typeface="Arial" pitchFamily="34" charset="0"/>
                <a:cs typeface="Arial" pitchFamily="34" charset="0"/>
              </a:rPr>
              <a:t>	</a:t>
            </a:r>
            <a:r>
              <a:rPr lang="mn-MN" sz="1600" dirty="0" smtClean="0">
                <a:solidFill>
                  <a:schemeClr val="tx2"/>
                </a:solidFill>
                <a:latin typeface="Arial" pitchFamily="34" charset="0"/>
                <a:cs typeface="Arial" pitchFamily="34" charset="0"/>
              </a:rPr>
              <a:t>Мод </a:t>
            </a:r>
            <a:r>
              <a:rPr lang="mn-MN" sz="1600" dirty="0">
                <a:solidFill>
                  <a:schemeClr val="tx2"/>
                </a:solidFill>
                <a:latin typeface="Arial" pitchFamily="34" charset="0"/>
                <a:cs typeface="Arial" pitchFamily="34" charset="0"/>
              </a:rPr>
              <a:t>модлог материал нь нэн эртний үед хамаарах байгалын бэлэн бүтээгдэхүүн юм. Одоогийн Монгол нутаг даяар авч үзвэл </a:t>
            </a:r>
            <a:r>
              <a:rPr lang="mn-MN" sz="1600" dirty="0" smtClean="0">
                <a:solidFill>
                  <a:schemeClr val="tx2"/>
                </a:solidFill>
                <a:latin typeface="Arial" pitchFamily="34" charset="0"/>
                <a:cs typeface="Arial" pitchFamily="34" charset="0"/>
              </a:rPr>
              <a:t>чулуун </a:t>
            </a:r>
            <a:r>
              <a:rPr lang="mn-MN" sz="1600" dirty="0">
                <a:solidFill>
                  <a:schemeClr val="tx2"/>
                </a:solidFill>
                <a:latin typeface="Arial" pitchFamily="34" charset="0"/>
                <a:cs typeface="Arial" pitchFamily="34" charset="0"/>
              </a:rPr>
              <a:t>нүүрсний буюу карбоны </a:t>
            </a:r>
            <a:r>
              <a:rPr lang="mn-MN" sz="1600" dirty="0" smtClean="0">
                <a:solidFill>
                  <a:schemeClr val="tx2"/>
                </a:solidFill>
                <a:latin typeface="Arial" pitchFamily="34" charset="0"/>
                <a:cs typeface="Arial" pitchFamily="34" charset="0"/>
              </a:rPr>
              <a:t>галавын үед </a:t>
            </a:r>
            <a:r>
              <a:rPr lang="mn-MN" sz="1600" dirty="0">
                <a:solidFill>
                  <a:schemeClr val="tx2"/>
                </a:solidFill>
                <a:latin typeface="Arial" pitchFamily="34" charset="0"/>
                <a:cs typeface="Arial" pitchFamily="34" charset="0"/>
              </a:rPr>
              <a:t>(одоогоос 350 сая жилийн тэртээ) навчит модод, Дунд төрмөлийн </a:t>
            </a:r>
            <a:r>
              <a:rPr lang="mn-MN" sz="1600" dirty="0" smtClean="0">
                <a:solidFill>
                  <a:schemeClr val="tx2"/>
                </a:solidFill>
                <a:latin typeface="Arial" pitchFamily="34" charset="0"/>
                <a:cs typeface="Arial" pitchFamily="34" charset="0"/>
              </a:rPr>
              <a:t>галавын үед </a:t>
            </a:r>
            <a:r>
              <a:rPr lang="mn-MN" sz="1600" dirty="0">
                <a:solidFill>
                  <a:schemeClr val="tx2"/>
                </a:solidFill>
                <a:latin typeface="Arial" pitchFamily="34" charset="0"/>
                <a:cs typeface="Arial" pitchFamily="34" charset="0"/>
              </a:rPr>
              <a:t>(одоогоос 250 сая жилийн тэртээ) шилмүүст модод Монгол нутагт өргөнөөр тархаж эхэлсэн байдаг. Эдгээрийг нотлох Чулуужсан ойн олдворууд зарим говийн аймгийн нутгаас олдсоор байна. </a:t>
            </a:r>
            <a:endParaRPr sz="1600" dirty="0">
              <a:solidFill>
                <a:schemeClr val="tx2"/>
              </a:solidFill>
              <a:latin typeface="Arial" pitchFamily="34" charset="0"/>
              <a:cs typeface="Arial" pitchFamily="34" charset="0"/>
            </a:endParaRPr>
          </a:p>
        </p:txBody>
      </p:sp>
      <p:pic>
        <p:nvPicPr>
          <p:cNvPr id="4" name="Picture 3"/>
          <p:cNvPicPr/>
          <p:nvPr/>
        </p:nvPicPr>
        <p:blipFill>
          <a:blip r:embed="rId2"/>
          <a:srcRect/>
          <a:stretch>
            <a:fillRect/>
          </a:stretch>
        </p:blipFill>
        <p:spPr bwMode="auto">
          <a:xfrm>
            <a:off x="3294550" y="2603891"/>
            <a:ext cx="5743575" cy="2923540"/>
          </a:xfrm>
          <a:prstGeom prst="rect">
            <a:avLst/>
          </a:prstGeom>
          <a:noFill/>
          <a:ln w="9525">
            <a:noFill/>
            <a:miter lim="800000"/>
            <a:headEnd/>
            <a:tailEnd/>
          </a:ln>
        </p:spPr>
      </p:pic>
      <p:sp>
        <p:nvSpPr>
          <p:cNvPr id="5" name="Content Placeholder 13"/>
          <p:cNvSpPr txBox="1">
            <a:spLocks/>
          </p:cNvSpPr>
          <p:nvPr/>
        </p:nvSpPr>
        <p:spPr>
          <a:xfrm>
            <a:off x="959706" y="5644662"/>
            <a:ext cx="10058400" cy="310662"/>
          </a:xfrm>
          <a:prstGeom prst="rect">
            <a:avLst/>
          </a:prstGeom>
        </p:spPr>
        <p:txBody>
          <a:bodyPr vert="horz" lIns="91440" tIns="45720" rIns="91440" bIns="45720" rtlCol="0">
            <a:norm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ctr">
              <a:buNone/>
            </a:pPr>
            <a:r>
              <a:rPr lang="mn-MN" sz="1400" i="1" dirty="0" smtClean="0">
                <a:solidFill>
                  <a:schemeClr val="tx2"/>
                </a:solidFill>
                <a:latin typeface="Arial" pitchFamily="34" charset="0"/>
                <a:cs typeface="Arial" pitchFamily="34" charset="0"/>
              </a:rPr>
              <a:t>Зураг 1. Чулуужсан модон ой. Сүйхэнт (Дорноговь аймаг) 1960-д оны гэрэл зураг</a:t>
            </a:r>
            <a:endParaRPr lang="mn-MN" sz="1400" i="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3"/>
          <p:cNvSpPr txBox="1">
            <a:spLocks/>
          </p:cNvSpPr>
          <p:nvPr/>
        </p:nvSpPr>
        <p:spPr>
          <a:xfrm>
            <a:off x="959706" y="5644662"/>
            <a:ext cx="10058400" cy="310662"/>
          </a:xfrm>
          <a:prstGeom prst="rect">
            <a:avLst/>
          </a:prstGeom>
        </p:spPr>
        <p:txBody>
          <a:bodyPr vert="horz" lIns="91440" tIns="45720" rIns="91440" bIns="45720" rtlCol="0">
            <a:norm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ctr">
              <a:buNone/>
            </a:pPr>
            <a:r>
              <a:rPr lang="mn-MN" sz="1400" i="1" dirty="0">
                <a:solidFill>
                  <a:schemeClr val="tx2"/>
                </a:solidFill>
                <a:latin typeface="Arial" pitchFamily="34" charset="0"/>
                <a:cs typeface="Arial" pitchFamily="34" charset="0"/>
              </a:rPr>
              <a:t>Зураг 2. Чулуужсан модны мөчир, хугадас, зүсэм. Модны бүтэц, насны цагираг энд т</a:t>
            </a:r>
            <a:r>
              <a:rPr lang="en-US" sz="1400" i="1" dirty="0">
                <a:solidFill>
                  <a:schemeClr val="tx2"/>
                </a:solidFill>
                <a:latin typeface="Arial" pitchFamily="34" charset="0"/>
                <a:cs typeface="Arial" pitchFamily="34" charset="0"/>
              </a:rPr>
              <a:t>o</a:t>
            </a:r>
            <a:r>
              <a:rPr lang="mn-MN" sz="1400" i="1" dirty="0">
                <a:solidFill>
                  <a:schemeClr val="tx2"/>
                </a:solidFill>
                <a:latin typeface="Arial" pitchFamily="34" charset="0"/>
                <a:cs typeface="Arial" pitchFamily="34" charset="0"/>
              </a:rPr>
              <a:t>д ажиглагдана.</a:t>
            </a:r>
          </a:p>
        </p:txBody>
      </p:sp>
      <p:pic>
        <p:nvPicPr>
          <p:cNvPr id="6" name="Picture 5"/>
          <p:cNvPicPr/>
          <p:nvPr/>
        </p:nvPicPr>
        <p:blipFill>
          <a:blip r:embed="rId2"/>
          <a:srcRect r="5272" b="5025"/>
          <a:stretch>
            <a:fillRect/>
          </a:stretch>
        </p:blipFill>
        <p:spPr bwMode="auto">
          <a:xfrm>
            <a:off x="3539356" y="1036130"/>
            <a:ext cx="4899099" cy="4462872"/>
          </a:xfrm>
          <a:prstGeom prst="rect">
            <a:avLst/>
          </a:prstGeom>
          <a:noFill/>
          <a:ln w="9525">
            <a:noFill/>
            <a:miter lim="800000"/>
            <a:headEnd/>
            <a:tailEnd/>
          </a:ln>
        </p:spPr>
      </p:pic>
    </p:spTree>
    <p:extLst>
      <p:ext uri="{BB962C8B-B14F-4D97-AF65-F5344CB8AC3E}">
        <p14:creationId xmlns:p14="http://schemas.microsoft.com/office/powerpoint/2010/main" val="22791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053493" y="1296084"/>
            <a:ext cx="6156200" cy="4926916"/>
          </a:xfrm>
        </p:spPr>
        <p:txBody>
          <a:bodyPr>
            <a:normAutofit lnSpcReduction="10000"/>
          </a:bodyPr>
          <a:lstStyle/>
          <a:p>
            <a:pPr marL="0" indent="0" algn="just">
              <a:buNone/>
            </a:pPr>
            <a:r>
              <a:rPr lang="en-US" sz="1600" dirty="0" smtClean="0">
                <a:solidFill>
                  <a:schemeClr val="tx2"/>
                </a:solidFill>
                <a:latin typeface="Arial" pitchFamily="34" charset="0"/>
                <a:cs typeface="Arial" pitchFamily="34" charset="0"/>
              </a:rPr>
              <a:t>	</a:t>
            </a:r>
            <a:r>
              <a:rPr lang="mn-MN" sz="1600" dirty="0">
                <a:solidFill>
                  <a:schemeClr val="tx2"/>
                </a:solidFill>
                <a:latin typeface="Arial" pitchFamily="34" charset="0"/>
                <a:cs typeface="Arial" pitchFamily="34" charset="0"/>
              </a:rPr>
              <a:t>Монгол нутагт анх хүн амьдарч байсан талаар баримт нотолгоо хуучин чулуун зэвсгийн үе буюу одоогоос 800.000-д жилийн тэртээд холбогддог бол чухамхүү энэ үеээс эхлэж олборлох түүвэрлэх аж ахуй хөгжин урц овоохой барих ан гөрөө хийх ажилд модон материалыг ашигласаар ирсэн. Хүн төрлөхтөний түүхийн хамгийн агуа нээлт гэгдэх галыг </a:t>
            </a:r>
            <a:r>
              <a:rPr lang="mn-MN" sz="1600" dirty="0" smtClean="0">
                <a:solidFill>
                  <a:schemeClr val="tx2"/>
                </a:solidFill>
                <a:latin typeface="Arial" pitchFamily="34" charset="0"/>
                <a:cs typeface="Arial" pitchFamily="34" charset="0"/>
              </a:rPr>
              <a:t>нээхэд </a:t>
            </a:r>
            <a:r>
              <a:rPr lang="mn-MN" sz="1600" dirty="0">
                <a:solidFill>
                  <a:schemeClr val="tx2"/>
                </a:solidFill>
                <a:latin typeface="Arial" pitchFamily="34" charset="0"/>
                <a:cs typeface="Arial" pitchFamily="34" charset="0"/>
              </a:rPr>
              <a:t>ч мөн модны үүрэг чухал байсан юм. Үүнийг нотлох томоохон олдвор бол Баянхонгор аймгийн Баянлиг сумын нутагт орших “Цагаан агуй” хэмээх шохойн чулуу, эр жоншийн агуйгаас олдсон олдворууд юм.  Тус агуйгаас олдсон нэн эртний ургамалын иж бүрдэл нь 70-90 хувийн  мод, модлог ургамалын тоосонцор агуулж байсан бөгөөд тэдгээр тоосонцорын дотор гацуур, нарс, хус хайлаасын төрөл агч, царс, далдуу зэрэг модын хүртэл тоосонцор агуулагдаж байжээ. </a:t>
            </a:r>
            <a:endParaRPr lang="mn-MN" sz="1600" dirty="0" smtClean="0">
              <a:solidFill>
                <a:schemeClr val="tx2"/>
              </a:solidFill>
              <a:latin typeface="Arial" pitchFamily="34" charset="0"/>
              <a:cs typeface="Arial" pitchFamily="34" charset="0"/>
            </a:endParaRPr>
          </a:p>
          <a:p>
            <a:pPr marL="0" indent="0" algn="just">
              <a:buNone/>
            </a:pPr>
            <a:r>
              <a:rPr lang="mn-MN" sz="1600" dirty="0" smtClean="0">
                <a:solidFill>
                  <a:schemeClr val="tx2"/>
                </a:solidFill>
                <a:latin typeface="Arial" pitchFamily="34" charset="0"/>
                <a:cs typeface="Arial" pitchFamily="34" charset="0"/>
              </a:rPr>
              <a:t>Эдгээрээс </a:t>
            </a:r>
            <a:r>
              <a:rPr lang="mn-MN" sz="1600" dirty="0">
                <a:solidFill>
                  <a:schemeClr val="tx2"/>
                </a:solidFill>
                <a:latin typeface="Arial" pitchFamily="34" charset="0"/>
                <a:cs typeface="Arial" pitchFamily="34" charset="0"/>
              </a:rPr>
              <a:t>үзхэд эртний монгол нутагт </a:t>
            </a:r>
            <a:r>
              <a:rPr lang="mn-MN" sz="1600" dirty="0" smtClean="0">
                <a:solidFill>
                  <a:schemeClr val="tx2"/>
                </a:solidFill>
                <a:latin typeface="Arial" pitchFamily="34" charset="0"/>
                <a:cs typeface="Arial" pitchFamily="34" charset="0"/>
              </a:rPr>
              <a:t>плестоцений /</a:t>
            </a:r>
            <a:r>
              <a:rPr lang="mn-MN" sz="1600" dirty="0">
                <a:solidFill>
                  <a:schemeClr val="tx2"/>
                </a:solidFill>
                <a:latin typeface="Arial" pitchFamily="34" charset="0"/>
                <a:cs typeface="Arial" pitchFamily="34" charset="0"/>
              </a:rPr>
              <a:t>Халуун орны бүс </a:t>
            </a:r>
            <a:r>
              <a:rPr lang="mn-MN" sz="1600" dirty="0" smtClean="0">
                <a:solidFill>
                  <a:schemeClr val="tx2"/>
                </a:solidFill>
                <a:latin typeface="Arial" pitchFamily="34" charset="0"/>
                <a:cs typeface="Arial" pitchFamily="34" charset="0"/>
              </a:rPr>
              <a:t>нутаг/ </a:t>
            </a:r>
            <a:r>
              <a:rPr lang="mn-MN" sz="1600" dirty="0">
                <a:solidFill>
                  <a:schemeClr val="tx2"/>
                </a:solidFill>
                <a:latin typeface="Arial" pitchFamily="34" charset="0"/>
                <a:cs typeface="Arial" pitchFamily="34" charset="0"/>
              </a:rPr>
              <a:t>өргөн навчит болон шилмүүст модод холилдсон ой найган ганхаж байсныг харуулж байгаа хэрэг юм.	</a:t>
            </a:r>
            <a:endParaRPr sz="1600" dirty="0">
              <a:solidFill>
                <a:schemeClr val="tx2"/>
              </a:solidFill>
              <a:latin typeface="Arial" pitchFamily="34" charset="0"/>
              <a:cs typeface="Arial" pitchFamily="34" charset="0"/>
            </a:endParaRPr>
          </a:p>
        </p:txBody>
      </p:sp>
      <p:sp>
        <p:nvSpPr>
          <p:cNvPr id="5" name="Content Placeholder 13"/>
          <p:cNvSpPr txBox="1">
            <a:spLocks/>
          </p:cNvSpPr>
          <p:nvPr/>
        </p:nvSpPr>
        <p:spPr>
          <a:xfrm>
            <a:off x="7543799" y="5723794"/>
            <a:ext cx="3292598" cy="310662"/>
          </a:xfrm>
          <a:prstGeom prst="rect">
            <a:avLst/>
          </a:prstGeom>
        </p:spPr>
        <p:txBody>
          <a:bodyPr vert="horz" lIns="91440" tIns="45720" rIns="91440" bIns="45720" rtlCol="0">
            <a:norm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ctr">
              <a:buNone/>
            </a:pPr>
            <a:r>
              <a:rPr lang="ru-RU" sz="1400" i="1" dirty="0">
                <a:solidFill>
                  <a:schemeClr val="tx2"/>
                </a:solidFill>
                <a:latin typeface="Arial" pitchFamily="34" charset="0"/>
                <a:cs typeface="Arial" pitchFamily="34" charset="0"/>
              </a:rPr>
              <a:t>Зураг 3. Цагаан агуйн дотор maл</a:t>
            </a:r>
            <a:endParaRPr lang="mn-MN" sz="1400" i="1" dirty="0">
              <a:solidFill>
                <a:schemeClr val="tx2"/>
              </a:solidFill>
              <a:latin typeface="Arial" pitchFamily="34" charset="0"/>
              <a:cs typeface="Arial" pitchFamily="34" charset="0"/>
            </a:endParaRPr>
          </a:p>
        </p:txBody>
      </p:sp>
      <p:pic>
        <p:nvPicPr>
          <p:cNvPr id="6" name="Picture 5"/>
          <p:cNvPicPr/>
          <p:nvPr/>
        </p:nvPicPr>
        <p:blipFill>
          <a:blip r:embed="rId2"/>
          <a:srcRect/>
          <a:stretch>
            <a:fillRect/>
          </a:stretch>
        </p:blipFill>
        <p:spPr bwMode="auto">
          <a:xfrm>
            <a:off x="7355437" y="1381095"/>
            <a:ext cx="3669322" cy="4251844"/>
          </a:xfrm>
          <a:prstGeom prst="rect">
            <a:avLst/>
          </a:prstGeom>
          <a:noFill/>
          <a:ln w="9525">
            <a:noFill/>
            <a:miter lim="800000"/>
            <a:headEnd/>
            <a:tailEnd/>
          </a:ln>
        </p:spPr>
      </p:pic>
      <p:sp>
        <p:nvSpPr>
          <p:cNvPr id="8" name="Title 12"/>
          <p:cNvSpPr txBox="1">
            <a:spLocks/>
          </p:cNvSpPr>
          <p:nvPr/>
        </p:nvSpPr>
        <p:spPr>
          <a:xfrm>
            <a:off x="777995" y="304800"/>
            <a:ext cx="10246764" cy="67399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r>
              <a:rPr lang="mn-MN" sz="2400" b="1" dirty="0" smtClean="0">
                <a:solidFill>
                  <a:schemeClr val="tx2"/>
                </a:solidFill>
                <a:latin typeface="Arial" pitchFamily="34" charset="0"/>
                <a:cs typeface="Arial" pitchFamily="34" charset="0"/>
              </a:rPr>
              <a:t>2. ЭРТНИЙ ҮЕ </a:t>
            </a:r>
          </a:p>
          <a:p>
            <a:r>
              <a:rPr lang="mn-MN" sz="1800" i="1" dirty="0" smtClean="0">
                <a:solidFill>
                  <a:schemeClr val="tx2"/>
                </a:solidFill>
                <a:latin typeface="Arial" pitchFamily="34" charset="0"/>
                <a:cs typeface="Arial" pitchFamily="34" charset="0"/>
              </a:rPr>
              <a:t>            </a:t>
            </a:r>
            <a:r>
              <a:rPr lang="en-US" sz="1800" i="1" dirty="0" smtClean="0">
                <a:solidFill>
                  <a:schemeClr val="tx2"/>
                </a:solidFill>
                <a:latin typeface="Arial" pitchFamily="34" charset="0"/>
                <a:cs typeface="Arial" pitchFamily="34" charset="0"/>
              </a:rPr>
              <a:t>(</a:t>
            </a:r>
            <a:r>
              <a:rPr lang="mn-MN" sz="1800" i="1" dirty="0">
                <a:solidFill>
                  <a:schemeClr val="tx2"/>
                </a:solidFill>
                <a:latin typeface="Arial" pitchFamily="34" charset="0"/>
                <a:cs typeface="Arial" pitchFamily="34" charset="0"/>
              </a:rPr>
              <a:t>Монгол нутагт хүн амьдарч эхлэсэн буюу одоогоос 800.000-12.000 жил хүртэлх үе</a:t>
            </a:r>
            <a:r>
              <a:rPr lang="en-US" sz="1800" i="1" dirty="0">
                <a:solidFill>
                  <a:schemeClr val="tx2"/>
                </a:solidFill>
                <a:latin typeface="Arial" pitchFamily="34" charset="0"/>
                <a:cs typeface="Arial" pitchFamily="34" charset="0"/>
              </a:rPr>
              <a:t>)</a:t>
            </a:r>
            <a:endParaRPr lang="mn-MN" sz="2400" i="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22791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053493" y="1296084"/>
            <a:ext cx="6156200" cy="2729816"/>
          </a:xfrm>
        </p:spPr>
        <p:txBody>
          <a:bodyPr>
            <a:normAutofit/>
          </a:bodyPr>
          <a:lstStyle/>
          <a:p>
            <a:pPr marL="0" indent="0" algn="just">
              <a:buNone/>
            </a:pPr>
            <a:r>
              <a:rPr lang="mn-MN" sz="1600" dirty="0">
                <a:solidFill>
                  <a:schemeClr val="tx2"/>
                </a:solidFill>
                <a:latin typeface="Arial" pitchFamily="34" charset="0"/>
                <a:cs typeface="Arial" pitchFamily="34" charset="0"/>
              </a:rPr>
              <a:t>Эртний хүн байгалийн амьтан байхаа больж хөдөлмөрийн багаж зэвсгээ хийж эхлэхдээ анх хамгийн элбэг, гарын доорх материал болох ердийн мод чулууг ашиглах болжээ. Эртний судлалын ухаанд энэ үеийг хуучин чулуун зэвсгийн үе буюу палеолит хэмээн нэрлэдэг</a:t>
            </a:r>
            <a:r>
              <a:rPr lang="mn-MN" sz="1600" dirty="0" smtClean="0">
                <a:solidFill>
                  <a:schemeClr val="tx2"/>
                </a:solidFill>
                <a:latin typeface="Arial" pitchFamily="34" charset="0"/>
                <a:cs typeface="Arial" pitchFamily="34" charset="0"/>
              </a:rPr>
              <a:t>. Энэ үеээс эхлэн Шинэ </a:t>
            </a:r>
            <a:r>
              <a:rPr lang="mn-MN" sz="1600" dirty="0">
                <a:solidFill>
                  <a:schemeClr val="tx2"/>
                </a:solidFill>
                <a:latin typeface="Arial" pitchFamily="34" charset="0"/>
                <a:cs typeface="Arial" pitchFamily="34" charset="0"/>
              </a:rPr>
              <a:t>чулуун зэвсгийн үе буюу </a:t>
            </a:r>
            <a:r>
              <a:rPr lang="mn-MN" sz="1600" dirty="0" smtClean="0">
                <a:solidFill>
                  <a:schemeClr val="tx2"/>
                </a:solidFill>
                <a:latin typeface="Arial" pitchFamily="34" charset="0"/>
                <a:cs typeface="Arial" pitchFamily="34" charset="0"/>
              </a:rPr>
              <a:t>неолитийг дуустал одоогоос 12.000-4000 жил хүртэлх хугацааг нэгэн үе болгон авч үеэх нь зайлшгүй  юм. </a:t>
            </a:r>
            <a:r>
              <a:rPr lang="mn-MN" sz="1600" dirty="0">
                <a:solidFill>
                  <a:schemeClr val="tx2"/>
                </a:solidFill>
                <a:latin typeface="Arial" pitchFamily="34" charset="0"/>
                <a:cs typeface="Arial" pitchFamily="34" charset="0"/>
              </a:rPr>
              <a:t>чулуун зэвсгийн </a:t>
            </a:r>
            <a:r>
              <a:rPr lang="mn-MN" sz="1600" dirty="0" smtClean="0">
                <a:solidFill>
                  <a:schemeClr val="tx2"/>
                </a:solidFill>
                <a:latin typeface="Arial" pitchFamily="34" charset="0"/>
                <a:cs typeface="Arial" pitchFamily="34" charset="0"/>
              </a:rPr>
              <a:t>үеийн төгсгөл </a:t>
            </a:r>
            <a:r>
              <a:rPr lang="mn-MN" sz="1600" dirty="0">
                <a:solidFill>
                  <a:schemeClr val="tx2"/>
                </a:solidFill>
                <a:latin typeface="Arial" pitchFamily="34" charset="0"/>
                <a:cs typeface="Arial" pitchFamily="34" charset="0"/>
              </a:rPr>
              <a:t>нь газар бүрт харилцан адилгүй боловч </a:t>
            </a:r>
            <a:r>
              <a:rPr lang="mn-MN" sz="1600" dirty="0" smtClean="0">
                <a:solidFill>
                  <a:schemeClr val="tx2"/>
                </a:solidFill>
                <a:latin typeface="Arial" pitchFamily="34" charset="0"/>
                <a:cs typeface="Arial" pitchFamily="34" charset="0"/>
              </a:rPr>
              <a:t>4.000 </a:t>
            </a:r>
            <a:r>
              <a:rPr lang="mn-MN" sz="1600" dirty="0">
                <a:solidFill>
                  <a:schemeClr val="tx2"/>
                </a:solidFill>
                <a:latin typeface="Arial" pitchFamily="34" charset="0"/>
                <a:cs typeface="Arial" pitchFamily="34" charset="0"/>
              </a:rPr>
              <a:t>жилийн өмнөөс төмөрлөгийг хэрэглэх болсноор энэ үе дуусгавар болжээ. </a:t>
            </a:r>
            <a:endParaRPr sz="1600" dirty="0">
              <a:solidFill>
                <a:schemeClr val="tx2"/>
              </a:solidFill>
              <a:latin typeface="Arial" pitchFamily="34" charset="0"/>
              <a:cs typeface="Arial" pitchFamily="34" charset="0"/>
            </a:endParaRPr>
          </a:p>
        </p:txBody>
      </p:sp>
      <p:sp>
        <p:nvSpPr>
          <p:cNvPr id="5" name="Content Placeholder 13"/>
          <p:cNvSpPr txBox="1">
            <a:spLocks/>
          </p:cNvSpPr>
          <p:nvPr/>
        </p:nvSpPr>
        <p:spPr>
          <a:xfrm>
            <a:off x="7831016" y="5429782"/>
            <a:ext cx="3978518" cy="899744"/>
          </a:xfrm>
          <a:prstGeom prst="rect">
            <a:avLst/>
          </a:prstGeom>
        </p:spPr>
        <p:txBody>
          <a:bodyPr vert="horz" lIns="91440" tIns="45720" rIns="91440" bIns="45720" rtlCol="0">
            <a:normAutofit lnSpcReduction="10000"/>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ctr">
              <a:buNone/>
            </a:pPr>
            <a:r>
              <a:rPr lang="ru-RU" sz="1400" i="1" dirty="0">
                <a:solidFill>
                  <a:schemeClr val="tx2"/>
                </a:solidFill>
                <a:latin typeface="Arial" pitchFamily="34" charset="0"/>
                <a:cs typeface="Arial" pitchFamily="34" charset="0"/>
              </a:rPr>
              <a:t>Зураг </a:t>
            </a:r>
            <a:r>
              <a:rPr lang="mn-MN" sz="1400" i="1" dirty="0" smtClean="0">
                <a:solidFill>
                  <a:schemeClr val="tx2"/>
                </a:solidFill>
                <a:latin typeface="Arial" pitchFamily="34" charset="0"/>
                <a:cs typeface="Arial" pitchFamily="34" charset="0"/>
              </a:rPr>
              <a:t>4.</a:t>
            </a:r>
            <a:r>
              <a:rPr lang="ru-RU" sz="1400" i="1" dirty="0" smtClean="0">
                <a:solidFill>
                  <a:schemeClr val="tx2"/>
                </a:solidFill>
                <a:latin typeface="Arial" pitchFamily="34" charset="0"/>
                <a:cs typeface="Arial" pitchFamily="34" charset="0"/>
              </a:rPr>
              <a:t> </a:t>
            </a:r>
            <a:r>
              <a:rPr lang="mn-MN" sz="1400" i="1" dirty="0" smtClean="0">
                <a:solidFill>
                  <a:schemeClr val="tx2"/>
                </a:solidFill>
                <a:latin typeface="Arial" pitchFamily="34" charset="0"/>
                <a:cs typeface="Arial" pitchFamily="34" charset="0"/>
              </a:rPr>
              <a:t>Чулуун </a:t>
            </a:r>
            <a:r>
              <a:rPr lang="mn-MN" sz="1400" i="1" dirty="0">
                <a:solidFill>
                  <a:schemeClr val="tx2"/>
                </a:solidFill>
                <a:latin typeface="Arial" pitchFamily="34" charset="0"/>
                <a:cs typeface="Arial" pitchFamily="34" charset="0"/>
              </a:rPr>
              <a:t>зэвсгийн үе нь хүн төрлөхтөн зүүн Африкаас дэлхийд тархаж хүний эволюцид технологи ихээр ашиглагдах болсон дэлхийн түүхийн үе юм.</a:t>
            </a:r>
            <a:endParaRPr lang="mn-MN" sz="1400" i="1" dirty="0">
              <a:solidFill>
                <a:schemeClr val="tx2"/>
              </a:solidFill>
              <a:latin typeface="Arial" pitchFamily="34" charset="0"/>
              <a:cs typeface="Arial" pitchFamily="34" charset="0"/>
            </a:endParaRPr>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bwMode="auto">
          <a:xfrm>
            <a:off x="7281253" y="1219200"/>
            <a:ext cx="2553859" cy="2191056"/>
          </a:xfrm>
          <a:prstGeom prst="rect">
            <a:avLst/>
          </a:prstGeom>
          <a:noFill/>
          <a:ln w="9525">
            <a:noFill/>
            <a:miter lim="800000"/>
            <a:headEnd/>
            <a:tailEnd/>
          </a:ln>
        </p:spPr>
      </p:pic>
      <p:sp>
        <p:nvSpPr>
          <p:cNvPr id="2" name="Rectangle 1"/>
          <p:cNvSpPr/>
          <p:nvPr/>
        </p:nvSpPr>
        <p:spPr>
          <a:xfrm>
            <a:off x="1089025" y="4106343"/>
            <a:ext cx="6022975" cy="1323439"/>
          </a:xfrm>
          <a:prstGeom prst="rect">
            <a:avLst/>
          </a:prstGeom>
        </p:spPr>
        <p:txBody>
          <a:bodyPr wrap="square">
            <a:spAutoFit/>
          </a:bodyPr>
          <a:lstStyle/>
          <a:p>
            <a:r>
              <a:rPr lang="en-US" sz="1600" dirty="0" err="1">
                <a:solidFill>
                  <a:schemeClr val="tx2"/>
                </a:solidFill>
                <a:latin typeface="Arial" pitchFamily="34" charset="0"/>
                <a:cs typeface="Arial" pitchFamily="34" charset="0"/>
              </a:rPr>
              <a:t>Монголын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чулуун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зэвсгийн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үеийг</a:t>
            </a:r>
            <a:r>
              <a:rPr lang="en-US" sz="1600" dirty="0">
                <a:solidFill>
                  <a:schemeClr val="tx2"/>
                </a:solidFill>
                <a:latin typeface="Arial" pitchFamily="34" charset="0"/>
                <a:cs typeface="Arial" pitchFamily="34" charset="0"/>
              </a:rPr>
              <a:t>: </a:t>
            </a:r>
            <a:br>
              <a:rPr lang="en-US" sz="1600" dirty="0">
                <a:solidFill>
                  <a:schemeClr val="tx2"/>
                </a:solidFill>
                <a:latin typeface="Arial" pitchFamily="34" charset="0"/>
                <a:cs typeface="Arial" pitchFamily="34" charset="0"/>
              </a:rPr>
            </a:br>
            <a:r>
              <a:rPr lang="en-US" sz="1600" dirty="0">
                <a:solidFill>
                  <a:schemeClr val="tx2"/>
                </a:solidFill>
                <a:latin typeface="Arial" pitchFamily="34" charset="0"/>
                <a:cs typeface="Arial" pitchFamily="34" charset="0"/>
              </a:rPr>
              <a:t>1. </a:t>
            </a:r>
            <a:r>
              <a:rPr lang="en-US" sz="1600" dirty="0" err="1">
                <a:solidFill>
                  <a:schemeClr val="tx2"/>
                </a:solidFill>
                <a:latin typeface="Arial" pitchFamily="34" charset="0"/>
                <a:cs typeface="Arial" pitchFamily="34" charset="0"/>
              </a:rPr>
              <a:t>Хуучин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чулуун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зэвсгийн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үе</a:t>
            </a:r>
            <a:r>
              <a:rPr lang="en-US" sz="1600" dirty="0">
                <a:solidFill>
                  <a:schemeClr val="tx2"/>
                </a:solidFill>
                <a:latin typeface="Arial" pitchFamily="34" charset="0"/>
                <a:cs typeface="Arial" pitchFamily="34" charset="0"/>
              </a:rPr>
              <a:t> (700 000-12 000 </a:t>
            </a:r>
            <a:r>
              <a:rPr lang="en-US" sz="1600" dirty="0" err="1">
                <a:solidFill>
                  <a:schemeClr val="tx2"/>
                </a:solidFill>
                <a:latin typeface="Arial" pitchFamily="34" charset="0"/>
                <a:cs typeface="Arial" pitchFamily="34" charset="0"/>
              </a:rPr>
              <a:t>жилийн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өмнө</a:t>
            </a:r>
            <a:r>
              <a:rPr lang="en-US" sz="1600" dirty="0">
                <a:solidFill>
                  <a:schemeClr val="tx2"/>
                </a:solidFill>
                <a:latin typeface="Arial" pitchFamily="34" charset="0"/>
                <a:cs typeface="Arial" pitchFamily="34" charset="0"/>
              </a:rPr>
              <a:t>) </a:t>
            </a:r>
            <a:br>
              <a:rPr lang="en-US" sz="1600" dirty="0">
                <a:solidFill>
                  <a:schemeClr val="tx2"/>
                </a:solidFill>
                <a:latin typeface="Arial" pitchFamily="34" charset="0"/>
                <a:cs typeface="Arial" pitchFamily="34" charset="0"/>
              </a:rPr>
            </a:br>
            <a:r>
              <a:rPr lang="en-US" sz="1600" dirty="0">
                <a:solidFill>
                  <a:schemeClr val="tx2"/>
                </a:solidFill>
                <a:latin typeface="Arial" pitchFamily="34" charset="0"/>
                <a:cs typeface="Arial" pitchFamily="34" charset="0"/>
              </a:rPr>
              <a:t>2. </a:t>
            </a:r>
            <a:r>
              <a:rPr lang="en-US" sz="1600" dirty="0" err="1">
                <a:solidFill>
                  <a:schemeClr val="tx2"/>
                </a:solidFill>
                <a:latin typeface="Arial" pitchFamily="34" charset="0"/>
                <a:cs typeface="Arial" pitchFamily="34" charset="0"/>
              </a:rPr>
              <a:t>Дунд</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чулуун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зэвсгийн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үе</a:t>
            </a:r>
            <a:r>
              <a:rPr lang="en-US" sz="1600" dirty="0">
                <a:solidFill>
                  <a:schemeClr val="tx2"/>
                </a:solidFill>
                <a:latin typeface="Arial" pitchFamily="34" charset="0"/>
                <a:cs typeface="Arial" pitchFamily="34" charset="0"/>
              </a:rPr>
              <a:t> (12 000-8 000 </a:t>
            </a:r>
            <a:r>
              <a:rPr lang="en-US" sz="1600" dirty="0" err="1">
                <a:solidFill>
                  <a:schemeClr val="tx2"/>
                </a:solidFill>
                <a:latin typeface="Arial" pitchFamily="34" charset="0"/>
                <a:cs typeface="Arial" pitchFamily="34" charset="0"/>
              </a:rPr>
              <a:t>жилийн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өмнө</a:t>
            </a:r>
            <a:r>
              <a:rPr lang="en-US" sz="1600" dirty="0">
                <a:solidFill>
                  <a:schemeClr val="tx2"/>
                </a:solidFill>
                <a:latin typeface="Arial" pitchFamily="34" charset="0"/>
                <a:cs typeface="Arial" pitchFamily="34" charset="0"/>
              </a:rPr>
              <a:t>) </a:t>
            </a:r>
            <a:br>
              <a:rPr lang="en-US" sz="1600" dirty="0">
                <a:solidFill>
                  <a:schemeClr val="tx2"/>
                </a:solidFill>
                <a:latin typeface="Arial" pitchFamily="34" charset="0"/>
                <a:cs typeface="Arial" pitchFamily="34" charset="0"/>
              </a:rPr>
            </a:br>
            <a:r>
              <a:rPr lang="en-US" sz="1600" dirty="0">
                <a:solidFill>
                  <a:schemeClr val="tx2"/>
                </a:solidFill>
                <a:latin typeface="Arial" pitchFamily="34" charset="0"/>
                <a:cs typeface="Arial" pitchFamily="34" charset="0"/>
              </a:rPr>
              <a:t>3. </a:t>
            </a:r>
            <a:r>
              <a:rPr lang="en-US" sz="1600" dirty="0" err="1">
                <a:solidFill>
                  <a:schemeClr val="tx2"/>
                </a:solidFill>
                <a:latin typeface="Arial" pitchFamily="34" charset="0"/>
                <a:cs typeface="Arial" pitchFamily="34" charset="0"/>
              </a:rPr>
              <a:t>Шинэ</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чулуун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зэвсгийн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үе</a:t>
            </a:r>
            <a:r>
              <a:rPr lang="en-US" sz="1600" dirty="0">
                <a:solidFill>
                  <a:schemeClr val="tx2"/>
                </a:solidFill>
                <a:latin typeface="Arial" pitchFamily="34" charset="0"/>
                <a:cs typeface="Arial" pitchFamily="34" charset="0"/>
              </a:rPr>
              <a:t> (8 000-4 000 </a:t>
            </a:r>
            <a:r>
              <a:rPr lang="en-US" sz="1600" dirty="0" err="1">
                <a:solidFill>
                  <a:schemeClr val="tx2"/>
                </a:solidFill>
                <a:latin typeface="Arial" pitchFamily="34" charset="0"/>
                <a:cs typeface="Arial" pitchFamily="34" charset="0"/>
              </a:rPr>
              <a:t>жилийн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өмнө</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хэмээн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ангилдаг</a:t>
            </a:r>
            <a:r>
              <a:rPr lang="en-US" sz="1600" dirty="0">
                <a:solidFill>
                  <a:schemeClr val="tx2"/>
                </a:solidFill>
                <a:latin typeface="Arial" pitchFamily="34" charset="0"/>
                <a:cs typeface="Arial" pitchFamily="34" charset="0"/>
              </a:rPr>
              <a:t>. </a:t>
            </a:r>
            <a:endParaRPr lang="en-US" sz="1600" dirty="0">
              <a:solidFill>
                <a:schemeClr val="tx2"/>
              </a:solidFill>
              <a:latin typeface="Arial" pitchFamily="34" charset="0"/>
              <a:cs typeface="Arial" pitchFamily="34" charset="0"/>
            </a:endParaRP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bwMode="auto">
          <a:xfrm>
            <a:off x="8813800" y="2175028"/>
            <a:ext cx="2894134" cy="2955772"/>
          </a:xfrm>
          <a:prstGeom prst="rect">
            <a:avLst/>
          </a:prstGeom>
          <a:noFill/>
          <a:ln w="9525">
            <a:noFill/>
            <a:miter lim="800000"/>
            <a:headEnd/>
            <a:tailEnd/>
          </a:ln>
        </p:spPr>
      </p:pic>
    </p:spTree>
    <p:extLst>
      <p:ext uri="{BB962C8B-B14F-4D97-AF65-F5344CB8AC3E}">
        <p14:creationId xmlns:p14="http://schemas.microsoft.com/office/powerpoint/2010/main" val="3451203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1845"/>
          <a:stretch/>
        </p:blipFill>
        <p:spPr>
          <a:xfrm>
            <a:off x="1347815" y="1338492"/>
            <a:ext cx="1878279" cy="4294447"/>
          </a:xfrm>
        </p:spPr>
      </p:pic>
      <p:sp>
        <p:nvSpPr>
          <p:cNvPr id="5" name="Content Placeholder 13"/>
          <p:cNvSpPr txBox="1">
            <a:spLocks/>
          </p:cNvSpPr>
          <p:nvPr/>
        </p:nvSpPr>
        <p:spPr>
          <a:xfrm>
            <a:off x="7389965" y="5692936"/>
            <a:ext cx="3345429" cy="550781"/>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ctr">
              <a:buNone/>
            </a:pPr>
            <a:r>
              <a:rPr lang="mn-MN" sz="1200" i="1" dirty="0">
                <a:solidFill>
                  <a:schemeClr val="tx2"/>
                </a:solidFill>
                <a:latin typeface="Arial" pitchFamily="34" charset="0"/>
                <a:cs typeface="Arial" pitchFamily="34" charset="0"/>
              </a:rPr>
              <a:t>Зураг </a:t>
            </a:r>
            <a:r>
              <a:rPr lang="mn-MN" sz="1200" i="1" dirty="0" smtClean="0">
                <a:solidFill>
                  <a:schemeClr val="tx2"/>
                </a:solidFill>
                <a:latin typeface="Arial" pitchFamily="34" charset="0"/>
                <a:cs typeface="Arial" pitchFamily="34" charset="0"/>
              </a:rPr>
              <a:t>7. Ямаан </a:t>
            </a:r>
            <a:r>
              <a:rPr lang="mn-MN" sz="1200" i="1" dirty="0">
                <a:solidFill>
                  <a:schemeClr val="tx2"/>
                </a:solidFill>
                <a:latin typeface="Arial" pitchFamily="34" charset="0"/>
                <a:cs typeface="Arial" pitchFamily="34" charset="0"/>
              </a:rPr>
              <a:t>усны хадны сүг зураг. Нум сум харваж хүнийг </a:t>
            </a:r>
            <a:r>
              <a:rPr lang="mn-MN" sz="1200" i="1" dirty="0" smtClean="0">
                <a:solidFill>
                  <a:schemeClr val="tx2"/>
                </a:solidFill>
                <a:latin typeface="Arial" pitchFamily="34" charset="0"/>
                <a:cs typeface="Arial" pitchFamily="34" charset="0"/>
              </a:rPr>
              <a:t>дүрсэлсэн</a:t>
            </a:r>
            <a:endParaRPr lang="mn-MN" sz="1200" i="1" dirty="0">
              <a:solidFill>
                <a:schemeClr val="tx2"/>
              </a:solidFill>
              <a:latin typeface="Arial" pitchFamily="34" charset="0"/>
              <a:cs typeface="Arial" pitchFamily="34" charset="0"/>
            </a:endParaRPr>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bwMode="auto">
          <a:xfrm>
            <a:off x="7645399" y="1381095"/>
            <a:ext cx="2834562" cy="4251844"/>
          </a:xfrm>
          <a:prstGeom prst="rect">
            <a:avLst/>
          </a:prstGeom>
          <a:noFill/>
          <a:ln w="9525">
            <a:noFill/>
            <a:miter lim="800000"/>
            <a:headEnd/>
            <a:tailEnd/>
          </a:ln>
        </p:spPr>
      </p:pic>
      <p:pic>
        <p:nvPicPr>
          <p:cNvPr id="7" name="Content Placeholder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8437" y="1381095"/>
            <a:ext cx="2831463" cy="4303824"/>
          </a:xfrm>
          <a:prstGeom prst="rect">
            <a:avLst/>
          </a:prstGeom>
        </p:spPr>
      </p:pic>
      <p:sp>
        <p:nvSpPr>
          <p:cNvPr id="9" name="Content Placeholder 13"/>
          <p:cNvSpPr txBox="1">
            <a:spLocks/>
          </p:cNvSpPr>
          <p:nvPr/>
        </p:nvSpPr>
        <p:spPr>
          <a:xfrm>
            <a:off x="3762993" y="5684917"/>
            <a:ext cx="3282349" cy="550781"/>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ctr">
              <a:buNone/>
            </a:pPr>
            <a:r>
              <a:rPr lang="mn-MN" sz="1200" i="1" dirty="0">
                <a:solidFill>
                  <a:schemeClr val="tx2"/>
                </a:solidFill>
                <a:latin typeface="Arial" pitchFamily="34" charset="0"/>
                <a:cs typeface="Arial" pitchFamily="34" charset="0"/>
              </a:rPr>
              <a:t>Зураг </a:t>
            </a:r>
            <a:r>
              <a:rPr lang="mn-MN" sz="1200" i="1" dirty="0" smtClean="0">
                <a:solidFill>
                  <a:schemeClr val="tx2"/>
                </a:solidFill>
                <a:latin typeface="Arial" pitchFamily="34" charset="0"/>
                <a:cs typeface="Arial" pitchFamily="34" charset="0"/>
              </a:rPr>
              <a:t>6. Чулуу болон төмөр ир бүхий Модон бариултай багаж хэрэглэлүүд</a:t>
            </a:r>
            <a:endParaRPr lang="mn-MN" sz="1200" i="1" dirty="0">
              <a:solidFill>
                <a:schemeClr val="tx2"/>
              </a:solidFill>
              <a:latin typeface="Arial" pitchFamily="34" charset="0"/>
              <a:cs typeface="Arial" pitchFamily="34" charset="0"/>
            </a:endParaRPr>
          </a:p>
        </p:txBody>
      </p:sp>
      <p:sp>
        <p:nvSpPr>
          <p:cNvPr id="10" name="Content Placeholder 13"/>
          <p:cNvSpPr txBox="1">
            <a:spLocks/>
          </p:cNvSpPr>
          <p:nvPr/>
        </p:nvSpPr>
        <p:spPr>
          <a:xfrm>
            <a:off x="706088" y="5699775"/>
            <a:ext cx="3056905" cy="550781"/>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ctr">
              <a:buNone/>
            </a:pPr>
            <a:r>
              <a:rPr lang="mn-MN" sz="1200" i="1" dirty="0" smtClean="0">
                <a:solidFill>
                  <a:schemeClr val="tx2"/>
                </a:solidFill>
                <a:latin typeface="Arial" pitchFamily="34" charset="0"/>
                <a:cs typeface="Arial" pitchFamily="34" charset="0"/>
              </a:rPr>
              <a:t>Зураг 5. Анхны багаж чулуу байсан бөгөөд удалгүй модыг ашиглах болсон</a:t>
            </a:r>
            <a:endParaRPr lang="mn-MN" sz="1200" i="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289037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3"/>
          <p:cNvSpPr txBox="1">
            <a:spLocks/>
          </p:cNvSpPr>
          <p:nvPr/>
        </p:nvSpPr>
        <p:spPr>
          <a:xfrm>
            <a:off x="1218592" y="908796"/>
            <a:ext cx="6020407" cy="4336855"/>
          </a:xfrm>
          <a:prstGeom prst="rect">
            <a:avLst/>
          </a:prstGeom>
        </p:spPr>
        <p:txBody>
          <a:bodyPr vert="horz" lIns="91440" tIns="45720" rIns="91440" bIns="45720" rtlCol="0">
            <a:norm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just">
              <a:buFont typeface="Arial" panose="020B0604020202020204" pitchFamily="34" charset="0"/>
              <a:buNone/>
            </a:pPr>
            <a:r>
              <a:rPr lang="mn-MN" sz="1600" dirty="0" smtClean="0">
                <a:solidFill>
                  <a:schemeClr val="tx2"/>
                </a:solidFill>
                <a:latin typeface="Arial" pitchFamily="34" charset="0"/>
                <a:cs typeface="Arial" pitchFamily="34" charset="0"/>
              </a:rPr>
              <a:t>Мөн нэн эртний үед холбогдох хадны сүг зурагт нум сум жад ашиглаж ан ав хийж байгааг дүрсэлсэн байдаг. Энэ үед чулуу болон хүрэл зэвсэгийнхээ ард модоор иш хийж ашиглаж байсан нь үүнээс харагддаг. Хүн үүссэн тэр цагаас эхлэн усанд хөвж яваа модыг хараад завь хийх, үрэлтийн хүчээр гал гаргах, урц овоохойг газрын хөрсөн дээр ил босгох зэрэг оролдлогууд ээлж дараалан амьдралаас урган гарч хийгдэж, боловсронгуй болсоор иржээ. Гал бий болсоноор модыг дулаан гаргах эх үүсвэр болгон ашиглаж ирсэн.</a:t>
            </a:r>
          </a:p>
        </p:txBody>
      </p:sp>
      <p:sp>
        <p:nvSpPr>
          <p:cNvPr id="5" name="Content Placeholder 13"/>
          <p:cNvSpPr txBox="1">
            <a:spLocks/>
          </p:cNvSpPr>
          <p:nvPr/>
        </p:nvSpPr>
        <p:spPr>
          <a:xfrm>
            <a:off x="7374793" y="5417545"/>
            <a:ext cx="3345429" cy="550781"/>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ctr">
              <a:buNone/>
            </a:pPr>
            <a:r>
              <a:rPr lang="mn-MN" sz="1200" i="1" dirty="0">
                <a:solidFill>
                  <a:schemeClr val="tx2"/>
                </a:solidFill>
                <a:latin typeface="Arial" pitchFamily="34" charset="0"/>
                <a:cs typeface="Arial" pitchFamily="34" charset="0"/>
              </a:rPr>
              <a:t>Зураг </a:t>
            </a:r>
            <a:r>
              <a:rPr lang="mn-MN" sz="1200" i="1" dirty="0" smtClean="0">
                <a:solidFill>
                  <a:schemeClr val="tx2"/>
                </a:solidFill>
                <a:latin typeface="Arial" pitchFamily="34" charset="0"/>
                <a:cs typeface="Arial" pitchFamily="34" charset="0"/>
              </a:rPr>
              <a:t>7. Ямаан </a:t>
            </a:r>
            <a:r>
              <a:rPr lang="mn-MN" sz="1200" i="1" dirty="0">
                <a:solidFill>
                  <a:schemeClr val="tx2"/>
                </a:solidFill>
                <a:latin typeface="Arial" pitchFamily="34" charset="0"/>
                <a:cs typeface="Arial" pitchFamily="34" charset="0"/>
              </a:rPr>
              <a:t>усны хадны сүг зураг. Нум сум харваж хүнийг </a:t>
            </a:r>
            <a:r>
              <a:rPr lang="mn-MN" sz="1200" i="1" dirty="0" smtClean="0">
                <a:solidFill>
                  <a:schemeClr val="tx2"/>
                </a:solidFill>
                <a:latin typeface="Arial" pitchFamily="34" charset="0"/>
                <a:cs typeface="Arial" pitchFamily="34" charset="0"/>
              </a:rPr>
              <a:t>дүрсэлсэн</a:t>
            </a:r>
            <a:endParaRPr lang="mn-MN" sz="1200" i="1" dirty="0">
              <a:solidFill>
                <a:schemeClr val="tx2"/>
              </a:solidFill>
              <a:latin typeface="Arial" pitchFamily="34" charset="0"/>
              <a:cs typeface="Arial" pitchFamily="34" charset="0"/>
            </a:endParaRPr>
          </a:p>
        </p:txBody>
      </p:sp>
      <p:pic>
        <p:nvPicPr>
          <p:cNvPr id="6" name="Picture 5"/>
          <p:cNvPicPr/>
          <p:nvPr/>
        </p:nvPicPr>
        <p:blipFill>
          <a:blip r:embed="rId2">
            <a:extLst>
              <a:ext uri="{28A0092B-C50C-407E-A947-70E740481C1C}">
                <a14:useLocalDpi xmlns:a14="http://schemas.microsoft.com/office/drawing/2010/main" val="0"/>
              </a:ext>
            </a:extLst>
          </a:blip>
          <a:stretch>
            <a:fillRect/>
          </a:stretch>
        </p:blipFill>
        <p:spPr bwMode="auto">
          <a:xfrm>
            <a:off x="7630227" y="1015551"/>
            <a:ext cx="2834562" cy="4251844"/>
          </a:xfrm>
          <a:prstGeom prst="rect">
            <a:avLst/>
          </a:prstGeom>
          <a:noFill/>
          <a:ln w="9525">
            <a:noFill/>
            <a:miter lim="800000"/>
            <a:headEnd/>
            <a:tailEnd/>
          </a:ln>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5620" b="3629"/>
          <a:stretch/>
        </p:blipFill>
        <p:spPr>
          <a:xfrm>
            <a:off x="1912749" y="3361384"/>
            <a:ext cx="4477554" cy="2717442"/>
          </a:xfrm>
          <a:prstGeom prst="rect">
            <a:avLst/>
          </a:prstGeom>
        </p:spPr>
      </p:pic>
    </p:spTree>
    <p:extLst>
      <p:ext uri="{BB962C8B-B14F-4D97-AF65-F5344CB8AC3E}">
        <p14:creationId xmlns:p14="http://schemas.microsoft.com/office/powerpoint/2010/main" val="286893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2" y="304800"/>
            <a:ext cx="10058402" cy="914400"/>
          </a:xfrm>
        </p:spPr>
        <p:txBody>
          <a:bodyPr>
            <a:normAutofit/>
          </a:bodyPr>
          <a:lstStyle/>
          <a:p>
            <a:r>
              <a:rPr lang="mn-MN" sz="2400" b="1" dirty="0" smtClean="0">
                <a:solidFill>
                  <a:schemeClr val="tx2"/>
                </a:solidFill>
                <a:latin typeface="Arial" pitchFamily="34" charset="0"/>
                <a:cs typeface="Arial" pitchFamily="34" charset="0"/>
              </a:rPr>
              <a:t>3. ДЭЭД МОНГОЛЧУУДЫН ҮЕ </a:t>
            </a:r>
            <a:r>
              <a:rPr lang="mn-MN" sz="2400" b="1" dirty="0">
                <a:solidFill>
                  <a:schemeClr val="tx2"/>
                </a:solidFill>
                <a:latin typeface="Arial" pitchFamily="34" charset="0"/>
                <a:cs typeface="Arial" pitchFamily="34" charset="0"/>
              </a:rPr>
              <a:t/>
            </a:r>
            <a:br>
              <a:rPr lang="mn-MN" sz="2400" b="1" dirty="0">
                <a:solidFill>
                  <a:schemeClr val="tx2"/>
                </a:solidFill>
                <a:latin typeface="Arial" pitchFamily="34" charset="0"/>
                <a:cs typeface="Arial" pitchFamily="34" charset="0"/>
              </a:rPr>
            </a:br>
            <a:r>
              <a:rPr lang="mn-MN" sz="2400" b="1" dirty="0" smtClean="0">
                <a:solidFill>
                  <a:schemeClr val="tx2"/>
                </a:solidFill>
                <a:latin typeface="Arial" pitchFamily="34" charset="0"/>
                <a:cs typeface="Arial" pitchFamily="34" charset="0"/>
              </a:rPr>
              <a:t>                </a:t>
            </a:r>
            <a:r>
              <a:rPr lang="en-US" sz="2000" i="1" dirty="0" smtClean="0">
                <a:solidFill>
                  <a:schemeClr val="tx2"/>
                </a:solidFill>
                <a:latin typeface="Arial" pitchFamily="34" charset="0"/>
                <a:cs typeface="Arial" pitchFamily="34" charset="0"/>
              </a:rPr>
              <a:t>( </a:t>
            </a:r>
            <a:r>
              <a:rPr lang="mn-MN" sz="2000" i="1" dirty="0">
                <a:solidFill>
                  <a:schemeClr val="tx2"/>
                </a:solidFill>
                <a:latin typeface="Arial" pitchFamily="34" charset="0"/>
                <a:cs typeface="Arial" pitchFamily="34" charset="0"/>
              </a:rPr>
              <a:t>НТӨ</a:t>
            </a:r>
            <a:r>
              <a:rPr lang="en-US" sz="2000" i="1" dirty="0">
                <a:solidFill>
                  <a:schemeClr val="tx2"/>
                </a:solidFill>
                <a:latin typeface="Arial" pitchFamily="34" charset="0"/>
                <a:cs typeface="Arial" pitchFamily="34" charset="0"/>
              </a:rPr>
              <a:t>III</a:t>
            </a:r>
            <a:r>
              <a:rPr lang="mn-MN" sz="2000" i="1" dirty="0">
                <a:solidFill>
                  <a:schemeClr val="tx2"/>
                </a:solidFill>
                <a:latin typeface="Arial" pitchFamily="34" charset="0"/>
                <a:cs typeface="Arial" pitchFamily="34" charset="0"/>
              </a:rPr>
              <a:t> мянганаас манай тоололын XII зууны хүртэл </a:t>
            </a:r>
            <a:r>
              <a:rPr lang="en-US" sz="2000" i="1" dirty="0" smtClean="0">
                <a:solidFill>
                  <a:schemeClr val="tx2"/>
                </a:solidFill>
                <a:latin typeface="Arial" pitchFamily="34" charset="0"/>
                <a:cs typeface="Arial" pitchFamily="34" charset="0"/>
              </a:rPr>
              <a:t>)</a:t>
            </a:r>
            <a:endParaRPr sz="2000" i="1" dirty="0">
              <a:solidFill>
                <a:schemeClr val="tx2"/>
              </a:solidFill>
              <a:latin typeface="Arial" pitchFamily="34" charset="0"/>
              <a:cs typeface="Arial" pitchFamily="34" charset="0"/>
            </a:endParaRPr>
          </a:p>
        </p:txBody>
      </p:sp>
      <p:sp>
        <p:nvSpPr>
          <p:cNvPr id="14" name="Content Placeholder 13"/>
          <p:cNvSpPr>
            <a:spLocks noGrp="1"/>
          </p:cNvSpPr>
          <p:nvPr>
            <p:ph idx="1"/>
          </p:nvPr>
        </p:nvSpPr>
        <p:spPr>
          <a:xfrm>
            <a:off x="1066192" y="1748693"/>
            <a:ext cx="4725008" cy="3975099"/>
          </a:xfrm>
        </p:spPr>
        <p:txBody>
          <a:bodyPr>
            <a:normAutofit fontScale="92500" lnSpcReduction="10000"/>
          </a:bodyPr>
          <a:lstStyle/>
          <a:p>
            <a:pPr marL="0" indent="0" algn="just">
              <a:buNone/>
            </a:pPr>
            <a:r>
              <a:rPr lang="mn-MN" sz="1600" dirty="0" smtClean="0">
                <a:solidFill>
                  <a:schemeClr val="tx2"/>
                </a:solidFill>
                <a:latin typeface="Arial" pitchFamily="34" charset="0"/>
                <a:cs typeface="Arial" pitchFamily="34" charset="0"/>
              </a:rPr>
              <a:t>	Эртний </a:t>
            </a:r>
            <a:r>
              <a:rPr lang="mn-MN" sz="1600" dirty="0">
                <a:solidFill>
                  <a:schemeClr val="tx2"/>
                </a:solidFill>
                <a:latin typeface="Arial" pitchFamily="34" charset="0"/>
                <a:cs typeface="Arial" pitchFamily="34" charset="0"/>
              </a:rPr>
              <a:t>монголчууд мод модлог материалыг эргэх дугуйт тэрэг, эрчит зүймэл нум, эрмэг хүлгийн эмээл, эвхдэг ханат эсгий гэр, эгшиглэнт яруу хөгжмийн зэмсэг морин хуур сэлтийг хийн хөгжүүлж хойч үедээ өвлүүлсээр ирсэн ба багаж зэвсэг хийх ажилд нь ч гэсэн мод асар их үүрэгтэй байсан. Тухайлбал 4500 грамм калори хүртэл илч гаргадаг “Ургаа чулуун нүүрс” гэгдэх  Заг мод НТӨ </a:t>
            </a:r>
            <a:r>
              <a:rPr lang="en-US" sz="1600" dirty="0">
                <a:solidFill>
                  <a:schemeClr val="tx2"/>
                </a:solidFill>
                <a:latin typeface="Arial" pitchFamily="34" charset="0"/>
                <a:cs typeface="Arial" pitchFamily="34" charset="0"/>
              </a:rPr>
              <a:t>IY-III </a:t>
            </a:r>
            <a:r>
              <a:rPr lang="mn-MN" sz="1600" dirty="0">
                <a:solidFill>
                  <a:schemeClr val="tx2"/>
                </a:solidFill>
                <a:latin typeface="Arial" pitchFamily="34" charset="0"/>
                <a:cs typeface="Arial" pitchFamily="34" charset="0"/>
              </a:rPr>
              <a:t>мянган жилийн тэртээ төмөрлөг боловсруулах үйлдвэрийн үндсэн дулаан үүсгэгч болж байсан. </a:t>
            </a:r>
            <a:endParaRPr lang="mn-MN" sz="1600" dirty="0" smtClean="0">
              <a:solidFill>
                <a:schemeClr val="tx2"/>
              </a:solidFill>
              <a:latin typeface="Arial" pitchFamily="34" charset="0"/>
              <a:cs typeface="Arial" pitchFamily="34" charset="0"/>
            </a:endParaRPr>
          </a:p>
          <a:p>
            <a:pPr marL="0" indent="0" algn="just">
              <a:buNone/>
            </a:pPr>
            <a:r>
              <a:rPr lang="mn-MN" sz="1600" dirty="0">
                <a:solidFill>
                  <a:schemeClr val="tx2"/>
                </a:solidFill>
                <a:latin typeface="Arial" pitchFamily="34" charset="0"/>
                <a:cs typeface="Arial" pitchFamily="34" charset="0"/>
              </a:rPr>
              <a:t>	</a:t>
            </a:r>
            <a:r>
              <a:rPr lang="mn-MN" sz="1600" dirty="0" smtClean="0">
                <a:solidFill>
                  <a:schemeClr val="tx2"/>
                </a:solidFill>
                <a:latin typeface="Arial" pitchFamily="34" charset="0"/>
                <a:cs typeface="Arial" pitchFamily="34" charset="0"/>
                <a:hlinkClick r:id="rId2" action="ppaction://hlinksldjump"/>
              </a:rPr>
              <a:t>Гуа </a:t>
            </a:r>
            <a:r>
              <a:rPr lang="mn-MN" sz="1600" dirty="0">
                <a:solidFill>
                  <a:schemeClr val="tx2"/>
                </a:solidFill>
                <a:latin typeface="Arial" pitchFamily="34" charset="0"/>
                <a:cs typeface="Arial" pitchFamily="34" charset="0"/>
                <a:hlinkClick r:id="rId2" action="ppaction://hlinksldjump"/>
              </a:rPr>
              <a:t>дов </a:t>
            </a:r>
            <a:r>
              <a:rPr lang="mn-MN" sz="1600" dirty="0">
                <a:solidFill>
                  <a:schemeClr val="tx2"/>
                </a:solidFill>
                <a:latin typeface="Arial" pitchFamily="34" charset="0"/>
                <a:cs typeface="Arial" pitchFamily="34" charset="0"/>
              </a:rPr>
              <a:t>хэмээх хүннүгийн үеийн сууринг малтахад барилгын туурганы хоёр талаас шувуу углуургадсан буюу хоёр талаас нь умхүүлэн босгосон модон баганы ор хэд хэд олдсон нь уг хийц монголд бүр эртнээс уламжлагдсаныг илтгэдэг</a:t>
            </a:r>
          </a:p>
          <a:p>
            <a:pPr marL="0" indent="0" algn="just">
              <a:buNone/>
            </a:pPr>
            <a:endParaRPr lang="mn-MN" sz="1600" dirty="0">
              <a:solidFill>
                <a:schemeClr val="tx2"/>
              </a:solidFill>
              <a:latin typeface="Arial" pitchFamily="34" charset="0"/>
              <a:cs typeface="Arial" pitchFamily="34" charset="0"/>
            </a:endParaRPr>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bwMode="auto">
          <a:xfrm>
            <a:off x="7475078" y="1396999"/>
            <a:ext cx="3661844" cy="2705101"/>
          </a:xfrm>
          <a:prstGeom prst="rect">
            <a:avLst/>
          </a:prstGeom>
          <a:noFill/>
          <a:ln w="9525">
            <a:noFill/>
            <a:miter lim="800000"/>
            <a:headEnd/>
            <a:tailEnd/>
          </a:ln>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bwMode="auto">
          <a:xfrm>
            <a:off x="6257494" y="3552397"/>
            <a:ext cx="2435166" cy="2692402"/>
          </a:xfrm>
          <a:prstGeom prst="rect">
            <a:avLst/>
          </a:prstGeom>
          <a:noFill/>
          <a:ln w="9525">
            <a:noFill/>
            <a:miter lim="800000"/>
            <a:headEnd/>
            <a:tailEnd/>
          </a:ln>
        </p:spPr>
      </p:pic>
      <p:sp>
        <p:nvSpPr>
          <p:cNvPr id="2" name="Rectangle 1"/>
          <p:cNvSpPr/>
          <p:nvPr/>
        </p:nvSpPr>
        <p:spPr>
          <a:xfrm>
            <a:off x="8883160" y="4708097"/>
            <a:ext cx="2483340" cy="1015663"/>
          </a:xfrm>
          <a:prstGeom prst="rect">
            <a:avLst/>
          </a:prstGeom>
        </p:spPr>
        <p:txBody>
          <a:bodyPr wrap="square">
            <a:spAutoFit/>
          </a:bodyPr>
          <a:lstStyle/>
          <a:p>
            <a:pPr algn="ctr"/>
            <a:r>
              <a:rPr lang="mn-MN" sz="1200" i="1" dirty="0">
                <a:solidFill>
                  <a:schemeClr val="tx2"/>
                </a:solidFill>
                <a:latin typeface="Arial" pitchFamily="34" charset="0"/>
                <a:cs typeface="Arial" pitchFamily="34" charset="0"/>
              </a:rPr>
              <a:t>1952 онд тэнд эртний судлаач Х.Пэрлээ малтлага хийж холбогдох он цагийг Хүннү гүрний үе буюу Х.Т.Ө </a:t>
            </a:r>
            <a:r>
              <a:rPr lang="en-US" sz="1200" i="1" dirty="0">
                <a:solidFill>
                  <a:schemeClr val="tx2"/>
                </a:solidFill>
                <a:latin typeface="Arial" pitchFamily="34" charset="0"/>
                <a:cs typeface="Arial" pitchFamily="34" charset="0"/>
              </a:rPr>
              <a:t>II </a:t>
            </a:r>
            <a:r>
              <a:rPr lang="mn-MN" sz="1200" i="1" dirty="0">
                <a:solidFill>
                  <a:schemeClr val="tx2"/>
                </a:solidFill>
                <a:latin typeface="Arial" pitchFamily="34" charset="0"/>
                <a:cs typeface="Arial" pitchFamily="34" charset="0"/>
              </a:rPr>
              <a:t>зуун - Х.Т </a:t>
            </a:r>
            <a:r>
              <a:rPr lang="en-US" sz="1200" i="1" dirty="0">
                <a:solidFill>
                  <a:schemeClr val="tx2"/>
                </a:solidFill>
                <a:latin typeface="Arial" pitchFamily="34" charset="0"/>
                <a:cs typeface="Arial" pitchFamily="34" charset="0"/>
              </a:rPr>
              <a:t>I </a:t>
            </a:r>
            <a:r>
              <a:rPr lang="mn-MN" sz="1200" i="1" dirty="0">
                <a:solidFill>
                  <a:schemeClr val="tx2"/>
                </a:solidFill>
                <a:latin typeface="Arial" pitchFamily="34" charset="0"/>
                <a:cs typeface="Arial" pitchFamily="34" charset="0"/>
              </a:rPr>
              <a:t>зуунд хамааруулжээ.</a:t>
            </a:r>
            <a:endParaRPr lang="en-US" sz="1200" i="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3569072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5214" y="106680"/>
            <a:ext cx="10058400" cy="5875020"/>
          </a:xfrm>
        </p:spPr>
        <p:txBody>
          <a:bodyPr>
            <a:noAutofit/>
          </a:bodyPr>
          <a:lstStyle/>
          <a:p>
            <a:pPr marL="0" indent="0">
              <a:buNone/>
            </a:pPr>
            <a:r>
              <a:rPr lang="mn-MN" sz="1400" b="1" dirty="0">
                <a:solidFill>
                  <a:schemeClr val="tx2"/>
                </a:solidFill>
                <a:latin typeface="Arial" pitchFamily="34" charset="0"/>
                <a:cs typeface="Arial" pitchFamily="34" charset="0"/>
              </a:rPr>
              <a:t>Гуа </a:t>
            </a:r>
            <a:r>
              <a:rPr lang="mn-MN" sz="1400" b="1" dirty="0" smtClean="0">
                <a:solidFill>
                  <a:schemeClr val="tx2"/>
                </a:solidFill>
                <a:latin typeface="Arial" pitchFamily="34" charset="0"/>
                <a:cs typeface="Arial" pitchFamily="34" charset="0"/>
              </a:rPr>
              <a:t>дов</a:t>
            </a:r>
            <a:r>
              <a:rPr lang="mn-MN" sz="1400" dirty="0">
                <a:solidFill>
                  <a:schemeClr val="tx2"/>
                </a:solidFill>
                <a:latin typeface="Arial" pitchFamily="34" charset="0"/>
                <a:cs typeface="Arial" pitchFamily="34" charset="0"/>
              </a:rPr>
              <a:t> </a:t>
            </a:r>
            <a:endParaRPr lang="mn-MN" sz="1400" dirty="0" smtClean="0">
              <a:solidFill>
                <a:schemeClr val="tx2"/>
              </a:solidFill>
              <a:latin typeface="Arial" pitchFamily="34" charset="0"/>
              <a:cs typeface="Arial" pitchFamily="34" charset="0"/>
            </a:endParaRPr>
          </a:p>
          <a:p>
            <a:pPr marL="0" indent="0">
              <a:buNone/>
            </a:pPr>
            <a:r>
              <a:rPr lang="mn-MN" sz="1400" dirty="0" smtClean="0">
                <a:solidFill>
                  <a:schemeClr val="tx2"/>
                </a:solidFill>
                <a:latin typeface="Arial" pitchFamily="34" charset="0"/>
                <a:cs typeface="Arial" pitchFamily="34" charset="0"/>
              </a:rPr>
              <a:t>Монголчуудын </a:t>
            </a:r>
            <a:r>
              <a:rPr lang="mn-MN" sz="1400" dirty="0">
                <a:solidFill>
                  <a:schemeClr val="tx2"/>
                </a:solidFill>
                <a:latin typeface="Arial" pitchFamily="34" charset="0"/>
                <a:cs typeface="Arial" pitchFamily="34" charset="0"/>
              </a:rPr>
              <a:t>өвөг дээдсийн цогцлон бүтээсэн олон арван хот суурины дурсгалын нэг нь Гуа дов хэмээх эртний хотын туйр юм. Уг дурсгал Төв аймгийн Баянжаргалан сумын нутаг Хэрлэн мөрний баруун этгээд Цагаан арал гэдэг газар /сумын төвөөс зүүн хойш 28 км зайтай/ оршдог. Гуа дов бол монголын аман зохиол, түүх сударт Бурхан Халдун уул, Онон, Хэрлэн мөрнүүдтэй эн зэрэгцэн дурдагдаж ирсэн бөгөөд нутгийн ардын аман домогт Чингис хааны отгон охины орд хэмээн хэлэлцдэг байсан түүхт газар билээ.</a:t>
            </a:r>
            <a:br>
              <a:rPr lang="mn-MN" sz="1400" dirty="0">
                <a:solidFill>
                  <a:schemeClr val="tx2"/>
                </a:solidFill>
                <a:latin typeface="Arial" pitchFamily="34" charset="0"/>
                <a:cs typeface="Arial" pitchFamily="34" charset="0"/>
              </a:rPr>
            </a:br>
            <a:r>
              <a:rPr lang="mn-MN" sz="1400" dirty="0" smtClean="0">
                <a:solidFill>
                  <a:schemeClr val="tx2"/>
                </a:solidFill>
                <a:latin typeface="Arial" pitchFamily="34" charset="0"/>
                <a:cs typeface="Arial" pitchFamily="34" charset="0"/>
              </a:rPr>
              <a:t> Гуа </a:t>
            </a:r>
            <a:r>
              <a:rPr lang="mn-MN" sz="1400" dirty="0">
                <a:solidFill>
                  <a:schemeClr val="tx2"/>
                </a:solidFill>
                <a:latin typeface="Arial" pitchFamily="34" charset="0"/>
                <a:cs typeface="Arial" pitchFamily="34" charset="0"/>
              </a:rPr>
              <a:t>довын туйрын тойм зураглал</a:t>
            </a:r>
            <a:br>
              <a:rPr lang="mn-MN" sz="1400" dirty="0">
                <a:solidFill>
                  <a:schemeClr val="tx2"/>
                </a:solidFill>
                <a:latin typeface="Arial" pitchFamily="34" charset="0"/>
                <a:cs typeface="Arial" pitchFamily="34" charset="0"/>
              </a:rPr>
            </a:br>
            <a:r>
              <a:rPr lang="mn-MN" sz="1400" dirty="0" smtClean="0">
                <a:solidFill>
                  <a:schemeClr val="tx2"/>
                </a:solidFill>
                <a:latin typeface="Arial" pitchFamily="34" charset="0"/>
                <a:cs typeface="Arial" pitchFamily="34" charset="0"/>
              </a:rPr>
              <a:t>Гуа </a:t>
            </a:r>
            <a:r>
              <a:rPr lang="mn-MN" sz="1400" dirty="0">
                <a:solidFill>
                  <a:schemeClr val="tx2"/>
                </a:solidFill>
                <a:latin typeface="Arial" pitchFamily="34" charset="0"/>
                <a:cs typeface="Arial" pitchFamily="34" charset="0"/>
              </a:rPr>
              <a:t>довыг мянга есөн зуун хориод онд Монгол улсын Судар бичгийн хүрээлэнгийн анхны дарга Онходын Жамъян нутгийн ард түмнээс сурвалжлан мэдэж анх олж үзсэн түүхтэй бөгөөд 1952 онд тэнд эртний судлаач Х.Пэрлээ малтлага хийж холбогдох он цагийг Хүннү гүрний үе буюу Х.Т.Ө </a:t>
            </a:r>
            <a:r>
              <a:rPr lang="en-US" sz="1400" dirty="0">
                <a:solidFill>
                  <a:schemeClr val="tx2"/>
                </a:solidFill>
                <a:latin typeface="Arial" pitchFamily="34" charset="0"/>
                <a:cs typeface="Arial" pitchFamily="34" charset="0"/>
              </a:rPr>
              <a:t>II </a:t>
            </a:r>
            <a:r>
              <a:rPr lang="mn-MN" sz="1400" dirty="0">
                <a:solidFill>
                  <a:schemeClr val="tx2"/>
                </a:solidFill>
                <a:latin typeface="Arial" pitchFamily="34" charset="0"/>
                <a:cs typeface="Arial" pitchFamily="34" charset="0"/>
              </a:rPr>
              <a:t>зуун - Х.Т </a:t>
            </a:r>
            <a:r>
              <a:rPr lang="en-US" sz="1400" dirty="0">
                <a:solidFill>
                  <a:schemeClr val="tx2"/>
                </a:solidFill>
                <a:latin typeface="Arial" pitchFamily="34" charset="0"/>
                <a:cs typeface="Arial" pitchFamily="34" charset="0"/>
              </a:rPr>
              <a:t>I </a:t>
            </a:r>
            <a:r>
              <a:rPr lang="mn-MN" sz="1400" dirty="0">
                <a:solidFill>
                  <a:schemeClr val="tx2"/>
                </a:solidFill>
                <a:latin typeface="Arial" pitchFamily="34" charset="0"/>
                <a:cs typeface="Arial" pitchFamily="34" charset="0"/>
              </a:rPr>
              <a:t>зуунд </a:t>
            </a:r>
            <a:r>
              <a:rPr lang="mn-MN" sz="1400" dirty="0" smtClean="0">
                <a:solidFill>
                  <a:schemeClr val="tx2"/>
                </a:solidFill>
                <a:latin typeface="Arial" pitchFamily="34" charset="0"/>
                <a:cs typeface="Arial" pitchFamily="34" charset="0"/>
              </a:rPr>
              <a:t>хамааруулжээ.</a:t>
            </a:r>
            <a:r>
              <a:rPr lang="mn-MN" sz="1400" dirty="0">
                <a:solidFill>
                  <a:schemeClr val="tx2"/>
                </a:solidFill>
                <a:latin typeface="Arial" pitchFamily="34" charset="0"/>
                <a:cs typeface="Arial" pitchFamily="34" charset="0"/>
              </a:rPr>
              <a:t> </a:t>
            </a:r>
            <a:r>
              <a:rPr lang="mn-MN" sz="1400" dirty="0" smtClean="0">
                <a:solidFill>
                  <a:schemeClr val="tx2"/>
                </a:solidFill>
                <a:latin typeface="Arial" pitchFamily="34" charset="0"/>
                <a:cs typeface="Arial" pitchFamily="34" charset="0"/>
              </a:rPr>
              <a:t>1952 онд археологийн </a:t>
            </a:r>
            <a:r>
              <a:rPr lang="mn-MN" sz="1400" dirty="0">
                <a:solidFill>
                  <a:schemeClr val="tx2"/>
                </a:solidFill>
                <a:latin typeface="Arial" pitchFamily="34" charset="0"/>
                <a:cs typeface="Arial" pitchFamily="34" charset="0"/>
              </a:rPr>
              <a:t>шинжилгээ хийх үед уг суурин нь өмнө, хойд талдаа их хаалганы ор бүхий дөрвөлжин шороон хэрэмтэй, хэрмэн дотор түүнд тулгаж дотогш харуулж барьсан бяцхан барилгын оромтой, мөн хэрмийн төв хэсэгт "Гуа дов" хэмээн нэрлэгдсэн 3 м өндөр, 4 м өргөн, 56 м урт хэмжээтэй том шавар барилгын ор үлдэцтэй байжээ. Тэр үед Гуа дов хэрэм нь хэмжээгээрээ хойноос урагш 367 м, баруун зүүн тийшээ 360 м, хэрмийн өргөн 3,5-7,5 м, өндөр нь 50-70 см байсан бөгөөд Х.Пэрлээ энд нийтдээ 12 газар малтаж, дагтаршуулсан шавар шалд суулгасан барилгын баганын суурь чулуу (заримд нь модон баганы хугархай) үлдсэн байсан бөгөөд үүнээс дендрох-ронологийн шинжилгээ хийж Гуа довын холбогдох он цагийг нарийвчлан тогтоох боломжтойг илрүүлж, дээврийн ваарны хагархай, ширмэл ширдэгний хээтэй дөрвөлжин тоосгоны хэлтэрхий, шатсан туйпуу олныг гарган, хятад үсгийн хээтэй төмөр товч, шаазан савны хагархай зэрэг сонирхолтой олдворууд олсон.</a:t>
            </a:r>
            <a:br>
              <a:rPr lang="mn-MN" sz="1400" dirty="0">
                <a:solidFill>
                  <a:schemeClr val="tx2"/>
                </a:solidFill>
                <a:latin typeface="Arial" pitchFamily="34" charset="0"/>
                <a:cs typeface="Arial" pitchFamily="34" charset="0"/>
              </a:rPr>
            </a:br>
            <a:r>
              <a:rPr lang="mn-MN" sz="1400" dirty="0" smtClean="0">
                <a:solidFill>
                  <a:schemeClr val="tx2"/>
                </a:solidFill>
                <a:latin typeface="Arial" pitchFamily="34" charset="0"/>
                <a:cs typeface="Arial" pitchFamily="34" charset="0"/>
              </a:rPr>
              <a:t>Мөн </a:t>
            </a:r>
            <a:r>
              <a:rPr lang="mn-MN" sz="1400" dirty="0">
                <a:solidFill>
                  <a:schemeClr val="tx2"/>
                </a:solidFill>
                <a:latin typeface="Arial" pitchFamily="34" charset="0"/>
                <a:cs typeface="Arial" pitchFamily="34" charset="0"/>
              </a:rPr>
              <a:t>шинжилгээний явцад хэрмийн зүүн урд өнцгөөс 190 м зайд нэгэн барилгын үлдцийг малтахад зүүн тийш хандуулан, хоёр хөлийг атийлгаж, нүүрийг хойд зүг харуулан, гар биеийг дагуулан баруун хажуугаар нь тавьж, чулуун зэвсгийн эцсийн үед холбогдмоор сумны ясан зэв дагалдуулсан оршуулга илэрчээ. Дээрх эх хэрэглэгдэхүүнд тулгуурлан </a:t>
            </a:r>
            <a:r>
              <a:rPr lang="en-US" sz="1400" dirty="0">
                <a:solidFill>
                  <a:schemeClr val="tx2"/>
                </a:solidFill>
                <a:latin typeface="Arial" pitchFamily="34" charset="0"/>
                <a:cs typeface="Arial" pitchFamily="34" charset="0"/>
              </a:rPr>
              <a:t>X. </a:t>
            </a:r>
            <a:r>
              <a:rPr lang="mn-MN" sz="1400" dirty="0">
                <a:solidFill>
                  <a:schemeClr val="tx2"/>
                </a:solidFill>
                <a:latin typeface="Arial" pitchFamily="34" charset="0"/>
                <a:cs typeface="Arial" pitchFamily="34" charset="0"/>
              </a:rPr>
              <a:t>Пэрлээ Гуа дов хэрмийг хүннү нарын мандсан үед холбогдох нэгэн тахилгын газар хэмээн үзсэн бөгөөд "Энэхүү барилга нь хүннү нарын өвөг дээдсийн хүүрийг хадгалсан бунхан байсан тул, хожим хүн эвдлэн малтаж, хүүрт дагалдуулсан зүйлүүдийг тоносон байж болохын гэрч нь энэхүү барилгын баганын суурь чулуунуудыг ихэвчлэн, анх суулгасан байрнаас сандаан хөдөлг?сөн хийгээд хүүрийн зарим /нэг гарын шуунаас урагш яс, нөгөө гарын бүтэн/ яс алга болсон явдал байж болох юм хэмээн бичжээ</a:t>
            </a:r>
            <a:r>
              <a:rPr lang="mn-MN" sz="1400" dirty="0" smtClean="0">
                <a:solidFill>
                  <a:schemeClr val="tx2"/>
                </a:solidFill>
                <a:latin typeface="Arial" pitchFamily="34" charset="0"/>
                <a:cs typeface="Arial" pitchFamily="34" charset="0"/>
              </a:rPr>
              <a:t>.</a:t>
            </a:r>
            <a:endParaRPr lang="mn-MN" sz="14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15310963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672492" y="1316038"/>
            <a:ext cx="5956908" cy="4635499"/>
          </a:xfrm>
        </p:spPr>
        <p:txBody>
          <a:bodyPr>
            <a:normAutofit lnSpcReduction="10000"/>
          </a:bodyPr>
          <a:lstStyle/>
          <a:p>
            <a:pPr marL="0" indent="0" algn="just">
              <a:buNone/>
            </a:pPr>
            <a:r>
              <a:rPr lang="en-US" sz="1600" dirty="0">
                <a:solidFill>
                  <a:schemeClr val="tx2"/>
                </a:solidFill>
                <a:latin typeface="Arial" pitchFamily="34" charset="0"/>
                <a:cs typeface="Arial" pitchFamily="34" charset="0"/>
              </a:rPr>
              <a:t>XII </a:t>
            </a:r>
            <a:r>
              <a:rPr lang="mn-MN" sz="1600" dirty="0">
                <a:solidFill>
                  <a:schemeClr val="tx2"/>
                </a:solidFill>
                <a:latin typeface="Arial" pitchFamily="34" charset="0"/>
                <a:cs typeface="Arial" pitchFamily="34" charset="0"/>
              </a:rPr>
              <a:t>зууны үе гэхэд  монголчуудын дунд тэрэгч, нумч гэх мэтийн нарийн мэргэжлийн урчууд бий болсон байв. Тухайлбал шивэй нарийн дунд уг мэргэжил улам нарийсч тэрэгч, тэрэгт бургасан байшин үйлдэгч зэргээр мэргэшиж байв. Тэд мөн модон байшин бариж, модон анжис хэрэглэж, модон цанаар хүртэл унаалдаг байв. Модоор хийж урлах энэ бүх уламжлалыг цаашид Хятан нар үргэлжилүүлж жууз, сүйх тэргийг ачн замд өргөн хэрэглэхийн сацуу завь энгийн болон байлдааны усан онгоц, барилга, гүүр зэргийг хүртэл хийж улам хөгжүүлж байжээ. Цаашид хөгжсөөр Их Монгол улсын үед гэр тэрэг, цэрэг дайны хэрэглүүрүүд болох нум сум, жад, дүүгүүр гэх мэтээр модыг чадварлагаар ашиглаж эдлэл хэрэглэл хийдэг болсон байв. Энэ үеийн бас нэгэн үсрэнгүй хөгжилт нь Чингис хааны албатууд аравтын системд хувиарлагддаг байсан тэр цагт эдлэл хэрэглэл, зэр зэвсэгийн урлалыг хариуцсан “УРЧУУДЫН МЯНГАТ” Гүч Гүр дарханаар толгойлуулан үйлдвэрлэлийн асуудлыг хариуцдаг байсан нь эдлэл хэрэглэлийн уран нарийн хийц, технологийн шийдэлд үсрэнгүй хөгжилийг авчирхад хүргэсэн.</a:t>
            </a:r>
            <a:endParaRPr lang="mn-MN" sz="1600" dirty="0">
              <a:solidFill>
                <a:schemeClr val="tx2"/>
              </a:solidFill>
              <a:latin typeface="Arial" pitchFamily="34" charset="0"/>
              <a:cs typeface="Arial" pitchFamily="34" charset="0"/>
            </a:endParaRPr>
          </a:p>
        </p:txBody>
      </p:sp>
      <p:pic>
        <p:nvPicPr>
          <p:cNvPr id="5" name="Picture 4"/>
          <p:cNvPicPr/>
          <p:nvPr/>
        </p:nvPicPr>
        <p:blipFill>
          <a:blip r:embed="rId2"/>
          <a:srcRect l="3798" t="4799" r="3250"/>
          <a:stretch>
            <a:fillRect/>
          </a:stretch>
        </p:blipFill>
        <p:spPr bwMode="auto">
          <a:xfrm>
            <a:off x="6743700" y="1454519"/>
            <a:ext cx="4821872" cy="3022916"/>
          </a:xfrm>
          <a:prstGeom prst="rect">
            <a:avLst/>
          </a:prstGeom>
          <a:noFill/>
          <a:ln w="9525">
            <a:noFill/>
            <a:miter lim="800000"/>
            <a:headEnd/>
            <a:tailEnd/>
          </a:ln>
        </p:spPr>
      </p:pic>
      <p:sp>
        <p:nvSpPr>
          <p:cNvPr id="2" name="Rectangle 1"/>
          <p:cNvSpPr/>
          <p:nvPr/>
        </p:nvSpPr>
        <p:spPr>
          <a:xfrm>
            <a:off x="7152163" y="4629835"/>
            <a:ext cx="4004945" cy="461665"/>
          </a:xfrm>
          <a:prstGeom prst="rect">
            <a:avLst/>
          </a:prstGeom>
        </p:spPr>
        <p:txBody>
          <a:bodyPr wrap="square">
            <a:spAutoFit/>
          </a:bodyPr>
          <a:lstStyle/>
          <a:p>
            <a:pPr algn="ctr"/>
            <a:r>
              <a:rPr lang="en-US" sz="1200" i="1" dirty="0" err="1">
                <a:solidFill>
                  <a:schemeClr val="tx2"/>
                </a:solidFill>
                <a:latin typeface="Arial" pitchFamily="34" charset="0"/>
                <a:cs typeface="Arial" pitchFamily="34" charset="0"/>
              </a:rPr>
              <a:t>Зураг</a:t>
            </a:r>
            <a:r>
              <a:rPr lang="en-US" sz="1200" i="1" dirty="0">
                <a:solidFill>
                  <a:schemeClr val="tx2"/>
                </a:solidFill>
                <a:latin typeface="Arial" pitchFamily="34" charset="0"/>
                <a:cs typeface="Arial" pitchFamily="34" charset="0"/>
              </a:rPr>
              <a:t> </a:t>
            </a:r>
            <a:r>
              <a:rPr lang="mn-MN" sz="1200" i="1" dirty="0">
                <a:solidFill>
                  <a:schemeClr val="tx2"/>
                </a:solidFill>
                <a:latin typeface="Arial" pitchFamily="34" charset="0"/>
                <a:cs typeface="Arial" pitchFamily="34" charset="0"/>
              </a:rPr>
              <a:t>3</a:t>
            </a:r>
            <a:r>
              <a:rPr lang="en-US" sz="1200" i="1" dirty="0">
                <a:solidFill>
                  <a:schemeClr val="tx2"/>
                </a:solidFill>
                <a:latin typeface="Arial" pitchFamily="34" charset="0"/>
                <a:cs typeface="Arial" pitchFamily="34" charset="0"/>
              </a:rPr>
              <a:t>. XIII </a:t>
            </a:r>
            <a:r>
              <a:rPr lang="en-US" sz="1200" i="1" dirty="0" err="1">
                <a:solidFill>
                  <a:schemeClr val="tx2"/>
                </a:solidFill>
                <a:latin typeface="Arial" pitchFamily="34" charset="0"/>
                <a:cs typeface="Arial" pitchFamily="34" charset="0"/>
              </a:rPr>
              <a:t>зууны</a:t>
            </a:r>
            <a:r>
              <a:rPr lang="en-US" sz="1200" i="1" dirty="0">
                <a:solidFill>
                  <a:schemeClr val="tx2"/>
                </a:solidFill>
                <a:latin typeface="Arial" pitchFamily="34" charset="0"/>
                <a:cs typeface="Arial" pitchFamily="34" charset="0"/>
              </a:rPr>
              <a:t> </a:t>
            </a:r>
            <a:r>
              <a:rPr lang="en-US" sz="1200" i="1" dirty="0" err="1">
                <a:solidFill>
                  <a:schemeClr val="tx2"/>
                </a:solidFill>
                <a:latin typeface="Arial" pitchFamily="34" charset="0"/>
                <a:cs typeface="Arial" pitchFamily="34" charset="0"/>
              </a:rPr>
              <a:t>үеийн</a:t>
            </a:r>
            <a:r>
              <a:rPr lang="en-US" sz="1200" i="1" dirty="0">
                <a:solidFill>
                  <a:schemeClr val="tx2"/>
                </a:solidFill>
                <a:latin typeface="Arial" pitchFamily="34" charset="0"/>
                <a:cs typeface="Arial" pitchFamily="34" charset="0"/>
              </a:rPr>
              <a:t> </a:t>
            </a:r>
            <a:r>
              <a:rPr lang="en-US" sz="1200" i="1" dirty="0" err="1">
                <a:solidFill>
                  <a:schemeClr val="tx2"/>
                </a:solidFill>
                <a:latin typeface="Arial" pitchFamily="34" charset="0"/>
                <a:cs typeface="Arial" pitchFamily="34" charset="0"/>
              </a:rPr>
              <a:t>монголчуудын</a:t>
            </a:r>
            <a:r>
              <a:rPr lang="en-US" sz="1200" i="1" dirty="0">
                <a:solidFill>
                  <a:schemeClr val="tx2"/>
                </a:solidFill>
                <a:latin typeface="Arial" pitchFamily="34" charset="0"/>
                <a:cs typeface="Arial" pitchFamily="34" charset="0"/>
              </a:rPr>
              <a:t> </a:t>
            </a:r>
            <a:r>
              <a:rPr lang="en-US" sz="1200" i="1" dirty="0" err="1">
                <a:solidFill>
                  <a:schemeClr val="tx2"/>
                </a:solidFill>
                <a:latin typeface="Arial" pitchFamily="34" charset="0"/>
                <a:cs typeface="Arial" pitchFamily="34" charset="0"/>
              </a:rPr>
              <a:t>их</a:t>
            </a:r>
            <a:r>
              <a:rPr lang="en-US" sz="1200" i="1" dirty="0">
                <a:solidFill>
                  <a:schemeClr val="tx2"/>
                </a:solidFill>
                <a:latin typeface="Arial" pitchFamily="34" charset="0"/>
                <a:cs typeface="Arial" pitchFamily="34" charset="0"/>
              </a:rPr>
              <a:t> </a:t>
            </a:r>
            <a:r>
              <a:rPr lang="en-US" sz="1200" i="1" dirty="0" err="1">
                <a:solidFill>
                  <a:schemeClr val="tx2"/>
                </a:solidFill>
                <a:latin typeface="Arial" pitchFamily="34" charset="0"/>
                <a:cs typeface="Arial" pitchFamily="34" charset="0"/>
              </a:rPr>
              <a:t>орд-гэр</a:t>
            </a:r>
            <a:r>
              <a:rPr lang="en-US" sz="1200" i="1" dirty="0">
                <a:solidFill>
                  <a:schemeClr val="tx2"/>
                </a:solidFill>
                <a:latin typeface="Arial" pitchFamily="34" charset="0"/>
                <a:cs typeface="Arial" pitchFamily="34" charset="0"/>
              </a:rPr>
              <a:t> </a:t>
            </a:r>
            <a:r>
              <a:rPr lang="en-US" sz="1200" i="1" dirty="0" err="1">
                <a:solidFill>
                  <a:schemeClr val="tx2"/>
                </a:solidFill>
                <a:latin typeface="Arial" pitchFamily="34" charset="0"/>
                <a:cs typeface="Arial" pitchFamily="34" charset="0"/>
              </a:rPr>
              <a:t>тэрэг</a:t>
            </a:r>
            <a:r>
              <a:rPr lang="en-US" sz="1200" i="1" dirty="0">
                <a:solidFill>
                  <a:schemeClr val="tx2"/>
                </a:solidFill>
                <a:latin typeface="Arial" pitchFamily="34" charset="0"/>
                <a:cs typeface="Arial" pitchFamily="34" charset="0"/>
              </a:rPr>
              <a:t>. (</a:t>
            </a:r>
            <a:r>
              <a:rPr lang="en-US" sz="1200" i="1" dirty="0" err="1">
                <a:solidFill>
                  <a:schemeClr val="tx2"/>
                </a:solidFill>
                <a:latin typeface="Arial" pitchFamily="34" charset="0"/>
                <a:cs typeface="Arial" pitchFamily="34" charset="0"/>
              </a:rPr>
              <a:t>Марко</a:t>
            </a:r>
            <a:r>
              <a:rPr lang="en-US" sz="1200" i="1" dirty="0">
                <a:solidFill>
                  <a:schemeClr val="tx2"/>
                </a:solidFill>
                <a:latin typeface="Arial" pitchFamily="34" charset="0"/>
                <a:cs typeface="Arial" pitchFamily="34" charset="0"/>
              </a:rPr>
              <a:t> </a:t>
            </a:r>
            <a:r>
              <a:rPr lang="en-US" sz="1200" i="1" dirty="0" err="1">
                <a:solidFill>
                  <a:schemeClr val="tx2"/>
                </a:solidFill>
                <a:latin typeface="Arial" pitchFamily="34" charset="0"/>
                <a:cs typeface="Arial" pitchFamily="34" charset="0"/>
              </a:rPr>
              <a:t>Поло-гийн</a:t>
            </a:r>
            <a:r>
              <a:rPr lang="en-US" sz="1200" i="1" dirty="0">
                <a:solidFill>
                  <a:schemeClr val="tx2"/>
                </a:solidFill>
                <a:latin typeface="Arial" pitchFamily="34" charset="0"/>
                <a:cs typeface="Arial" pitchFamily="34" charset="0"/>
              </a:rPr>
              <a:t> </a:t>
            </a:r>
            <a:r>
              <a:rPr lang="en-US" sz="1200" i="1" dirty="0" err="1">
                <a:solidFill>
                  <a:schemeClr val="tx2"/>
                </a:solidFill>
                <a:latin typeface="Arial" pitchFamily="34" charset="0"/>
                <a:cs typeface="Arial" pitchFamily="34" charset="0"/>
              </a:rPr>
              <a:t>номноос</a:t>
            </a:r>
            <a:r>
              <a:rPr lang="en-US" sz="1200" i="1" dirty="0">
                <a:solidFill>
                  <a:schemeClr val="tx2"/>
                </a:solidFill>
                <a:latin typeface="Arial" pitchFamily="34" charset="0"/>
                <a:cs typeface="Arial" pitchFamily="34" charset="0"/>
              </a:rPr>
              <a:t>)</a:t>
            </a:r>
            <a:endParaRPr lang="en-US" sz="12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93538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760411" y="241300"/>
            <a:ext cx="7526225" cy="546100"/>
          </a:xfrm>
        </p:spPr>
        <p:txBody>
          <a:bodyPr>
            <a:normAutofit/>
          </a:bodyPr>
          <a:lstStyle/>
          <a:p>
            <a:pPr algn="r"/>
            <a:r>
              <a:rPr lang="en-US" sz="2400" b="1" dirty="0" smtClean="0">
                <a:solidFill>
                  <a:schemeClr val="tx2"/>
                </a:solidFill>
                <a:latin typeface="Arial" pitchFamily="34" charset="0"/>
                <a:cs typeface="Arial" pitchFamily="34" charset="0"/>
              </a:rPr>
              <a:t>4</a:t>
            </a:r>
            <a:r>
              <a:rPr lang="mn-MN" sz="2400" b="1" dirty="0" smtClean="0">
                <a:solidFill>
                  <a:schemeClr val="tx2"/>
                </a:solidFill>
                <a:latin typeface="Arial" pitchFamily="34" charset="0"/>
                <a:cs typeface="Arial" pitchFamily="34" charset="0"/>
              </a:rPr>
              <a:t>. </a:t>
            </a:r>
            <a:r>
              <a:rPr lang="mn-MN" sz="2400" b="1" dirty="0">
                <a:solidFill>
                  <a:schemeClr val="tx2"/>
                </a:solidFill>
                <a:latin typeface="Arial" pitchFamily="34" charset="0"/>
                <a:cs typeface="Arial" pitchFamily="34" charset="0"/>
              </a:rPr>
              <a:t>ОЛЗНЫ </a:t>
            </a:r>
            <a:r>
              <a:rPr lang="mn-MN" sz="2400" b="1" dirty="0" smtClean="0">
                <a:solidFill>
                  <a:schemeClr val="tx2"/>
                </a:solidFill>
                <a:latin typeface="Arial" pitchFamily="34" charset="0"/>
                <a:cs typeface="Arial" pitchFamily="34" charset="0"/>
              </a:rPr>
              <a:t>УРЧУУДЫН ҮЕ           </a:t>
            </a:r>
            <a:r>
              <a:rPr lang="en-US" sz="2400" dirty="0" smtClean="0">
                <a:solidFill>
                  <a:schemeClr val="tx2"/>
                </a:solidFill>
                <a:latin typeface="Arial" pitchFamily="34" charset="0"/>
                <a:cs typeface="Arial" pitchFamily="34" charset="0"/>
              </a:rPr>
              <a:t>(XIII- XVI </a:t>
            </a:r>
            <a:r>
              <a:rPr lang="mn-MN" sz="2400" dirty="0" smtClean="0">
                <a:solidFill>
                  <a:schemeClr val="tx2"/>
                </a:solidFill>
                <a:latin typeface="Arial" pitchFamily="34" charset="0"/>
                <a:cs typeface="Arial" pitchFamily="34" charset="0"/>
              </a:rPr>
              <a:t>зууны үе</a:t>
            </a:r>
            <a:r>
              <a:rPr lang="en-US" sz="2400" dirty="0" smtClean="0">
                <a:solidFill>
                  <a:schemeClr val="tx2"/>
                </a:solidFill>
                <a:latin typeface="Arial" pitchFamily="34" charset="0"/>
                <a:cs typeface="Arial" pitchFamily="34" charset="0"/>
              </a:rPr>
              <a:t>)</a:t>
            </a:r>
            <a:endParaRPr lang="mn-MN" sz="2400" i="1" dirty="0">
              <a:solidFill>
                <a:schemeClr val="tx2"/>
              </a:solidFill>
              <a:latin typeface="Arial" pitchFamily="34" charset="0"/>
              <a:cs typeface="Arial" pitchFamily="34" charset="0"/>
            </a:endParaRPr>
          </a:p>
        </p:txBody>
      </p:sp>
      <p:sp>
        <p:nvSpPr>
          <p:cNvPr id="14" name="Content Placeholder 13"/>
          <p:cNvSpPr>
            <a:spLocks noGrp="1"/>
          </p:cNvSpPr>
          <p:nvPr>
            <p:ph idx="1"/>
          </p:nvPr>
        </p:nvSpPr>
        <p:spPr>
          <a:xfrm>
            <a:off x="672492" y="1316038"/>
            <a:ext cx="5004408" cy="4635499"/>
          </a:xfrm>
        </p:spPr>
        <p:txBody>
          <a:bodyPr>
            <a:normAutofit lnSpcReduction="10000"/>
          </a:bodyPr>
          <a:lstStyle/>
          <a:p>
            <a:pPr marL="0" indent="0" algn="just">
              <a:buNone/>
            </a:pPr>
            <a:r>
              <a:rPr lang="en-US" sz="1600" dirty="0" smtClean="0">
                <a:solidFill>
                  <a:schemeClr val="tx2"/>
                </a:solidFill>
                <a:latin typeface="Arial" pitchFamily="34" charset="0"/>
                <a:cs typeface="Arial" pitchFamily="34" charset="0"/>
              </a:rPr>
              <a:t>	XIII </a:t>
            </a:r>
            <a:r>
              <a:rPr lang="mn-MN" sz="1600" dirty="0">
                <a:solidFill>
                  <a:schemeClr val="tx2"/>
                </a:solidFill>
                <a:latin typeface="Arial" pitchFamily="34" charset="0"/>
                <a:cs typeface="Arial" pitchFamily="34" charset="0"/>
              </a:rPr>
              <a:t>зуунаас хойшхи 200-300 жилийг хамарсан түүхийн үеийг “ОЛЗНЫ УРЧУУД”-ын үе гэж нэрлэж болох юм. </a:t>
            </a:r>
            <a:r>
              <a:rPr lang="mn-MN" sz="1600" dirty="0" smtClean="0">
                <a:solidFill>
                  <a:schemeClr val="tx2"/>
                </a:solidFill>
                <a:latin typeface="Arial" pitchFamily="34" charset="0"/>
                <a:cs typeface="Arial" pitchFamily="34" charset="0"/>
              </a:rPr>
              <a:t>Их монгол улсын байлдан дагуулалын үр дүнд харийн улс орнуудын соёл тэр дунд урчууд олзлогдон ирдэг байсан нь эдлэл хэрэглэлийн уран нарийн хийц технологийн шийдэлд ихээхэн нөлөө үзүүлсэн. Мод </a:t>
            </a:r>
            <a:r>
              <a:rPr lang="mn-MN" sz="1600" dirty="0">
                <a:solidFill>
                  <a:schemeClr val="tx2"/>
                </a:solidFill>
                <a:latin typeface="Arial" pitchFamily="34" charset="0"/>
                <a:cs typeface="Arial" pitchFamily="34" charset="0"/>
              </a:rPr>
              <a:t>модон бүтээгдэхүүний түүхийн асуудалд зөвхөн оршин сууж байсан гэр сууцны хөгжлийн асуудал тодорхой жишээ болдог. </a:t>
            </a:r>
            <a:r>
              <a:rPr lang="en-US" sz="1600" dirty="0">
                <a:solidFill>
                  <a:schemeClr val="tx2"/>
                </a:solidFill>
                <a:latin typeface="Arial" pitchFamily="34" charset="0"/>
                <a:cs typeface="Arial" pitchFamily="34" charset="0"/>
              </a:rPr>
              <a:t>XIY-XYI </a:t>
            </a:r>
            <a:r>
              <a:rPr lang="mn-MN" sz="1600" dirty="0">
                <a:solidFill>
                  <a:schemeClr val="tx2"/>
                </a:solidFill>
                <a:latin typeface="Arial" pitchFamily="34" charset="0"/>
                <a:cs typeface="Arial" pitchFamily="34" charset="0"/>
              </a:rPr>
              <a:t>зууны үед гэрийн мод хэсгүүд нүүж суухад улам тохиромжтой, боловсронгуй болж эвхмэл хана, дугариг тооно гарч орой нь одоогийнх шиг бөмбөгөр болсон. </a:t>
            </a:r>
            <a:endParaRPr lang="en-US" sz="1600" dirty="0" smtClean="0">
              <a:solidFill>
                <a:schemeClr val="tx2"/>
              </a:solidFill>
              <a:latin typeface="Arial" pitchFamily="34" charset="0"/>
              <a:cs typeface="Arial" pitchFamily="34" charset="0"/>
            </a:endParaRPr>
          </a:p>
          <a:p>
            <a:pPr marL="0" indent="0" algn="just">
              <a:buNone/>
            </a:pPr>
            <a:r>
              <a:rPr lang="en-US" sz="1600" dirty="0">
                <a:solidFill>
                  <a:schemeClr val="tx2"/>
                </a:solidFill>
                <a:latin typeface="Arial" pitchFamily="34" charset="0"/>
                <a:cs typeface="Arial" pitchFamily="34" charset="0"/>
              </a:rPr>
              <a:t>	</a:t>
            </a:r>
            <a:r>
              <a:rPr lang="mn-MN" sz="1600" dirty="0" smtClean="0">
                <a:solidFill>
                  <a:schemeClr val="tx2"/>
                </a:solidFill>
                <a:latin typeface="Arial" pitchFamily="34" charset="0"/>
                <a:cs typeface="Arial" pitchFamily="34" charset="0"/>
              </a:rPr>
              <a:t>Хаад </a:t>
            </a:r>
            <a:r>
              <a:rPr lang="mn-MN" sz="1600" dirty="0">
                <a:solidFill>
                  <a:schemeClr val="tx2"/>
                </a:solidFill>
                <a:latin typeface="Arial" pitchFamily="34" charset="0"/>
                <a:cs typeface="Arial" pitchFamily="34" charset="0"/>
              </a:rPr>
              <a:t>ноёдын дунд 8-15 хана бүхий том хэмжээний өргөө гэр дэлгэрэв. Тухайн үедийн сууцны хөгжлийг илтгэх нэг томоохон баримт бол Автай сан ханы өргөөнд 300 хүн багтдаг байсан гэх мэдээ юм. </a:t>
            </a:r>
            <a:endParaRPr lang="mn-MN" sz="1600" dirty="0">
              <a:solidFill>
                <a:schemeClr val="tx2"/>
              </a:solidFill>
              <a:latin typeface="Arial" pitchFamily="34" charset="0"/>
              <a:cs typeface="Arial" pitchFamily="34" charset="0"/>
            </a:endParaRPr>
          </a:p>
        </p:txBody>
      </p:sp>
      <p:pic>
        <p:nvPicPr>
          <p:cNvPr id="5" name="Picture 4"/>
          <p:cNvPicPr/>
          <p:nvPr/>
        </p:nvPicPr>
        <p:blipFill rotWithShape="1">
          <a:blip r:embed="rId2">
            <a:extLst>
              <a:ext uri="{28A0092B-C50C-407E-A947-70E740481C1C}">
                <a14:useLocalDpi xmlns:a14="http://schemas.microsoft.com/office/drawing/2010/main" val="0"/>
              </a:ext>
            </a:extLst>
          </a:blip>
          <a:srcRect b="32396"/>
          <a:stretch/>
        </p:blipFill>
        <p:spPr bwMode="auto">
          <a:xfrm>
            <a:off x="5975508" y="1411786"/>
            <a:ext cx="4622259" cy="3511181"/>
          </a:xfrm>
          <a:prstGeom prst="rect">
            <a:avLst/>
          </a:prstGeom>
          <a:noFill/>
          <a:ln w="9525">
            <a:noFill/>
            <a:miter lim="800000"/>
            <a:headEnd/>
            <a:tailEnd/>
          </a:ln>
        </p:spPr>
      </p:pic>
      <p:sp>
        <p:nvSpPr>
          <p:cNvPr id="2" name="Rectangle 1"/>
          <p:cNvSpPr/>
          <p:nvPr/>
        </p:nvSpPr>
        <p:spPr>
          <a:xfrm>
            <a:off x="6284164" y="5036066"/>
            <a:ext cx="4004945" cy="276999"/>
          </a:xfrm>
          <a:prstGeom prst="rect">
            <a:avLst/>
          </a:prstGeom>
        </p:spPr>
        <p:txBody>
          <a:bodyPr wrap="square">
            <a:spAutoFit/>
          </a:bodyPr>
          <a:lstStyle/>
          <a:p>
            <a:pPr algn="ctr"/>
            <a:r>
              <a:rPr lang="en-US" sz="1200" i="1" dirty="0" err="1">
                <a:solidFill>
                  <a:schemeClr val="tx2"/>
                </a:solidFill>
                <a:latin typeface="Arial" pitchFamily="34" charset="0"/>
                <a:cs typeface="Arial" pitchFamily="34" charset="0"/>
              </a:rPr>
              <a:t>Зураг</a:t>
            </a:r>
            <a:r>
              <a:rPr lang="en-US" sz="1200" i="1" dirty="0">
                <a:solidFill>
                  <a:schemeClr val="tx2"/>
                </a:solidFill>
                <a:latin typeface="Arial" pitchFamily="34" charset="0"/>
                <a:cs typeface="Arial" pitchFamily="34" charset="0"/>
              </a:rPr>
              <a:t> </a:t>
            </a:r>
            <a:r>
              <a:rPr lang="mn-MN" sz="1200" i="1" dirty="0">
                <a:solidFill>
                  <a:schemeClr val="tx2"/>
                </a:solidFill>
                <a:latin typeface="Arial" pitchFamily="34" charset="0"/>
                <a:cs typeface="Arial" pitchFamily="34" charset="0"/>
              </a:rPr>
              <a:t>3</a:t>
            </a:r>
            <a:r>
              <a:rPr lang="en-US" sz="1200" i="1" dirty="0">
                <a:solidFill>
                  <a:schemeClr val="tx2"/>
                </a:solidFill>
                <a:latin typeface="Arial" pitchFamily="34" charset="0"/>
                <a:cs typeface="Arial" pitchFamily="34" charset="0"/>
              </a:rPr>
              <a:t>. </a:t>
            </a:r>
            <a:r>
              <a:rPr lang="mn-MN" sz="1200" i="1" dirty="0">
                <a:solidFill>
                  <a:schemeClr val="tx2"/>
                </a:solidFill>
                <a:latin typeface="Arial" pitchFamily="34" charset="0"/>
                <a:cs typeface="Arial" pitchFamily="34" charset="0"/>
              </a:rPr>
              <a:t>	</a:t>
            </a:r>
            <a:r>
              <a:rPr lang="mn-MN" sz="1200" dirty="0">
                <a:solidFill>
                  <a:schemeClr val="tx2"/>
                </a:solidFill>
                <a:latin typeface="Arial" pitchFamily="34" charset="0"/>
                <a:cs typeface="Arial" pitchFamily="34" charset="0"/>
              </a:rPr>
              <a:t> </a:t>
            </a:r>
            <a:r>
              <a:rPr lang="mn-MN" sz="1200" i="1" dirty="0">
                <a:solidFill>
                  <a:schemeClr val="tx2"/>
                </a:solidFill>
                <a:latin typeface="Arial" pitchFamily="34" charset="0"/>
                <a:cs typeface="Arial" pitchFamily="34" charset="0"/>
              </a:rPr>
              <a:t>Их монгол улсын </a:t>
            </a:r>
            <a:r>
              <a:rPr lang="mn-MN" sz="1200" i="1" dirty="0" smtClean="0">
                <a:solidFill>
                  <a:schemeClr val="tx2"/>
                </a:solidFill>
                <a:latin typeface="Arial" pitchFamily="34" charset="0"/>
                <a:cs typeface="Arial" pitchFamily="34" charset="0"/>
              </a:rPr>
              <a:t>байлдан </a:t>
            </a:r>
            <a:r>
              <a:rPr lang="mn-MN" sz="1200" i="1" dirty="0">
                <a:solidFill>
                  <a:schemeClr val="tx2"/>
                </a:solidFill>
                <a:latin typeface="Arial" pitchFamily="34" charset="0"/>
                <a:cs typeface="Arial" pitchFamily="34" charset="0"/>
              </a:rPr>
              <a:t>дагуулал</a:t>
            </a:r>
            <a:endParaRPr lang="en-US" sz="12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136765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2" y="304800"/>
            <a:ext cx="6821488" cy="914400"/>
          </a:xfrm>
        </p:spPr>
        <p:txBody>
          <a:bodyPr>
            <a:normAutofit/>
          </a:bodyPr>
          <a:lstStyle/>
          <a:p>
            <a:pPr algn="r"/>
            <a:r>
              <a:rPr lang="mn-MN" sz="2400" b="1" dirty="0" smtClean="0">
                <a:solidFill>
                  <a:schemeClr val="tx2"/>
                </a:solidFill>
                <a:latin typeface="Arial" pitchFamily="34" charset="0"/>
                <a:cs typeface="Arial" pitchFamily="34" charset="0"/>
              </a:rPr>
              <a:t>5. МЕХАНИК ТЕХНОЛОГИЙН ХӨГЖЛИЙН ҮЕ </a:t>
            </a:r>
            <a:br>
              <a:rPr lang="mn-MN" sz="2400" b="1" dirty="0" smtClean="0">
                <a:solidFill>
                  <a:schemeClr val="tx2"/>
                </a:solidFill>
                <a:latin typeface="Arial" pitchFamily="34" charset="0"/>
                <a:cs typeface="Arial" pitchFamily="34" charset="0"/>
              </a:rPr>
            </a:br>
            <a:r>
              <a:rPr lang="mn-MN" sz="2400" b="1" dirty="0">
                <a:solidFill>
                  <a:schemeClr val="tx2"/>
                </a:solidFill>
                <a:latin typeface="Arial" pitchFamily="34" charset="0"/>
                <a:cs typeface="Arial" pitchFamily="34" charset="0"/>
              </a:rPr>
              <a:t>	</a:t>
            </a:r>
            <a:r>
              <a:rPr lang="en-US" sz="2400" i="1" dirty="0" smtClean="0">
                <a:solidFill>
                  <a:schemeClr val="tx2"/>
                </a:solidFill>
                <a:latin typeface="Arial" pitchFamily="34" charset="0"/>
                <a:cs typeface="Arial" pitchFamily="34" charset="0"/>
              </a:rPr>
              <a:t>(</a:t>
            </a:r>
            <a:r>
              <a:rPr lang="en-US" sz="2400" dirty="0">
                <a:solidFill>
                  <a:schemeClr val="tx2"/>
                </a:solidFill>
                <a:latin typeface="Arial" pitchFamily="34" charset="0"/>
                <a:cs typeface="Arial" pitchFamily="34" charset="0"/>
              </a:rPr>
              <a:t>XYII-XIX </a:t>
            </a:r>
            <a:r>
              <a:rPr lang="mn-MN" sz="2400" i="1" dirty="0" smtClean="0">
                <a:solidFill>
                  <a:schemeClr val="tx2"/>
                </a:solidFill>
                <a:latin typeface="Arial" pitchFamily="34" charset="0"/>
                <a:cs typeface="Arial" pitchFamily="34" charset="0"/>
              </a:rPr>
              <a:t>зуун</a:t>
            </a:r>
            <a:r>
              <a:rPr lang="en-US" sz="2400" i="1" dirty="0" smtClean="0">
                <a:solidFill>
                  <a:schemeClr val="tx2"/>
                </a:solidFill>
                <a:latin typeface="Arial" pitchFamily="34" charset="0"/>
                <a:cs typeface="Arial" pitchFamily="34" charset="0"/>
              </a:rPr>
              <a:t>)</a:t>
            </a:r>
            <a:endParaRPr sz="2400" i="1" dirty="0">
              <a:solidFill>
                <a:schemeClr val="tx2"/>
              </a:solidFill>
              <a:latin typeface="Arial" pitchFamily="34" charset="0"/>
              <a:cs typeface="Arial" pitchFamily="34" charset="0"/>
            </a:endParaRPr>
          </a:p>
        </p:txBody>
      </p:sp>
      <p:sp>
        <p:nvSpPr>
          <p:cNvPr id="14" name="Content Placeholder 13"/>
          <p:cNvSpPr>
            <a:spLocks noGrp="1"/>
          </p:cNvSpPr>
          <p:nvPr>
            <p:ph idx="1"/>
          </p:nvPr>
        </p:nvSpPr>
        <p:spPr>
          <a:xfrm>
            <a:off x="885886" y="1607024"/>
            <a:ext cx="4725008" cy="3975099"/>
          </a:xfrm>
        </p:spPr>
        <p:txBody>
          <a:bodyPr>
            <a:normAutofit lnSpcReduction="10000"/>
          </a:bodyPr>
          <a:lstStyle/>
          <a:p>
            <a:pPr marL="0" indent="0" algn="just">
              <a:buNone/>
            </a:pPr>
            <a:r>
              <a:rPr lang="mn-MN" sz="1600" dirty="0" smtClean="0">
                <a:solidFill>
                  <a:schemeClr val="tx2"/>
                </a:solidFill>
                <a:latin typeface="Arial" pitchFamily="34" charset="0"/>
                <a:cs typeface="Arial" pitchFamily="34" charset="0"/>
              </a:rPr>
              <a:t>	</a:t>
            </a:r>
            <a:r>
              <a:rPr lang="en-US" sz="1600" dirty="0" smtClean="0">
                <a:solidFill>
                  <a:schemeClr val="tx2"/>
                </a:solidFill>
                <a:latin typeface="Arial" pitchFamily="34" charset="0"/>
                <a:cs typeface="Arial" pitchFamily="34" charset="0"/>
              </a:rPr>
              <a:t>XYII-XIX </a:t>
            </a:r>
            <a:r>
              <a:rPr lang="mn-MN" sz="1600" dirty="0">
                <a:solidFill>
                  <a:schemeClr val="tx2"/>
                </a:solidFill>
                <a:latin typeface="Arial" pitchFamily="34" charset="0"/>
                <a:cs typeface="Arial" pitchFamily="34" charset="0"/>
              </a:rPr>
              <a:t>зуунд цагийн эрхийг даган сүм хийд олноор байгуулагдан суурин амьдрал хөгжихийн хамт гэр дуганууд, гэрийн хийц маягаас санаа авч барьсан элдэв модон болон тоосго, чулуун барилгууд хүрээ хийдэд баригдах болов. Гэрийн унь, эсгий дээвэр цавгийн оронд банзан дээвэр, эвхмэл хананы оронд дээр өгүүлсэнчилэн сараалжин хана буй болж, бас шалалжээ. Ийм гэр барилгын хэмжээ томсохын хэрээр оройн тооновч, тулгуур багана зэрэг нэмэлт хийх болов. Ингээд гэрийн дугуй хэлбэр яваандаа дөрвөлжин, орой нь бөмбөгөр буюу асрын маягтай болж өөрчлөгдөв</a:t>
            </a:r>
            <a:r>
              <a:rPr lang="mn-MN" sz="1600" dirty="0" smtClean="0">
                <a:solidFill>
                  <a:schemeClr val="tx2"/>
                </a:solidFill>
                <a:latin typeface="Arial" pitchFamily="34" charset="0"/>
                <a:cs typeface="Arial" pitchFamily="34" charset="0"/>
              </a:rPr>
              <a:t>. </a:t>
            </a:r>
            <a:r>
              <a:rPr lang="mn-MN" sz="1600" dirty="0">
                <a:solidFill>
                  <a:schemeClr val="tx2"/>
                </a:solidFill>
                <a:latin typeface="Arial" pitchFamily="34" charset="0"/>
                <a:cs typeface="Arial" pitchFamily="34" charset="0"/>
              </a:rPr>
              <a:t>Эдгээр барилгууд төвд, төвд-монгол, төвд-хятад хийцийнх бөгөөд барилгын үндсэн материал нь мод, чулуу, хөх тоосго ваар юм.</a:t>
            </a:r>
          </a:p>
        </p:txBody>
      </p:sp>
      <p:pic>
        <p:nvPicPr>
          <p:cNvPr id="7" name="Picture 6"/>
          <p:cNvPicPr/>
          <p:nvPr/>
        </p:nvPicPr>
        <p:blipFill>
          <a:blip r:embed="rId2">
            <a:extLst>
              <a:ext uri="{28A0092B-C50C-407E-A947-70E740481C1C}">
                <a14:useLocalDpi xmlns:a14="http://schemas.microsoft.com/office/drawing/2010/main" val="0"/>
              </a:ext>
            </a:extLst>
          </a:blip>
          <a:stretch>
            <a:fillRect/>
          </a:stretch>
        </p:blipFill>
        <p:spPr bwMode="auto">
          <a:xfrm>
            <a:off x="5791200" y="1665676"/>
            <a:ext cx="5218721" cy="3653104"/>
          </a:xfrm>
          <a:prstGeom prst="rect">
            <a:avLst/>
          </a:prstGeom>
          <a:noFill/>
          <a:ln w="9525">
            <a:noFill/>
            <a:miter lim="800000"/>
            <a:headEnd/>
            <a:tailEnd/>
          </a:ln>
        </p:spPr>
      </p:pic>
      <p:sp>
        <p:nvSpPr>
          <p:cNvPr id="2" name="Rectangle 1"/>
          <p:cNvSpPr/>
          <p:nvPr/>
        </p:nvSpPr>
        <p:spPr>
          <a:xfrm>
            <a:off x="5791200" y="5558135"/>
            <a:ext cx="5218721" cy="461665"/>
          </a:xfrm>
          <a:prstGeom prst="rect">
            <a:avLst/>
          </a:prstGeom>
        </p:spPr>
        <p:txBody>
          <a:bodyPr wrap="square">
            <a:spAutoFit/>
          </a:bodyPr>
          <a:lstStyle/>
          <a:p>
            <a:pPr algn="ctr"/>
            <a:r>
              <a:rPr lang="mn-MN" sz="1200" b="1" i="1" dirty="0">
                <a:solidFill>
                  <a:schemeClr val="tx2"/>
                </a:solidFill>
                <a:latin typeface="Arial" pitchFamily="34" charset="0"/>
                <a:cs typeface="Arial" pitchFamily="34" charset="0"/>
              </a:rPr>
              <a:t>Заяын гэгээнй хийдийн цогцолбор:</a:t>
            </a:r>
            <a:r>
              <a:rPr lang="mn-MN" sz="1200" i="1" dirty="0">
                <a:solidFill>
                  <a:schemeClr val="tx2"/>
                </a:solidFill>
                <a:latin typeface="Arial" pitchFamily="34" charset="0"/>
                <a:cs typeface="Arial" pitchFamily="34" charset="0"/>
              </a:rPr>
              <a:t> Булган уулын энгэрт 1631 онд Заяын хүрээг үүсгэн байгуулжээ</a:t>
            </a:r>
            <a:endParaRPr lang="en-US" sz="1200" i="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93538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066192" y="1748693"/>
            <a:ext cx="4725008" cy="3975099"/>
          </a:xfrm>
        </p:spPr>
        <p:txBody>
          <a:bodyPr>
            <a:normAutofit lnSpcReduction="10000"/>
          </a:bodyPr>
          <a:lstStyle/>
          <a:p>
            <a:pPr marL="0" indent="0" algn="just">
              <a:buNone/>
            </a:pPr>
            <a:r>
              <a:rPr lang="mn-MN" sz="1600" dirty="0">
                <a:solidFill>
                  <a:schemeClr val="tx2"/>
                </a:solidFill>
                <a:latin typeface="Arial" pitchFamily="34" charset="0"/>
                <a:cs typeface="Arial" pitchFamily="34" charset="0"/>
              </a:rPr>
              <a:t>Угтаал сангийн далай хийдийн Цогчин дуган нь Дундговь аймгийн Эрдэнэдалай сумын төвд оршдог бөгөөд хийдийг 1810 онд байгуулж, Буддын шашныг мандуулж, түмэн амьтныг амар тайван байлгах зорилгоор Цогчин дуганыг 1918-1919 онд барьжээ</a:t>
            </a:r>
            <a:r>
              <a:rPr lang="mn-MN" sz="1600" dirty="0" smtClean="0">
                <a:solidFill>
                  <a:schemeClr val="tx2"/>
                </a:solidFill>
                <a:latin typeface="Arial" pitchFamily="34" charset="0"/>
                <a:cs typeface="Arial" pitchFamily="34" charset="0"/>
              </a:rPr>
              <a:t>. </a:t>
            </a:r>
            <a:r>
              <a:rPr lang="mn-MN" sz="1600" dirty="0">
                <a:solidFill>
                  <a:schemeClr val="tx2"/>
                </a:solidFill>
                <a:latin typeface="Arial" pitchFamily="34" charset="0"/>
                <a:cs typeface="Arial" pitchFamily="34" charset="0"/>
              </a:rPr>
              <a:t>Цогчин дуганыг бариулсны дараа </a:t>
            </a:r>
            <a:r>
              <a:rPr lang="en-US" sz="1600" dirty="0">
                <a:solidFill>
                  <a:schemeClr val="tx2"/>
                </a:solidFill>
                <a:latin typeface="Arial" pitchFamily="34" charset="0"/>
                <a:cs typeface="Arial" pitchFamily="34" charset="0"/>
              </a:rPr>
              <a:t>YIII </a:t>
            </a:r>
            <a:r>
              <a:rPr lang="mn-MN" sz="1600" dirty="0">
                <a:solidFill>
                  <a:schemeClr val="tx2"/>
                </a:solidFill>
                <a:latin typeface="Arial" pitchFamily="34" charset="0"/>
                <a:cs typeface="Arial" pitchFamily="34" charset="0"/>
              </a:rPr>
              <a:t>Богд Жавзандамбад өргөж, түүний айлтгаснаар Жапүтэй /айлтгалтай/ сүм хэмээн Дамбадаржаалин /шашныг бадруулагч/ гэж нэр хайрласан байна. Сангийн далай хийдийн Цогчин дуган нь 10 сүм дугантай, 300 лам хурдаг, цам тоглодог гол дуган байжээ. Цогчин дуганг бариулах хөрөнгө мөнгийг Даншуур жасаас буюу өглөгийн эздийн өргөл бадрын мөнгөөр бариулж, барилгын мод, шавар шохойг нутгаас нь бэлтгэн хөх тоосго, хөх ваар, чимэглэлийг хиисэн байна.</a:t>
            </a:r>
          </a:p>
        </p:txBody>
      </p:sp>
      <p:pic>
        <p:nvPicPr>
          <p:cNvPr id="7" name="Picture 6"/>
          <p:cNvPicPr/>
          <p:nvPr/>
        </p:nvPicPr>
        <p:blipFill>
          <a:blip r:embed="rId2">
            <a:extLst>
              <a:ext uri="{28A0092B-C50C-407E-A947-70E740481C1C}">
                <a14:useLocalDpi xmlns:a14="http://schemas.microsoft.com/office/drawing/2010/main" val="0"/>
              </a:ext>
            </a:extLst>
          </a:blip>
          <a:stretch>
            <a:fillRect/>
          </a:stretch>
        </p:blipFill>
        <p:spPr bwMode="auto">
          <a:xfrm>
            <a:off x="5918200" y="1849915"/>
            <a:ext cx="5218721" cy="2852468"/>
          </a:xfrm>
          <a:prstGeom prst="rect">
            <a:avLst/>
          </a:prstGeom>
          <a:noFill/>
          <a:ln w="9525">
            <a:noFill/>
            <a:miter lim="800000"/>
            <a:headEnd/>
            <a:tailEnd/>
          </a:ln>
        </p:spPr>
      </p:pic>
      <p:sp>
        <p:nvSpPr>
          <p:cNvPr id="2" name="Rectangle 1"/>
          <p:cNvSpPr/>
          <p:nvPr/>
        </p:nvSpPr>
        <p:spPr>
          <a:xfrm>
            <a:off x="6537774" y="4908204"/>
            <a:ext cx="3979572" cy="307777"/>
          </a:xfrm>
          <a:prstGeom prst="rect">
            <a:avLst/>
          </a:prstGeom>
        </p:spPr>
        <p:txBody>
          <a:bodyPr wrap="square">
            <a:spAutoFit/>
          </a:bodyPr>
          <a:lstStyle/>
          <a:p>
            <a:pPr algn="ctr"/>
            <a:r>
              <a:rPr lang="ru-RU" sz="1400" i="1" dirty="0">
                <a:solidFill>
                  <a:schemeClr val="tx2"/>
                </a:solidFill>
                <a:latin typeface="Arial" pitchFamily="34" charset="0"/>
                <a:cs typeface="Arial" pitchFamily="34" charset="0"/>
              </a:rPr>
              <a:t>Угтаал сангийн далай хийдийн цогчин дуган</a:t>
            </a:r>
            <a:endParaRPr lang="en-US" sz="1400" i="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28880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65212" y="304800"/>
            <a:ext cx="10058402" cy="558800"/>
          </a:xfrm>
        </p:spPr>
        <p:txBody>
          <a:bodyPr>
            <a:normAutofit/>
          </a:bodyPr>
          <a:lstStyle/>
          <a:p>
            <a:r>
              <a:rPr lang="mn-MN" sz="2400" b="1" dirty="0" smtClean="0">
                <a:solidFill>
                  <a:schemeClr val="tx2"/>
                </a:solidFill>
                <a:latin typeface="Arial" pitchFamily="34" charset="0"/>
                <a:cs typeface="Arial" pitchFamily="34" charset="0"/>
              </a:rPr>
              <a:t>6. ЗОХИОМЖИЙН МАТЕРИАЛЫН ҮЕ </a:t>
            </a:r>
            <a:r>
              <a:rPr lang="mn-MN" sz="2400" b="1" dirty="0">
                <a:solidFill>
                  <a:schemeClr val="tx2"/>
                </a:solidFill>
                <a:latin typeface="Arial" pitchFamily="34" charset="0"/>
                <a:cs typeface="Arial" pitchFamily="34" charset="0"/>
              </a:rPr>
              <a:t> </a:t>
            </a:r>
            <a:r>
              <a:rPr lang="mn-MN" sz="2400" b="1" dirty="0" smtClean="0">
                <a:solidFill>
                  <a:schemeClr val="tx2"/>
                </a:solidFill>
                <a:latin typeface="Arial" pitchFamily="34" charset="0"/>
                <a:cs typeface="Arial" pitchFamily="34" charset="0"/>
              </a:rPr>
              <a:t>           </a:t>
            </a:r>
            <a:r>
              <a:rPr lang="en-US" sz="2400" i="1" dirty="0" smtClean="0">
                <a:solidFill>
                  <a:schemeClr val="tx2"/>
                </a:solidFill>
                <a:latin typeface="Arial" pitchFamily="34" charset="0"/>
                <a:cs typeface="Arial" pitchFamily="34" charset="0"/>
              </a:rPr>
              <a:t>(</a:t>
            </a:r>
            <a:r>
              <a:rPr lang="mn-MN" sz="2400" i="1" dirty="0" smtClean="0">
                <a:solidFill>
                  <a:schemeClr val="tx2"/>
                </a:solidFill>
                <a:latin typeface="Arial" pitchFamily="34" charset="0"/>
                <a:cs typeface="Arial" pitchFamily="34" charset="0"/>
              </a:rPr>
              <a:t>X</a:t>
            </a:r>
            <a:r>
              <a:rPr lang="mn-MN" sz="2400" i="1" dirty="0">
                <a:solidFill>
                  <a:schemeClr val="tx2"/>
                </a:solidFill>
                <a:latin typeface="Arial" pitchFamily="34" charset="0"/>
                <a:cs typeface="Arial" pitchFamily="34" charset="0"/>
              </a:rPr>
              <a:t>X</a:t>
            </a:r>
            <a:r>
              <a:rPr lang="mn-MN" sz="2400" i="1" dirty="0" smtClean="0">
                <a:solidFill>
                  <a:schemeClr val="tx2"/>
                </a:solidFill>
                <a:latin typeface="Arial" pitchFamily="34" charset="0"/>
                <a:cs typeface="Arial" pitchFamily="34" charset="0"/>
              </a:rPr>
              <a:t> зуун</a:t>
            </a:r>
            <a:r>
              <a:rPr lang="en-US" sz="2400" i="1" dirty="0" smtClean="0">
                <a:solidFill>
                  <a:schemeClr val="tx2"/>
                </a:solidFill>
                <a:latin typeface="Arial" pitchFamily="34" charset="0"/>
                <a:cs typeface="Arial" pitchFamily="34" charset="0"/>
              </a:rPr>
              <a:t>)</a:t>
            </a:r>
            <a:endParaRPr sz="2400" i="1" dirty="0">
              <a:solidFill>
                <a:schemeClr val="tx2"/>
              </a:solidFill>
              <a:latin typeface="Arial" pitchFamily="34" charset="0"/>
              <a:cs typeface="Arial" pitchFamily="34" charset="0"/>
            </a:endParaRPr>
          </a:p>
        </p:txBody>
      </p:sp>
      <p:sp>
        <p:nvSpPr>
          <p:cNvPr id="14" name="Content Placeholder 13"/>
          <p:cNvSpPr>
            <a:spLocks noGrp="1"/>
          </p:cNvSpPr>
          <p:nvPr>
            <p:ph idx="1"/>
          </p:nvPr>
        </p:nvSpPr>
        <p:spPr>
          <a:xfrm>
            <a:off x="595086" y="1031978"/>
            <a:ext cx="5646057" cy="4529992"/>
          </a:xfrm>
        </p:spPr>
        <p:txBody>
          <a:bodyPr>
            <a:noAutofit/>
          </a:bodyPr>
          <a:lstStyle/>
          <a:p>
            <a:pPr marL="0" indent="0" algn="just">
              <a:buNone/>
            </a:pPr>
            <a:r>
              <a:rPr lang="mn-MN" sz="1600" dirty="0" smtClean="0">
                <a:solidFill>
                  <a:schemeClr val="tx2"/>
                </a:solidFill>
                <a:latin typeface="Arial" pitchFamily="34" charset="0"/>
                <a:cs typeface="Arial" pitchFamily="34" charset="0"/>
              </a:rPr>
              <a:t>	</a:t>
            </a:r>
            <a:r>
              <a:rPr lang="en-US" sz="1600" dirty="0" smtClean="0">
                <a:solidFill>
                  <a:schemeClr val="tx2"/>
                </a:solidFill>
                <a:latin typeface="Arial" pitchFamily="34" charset="0"/>
                <a:cs typeface="Arial" pitchFamily="34" charset="0"/>
              </a:rPr>
              <a:t>XX </a:t>
            </a:r>
            <a:r>
              <a:rPr lang="mn-MN" sz="1600" dirty="0" smtClean="0">
                <a:solidFill>
                  <a:schemeClr val="tx2"/>
                </a:solidFill>
                <a:latin typeface="Arial" pitchFamily="34" charset="0"/>
                <a:cs typeface="Arial" pitchFamily="34" charset="0"/>
              </a:rPr>
              <a:t>зуун гэхэд Монголчуудын хувьд цаг үеийн шинжтэй ы сүүл хэсэгт холбогдох Богд </a:t>
            </a:r>
            <a:r>
              <a:rPr lang="mn-MN" sz="1600" dirty="0">
                <a:solidFill>
                  <a:schemeClr val="tx2"/>
                </a:solidFill>
                <a:latin typeface="Arial" pitchFamily="34" charset="0"/>
                <a:cs typeface="Arial" pitchFamily="34" charset="0"/>
              </a:rPr>
              <a:t>хааны ордны Амарлингуйн их хаалгыг нэг ч ширхэг төмөр хадаас оруулалгүй 108 төрлийн оньсон сүлжээгээр урлан бутээсэн байдаг нь хожмын монгол модоч урчуудын ур ухааны гайхамшигийг харуулдаг </a:t>
            </a:r>
            <a:r>
              <a:rPr lang="mn-MN" sz="1600" dirty="0" smtClean="0">
                <a:solidFill>
                  <a:schemeClr val="tx2"/>
                </a:solidFill>
                <a:latin typeface="Arial" pitchFamily="34" charset="0"/>
                <a:cs typeface="Arial" pitchFamily="34" charset="0"/>
              </a:rPr>
              <a:t>билээ.</a:t>
            </a:r>
          </a:p>
          <a:p>
            <a:pPr marL="0" indent="0" algn="just">
              <a:buNone/>
            </a:pPr>
            <a:r>
              <a:rPr lang="mn-MN" sz="1600" dirty="0">
                <a:solidFill>
                  <a:schemeClr val="tx2"/>
                </a:solidFill>
                <a:latin typeface="Arial" pitchFamily="34" charset="0"/>
                <a:cs typeface="Arial" pitchFamily="34" charset="0"/>
              </a:rPr>
              <a:t>	</a:t>
            </a:r>
            <a:r>
              <a:rPr lang="en-US" sz="1600" dirty="0" smtClean="0">
                <a:solidFill>
                  <a:schemeClr val="tx2"/>
                </a:solidFill>
                <a:latin typeface="Arial" pitchFamily="34" charset="0"/>
                <a:cs typeface="Arial" pitchFamily="34" charset="0"/>
              </a:rPr>
              <a:t>XX </a:t>
            </a:r>
            <a:r>
              <a:rPr lang="mn-MN" sz="1600" dirty="0">
                <a:solidFill>
                  <a:schemeClr val="tx2"/>
                </a:solidFill>
                <a:latin typeface="Arial" pitchFamily="34" charset="0"/>
                <a:cs typeface="Arial" pitchFamily="34" charset="0"/>
              </a:rPr>
              <a:t>зууны үед Монгол мужаан хаанахын хэнд ч өөлөгдөхгүй гоц сайн бүтээл урлаж чаддаг байсны өөр олон жишээ татаж болно. </a:t>
            </a:r>
            <a:r>
              <a:rPr lang="mn-MN" sz="1600" dirty="0" smtClean="0">
                <a:solidFill>
                  <a:schemeClr val="tx2"/>
                </a:solidFill>
                <a:latin typeface="Arial" pitchFamily="34" charset="0"/>
                <a:cs typeface="Arial" pitchFamily="34" charset="0"/>
              </a:rPr>
              <a:t>Говь-мэргэн </a:t>
            </a:r>
            <a:r>
              <a:rPr lang="mn-MN" sz="1600" dirty="0">
                <a:solidFill>
                  <a:schemeClr val="tx2"/>
                </a:solidFill>
                <a:latin typeface="Arial" pitchFamily="34" charset="0"/>
                <a:cs typeface="Arial" pitchFamily="34" charset="0"/>
              </a:rPr>
              <a:t>вангийн хошууны нэг сайн мужаан айлын захиалсан авдрыг хийж дуусгаад хүргэж очиход тэр айл эзэнгүй байжээ.Авдар чинь сайн болсон гэдгийг мэдэгдэхийн тулд гантай усыг нь уул авдартаа юүлж хийж орхиод оджээ. Айлынхан ирээд усаа үгүйлж, усныхаа ганг хоосорсоныг мэдэж газарт асгарсан тэмдэггүйд гайхаж байтлаа нөгөө авдрыг ажиж үзээд бүх учрыг ойлгосон гэдэг. Сэцэн ханы Усчийн Намсрай мужаан Дархан бэйс ноёнд номын шогол хийж өгсөнд ноён нь: Энэ таггүй битүү дөрвөлжин мод чинь юу вэ? хэмээн гайхаж байсан гэдэг. Тэр шоголын тагны зай завсар нь огт мэдэгдэхгүй байснаараа сайн модоч мужаан болохоо харуулсан хэрэг.</a:t>
            </a:r>
          </a:p>
          <a:p>
            <a:pPr marL="0" indent="0" algn="just">
              <a:buNone/>
            </a:pPr>
            <a:endParaRPr lang="mn-MN" sz="1600" dirty="0">
              <a:solidFill>
                <a:schemeClr val="tx2"/>
              </a:solidFill>
              <a:latin typeface="Arial" pitchFamily="34" charset="0"/>
              <a:cs typeface="Arial" pitchFamily="34" charset="0"/>
            </a:endParaRPr>
          </a:p>
          <a:p>
            <a:pPr marL="0" indent="0" algn="just">
              <a:buNone/>
            </a:pPr>
            <a:endParaRPr lang="mn-MN" sz="1600" dirty="0">
              <a:solidFill>
                <a:schemeClr val="tx2"/>
              </a:solidFill>
              <a:latin typeface="Arial" pitchFamily="34" charset="0"/>
              <a:cs typeface="Arial" pitchFamily="34" charset="0"/>
            </a:endParaRPr>
          </a:p>
        </p:txBody>
      </p:sp>
      <p:pic>
        <p:nvPicPr>
          <p:cNvPr id="5" name="Picture 4"/>
          <p:cNvPicPr/>
          <p:nvPr/>
        </p:nvPicPr>
        <p:blipFill>
          <a:blip r:embed="rId2"/>
          <a:srcRect b="5164"/>
          <a:stretch>
            <a:fillRect/>
          </a:stretch>
        </p:blipFill>
        <p:spPr bwMode="auto">
          <a:xfrm>
            <a:off x="6502400" y="1245643"/>
            <a:ext cx="4973040" cy="3476943"/>
          </a:xfrm>
          <a:prstGeom prst="rect">
            <a:avLst/>
          </a:prstGeom>
          <a:noFill/>
          <a:ln w="9525">
            <a:noFill/>
            <a:miter lim="800000"/>
            <a:headEnd/>
            <a:tailEnd/>
          </a:ln>
        </p:spPr>
      </p:pic>
      <p:sp>
        <p:nvSpPr>
          <p:cNvPr id="2" name="Rectangle 1"/>
          <p:cNvSpPr/>
          <p:nvPr/>
        </p:nvSpPr>
        <p:spPr>
          <a:xfrm>
            <a:off x="5940920" y="5200471"/>
            <a:ext cx="6096000" cy="276999"/>
          </a:xfrm>
          <a:prstGeom prst="rect">
            <a:avLst/>
          </a:prstGeom>
        </p:spPr>
        <p:txBody>
          <a:bodyPr>
            <a:spAutoFit/>
          </a:bodyPr>
          <a:lstStyle/>
          <a:p>
            <a:pPr algn="ctr"/>
            <a:r>
              <a:rPr lang="mn-MN" sz="1200" i="1" dirty="0">
                <a:solidFill>
                  <a:schemeClr val="tx2"/>
                </a:solidFill>
                <a:latin typeface="Arial" pitchFamily="34" charset="0"/>
                <a:cs typeface="Arial" pitchFamily="34" charset="0"/>
              </a:rPr>
              <a:t>Зураг 46. Богд хааны ордны «Амарлингуйн хаалга» (</a:t>
            </a:r>
            <a:r>
              <a:rPr lang="en-US" sz="1200" i="1" dirty="0">
                <a:solidFill>
                  <a:schemeClr val="tx2"/>
                </a:solidFill>
                <a:latin typeface="Arial" pitchFamily="34" charset="0"/>
                <a:cs typeface="Arial" pitchFamily="34" charset="0"/>
              </a:rPr>
              <a:t>XX </a:t>
            </a:r>
            <a:r>
              <a:rPr lang="mn-MN" sz="1200" i="1" dirty="0">
                <a:solidFill>
                  <a:schemeClr val="tx2"/>
                </a:solidFill>
                <a:latin typeface="Arial" pitchFamily="34" charset="0"/>
                <a:cs typeface="Arial" pitchFamily="34" charset="0"/>
              </a:rPr>
              <a:t>зууны эхэн)</a:t>
            </a:r>
            <a:endParaRPr lang="en-US" sz="1200" i="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93538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580571" y="449943"/>
            <a:ext cx="6284685" cy="6183086"/>
          </a:xfrm>
        </p:spPr>
        <p:txBody>
          <a:bodyPr>
            <a:noAutofit/>
          </a:bodyPr>
          <a:lstStyle/>
          <a:p>
            <a:pPr marL="0" indent="0" algn="just">
              <a:buNone/>
            </a:pPr>
            <a:r>
              <a:rPr lang="mn-MN" sz="1600" dirty="0">
                <a:solidFill>
                  <a:schemeClr val="tx2"/>
                </a:solidFill>
                <a:latin typeface="Arial" pitchFamily="34" charset="0"/>
                <a:cs typeface="Arial" pitchFamily="34" charset="0"/>
              </a:rPr>
              <a:t>Модоор сүлжихүйд гаргууд модоч урчууд тэрч бүү хэл ур ухаандаа дулдуйдан техникийн бүтээл хүртэл сэдэцгээж байсны зарим баримтаас толилуулахац: Өдгөөгийн Булган аймгийн нутгийн Шаравдорж мужаан модоор унадаг дугуй урлаж түүгээрээ Их хүрээ орж ирж байсан мэдээ бий</a:t>
            </a:r>
            <a:r>
              <a:rPr lang="mn-MN" sz="1600" dirty="0" smtClean="0">
                <a:solidFill>
                  <a:schemeClr val="tx2"/>
                </a:solidFill>
                <a:latin typeface="Arial" pitchFamily="34" charset="0"/>
                <a:cs typeface="Arial" pitchFamily="34" charset="0"/>
              </a:rPr>
              <a:t>.</a:t>
            </a:r>
          </a:p>
          <a:p>
            <a:pPr marL="0" indent="0" algn="just">
              <a:buNone/>
            </a:pPr>
            <a:r>
              <a:rPr lang="mn-MN" sz="1600" dirty="0">
                <a:solidFill>
                  <a:schemeClr val="tx2"/>
                </a:solidFill>
                <a:latin typeface="Arial" pitchFamily="34" charset="0"/>
                <a:cs typeface="Arial" pitchFamily="34" charset="0"/>
              </a:rPr>
              <a:t>Хөвсгөл аймгийн Төмөрбулаг сумын мужаан Дорлиг 1948-1950 онд буюу хоёр жил урлаж уран сийлбэр бүхий ханын модон цаг хийжээ. Нүүрний нь дугуй голч 60 см энэхүү цагны бүх механизмыг хус модоор хийж, гэр болон түүний дээрх улсын сүлд, жанжин Д.Сүхбаатарын дүрийг хушаар сийлжээ. Уг бүтээлийн нэг онцлог нь цаг тутам уг цагны нүүрэн дээр сийлсэн морь давхин хөдөлж, морин төвөргөөний чимээ сонсдон дохио өгдөгт байв. Монгол мужаан хэрэглэгдэхүүнийг хэрхэн зөв сонгож, модоор сүлжих, урлах, зорох, сийлэх, угсрах аргуудыг хэрхэн зөв эзэмшсэн байсныг энэ жишээ харуулна</a:t>
            </a:r>
            <a:r>
              <a:rPr lang="mn-MN" sz="1600" dirty="0" smtClean="0">
                <a:solidFill>
                  <a:schemeClr val="tx2"/>
                </a:solidFill>
                <a:latin typeface="Arial" pitchFamily="34" charset="0"/>
                <a:cs typeface="Arial" pitchFamily="34" charset="0"/>
              </a:rPr>
              <a:t>.</a:t>
            </a:r>
          </a:p>
          <a:p>
            <a:pPr marL="0" indent="0" algn="just">
              <a:buNone/>
            </a:pPr>
            <a:r>
              <a:rPr lang="mn-MN" sz="1600" dirty="0">
                <a:solidFill>
                  <a:schemeClr val="tx2"/>
                </a:solidFill>
                <a:latin typeface="Arial" pitchFamily="34" charset="0"/>
                <a:cs typeface="Arial" pitchFamily="34" charset="0"/>
              </a:rPr>
              <a:t>	</a:t>
            </a:r>
            <a:r>
              <a:rPr lang="mn-MN" sz="1600" dirty="0" smtClean="0">
                <a:solidFill>
                  <a:schemeClr val="tx2"/>
                </a:solidFill>
                <a:latin typeface="Arial" pitchFamily="34" charset="0"/>
                <a:cs typeface="Arial" pitchFamily="34" charset="0"/>
              </a:rPr>
              <a:t>Үүний </a:t>
            </a:r>
            <a:r>
              <a:rPr lang="mn-MN" sz="1600" dirty="0">
                <a:solidFill>
                  <a:schemeClr val="tx2"/>
                </a:solidFill>
                <a:latin typeface="Arial" pitchFamily="34" charset="0"/>
                <a:cs typeface="Arial" pitchFamily="34" charset="0"/>
              </a:rPr>
              <a:t>бас нэг баримтыг дурьдвал: </a:t>
            </a:r>
            <a:r>
              <a:rPr lang="mn-MN" sz="1600" dirty="0" smtClean="0">
                <a:solidFill>
                  <a:schemeClr val="tx2"/>
                </a:solidFill>
                <a:latin typeface="Arial" pitchFamily="34" charset="0"/>
                <a:cs typeface="Arial" pitchFamily="34" charset="0"/>
              </a:rPr>
              <a:t>Сүхбаатар </a:t>
            </a:r>
            <a:r>
              <a:rPr lang="mn-MN" sz="1600" dirty="0">
                <a:solidFill>
                  <a:schemeClr val="tx2"/>
                </a:solidFill>
                <a:latin typeface="Arial" pitchFamily="34" charset="0"/>
                <a:cs typeface="Arial" pitchFamily="34" charset="0"/>
              </a:rPr>
              <a:t>аймгийн Түвшинширээ сумын модоч уран </a:t>
            </a:r>
            <a:r>
              <a:rPr lang="en-US" sz="1600" dirty="0" err="1">
                <a:solidFill>
                  <a:schemeClr val="tx2"/>
                </a:solidFill>
                <a:latin typeface="Arial" pitchFamily="34" charset="0"/>
                <a:cs typeface="Arial" pitchFamily="34" charset="0"/>
              </a:rPr>
              <a:t>Х.Монхоорой</a:t>
            </a:r>
            <a:r>
              <a:rPr lang="en-US" sz="1600" dirty="0">
                <a:solidFill>
                  <a:schemeClr val="tx2"/>
                </a:solidFill>
                <a:latin typeface="Arial" pitchFamily="34" charset="0"/>
                <a:cs typeface="Arial" pitchFamily="34" charset="0"/>
              </a:rPr>
              <a:t> 1963 </a:t>
            </a:r>
            <a:r>
              <a:rPr lang="en-US" sz="1600" dirty="0" err="1">
                <a:solidFill>
                  <a:schemeClr val="tx2"/>
                </a:solidFill>
                <a:latin typeface="Arial" pitchFamily="34" charset="0"/>
                <a:cs typeface="Arial" pitchFamily="34" charset="0"/>
              </a:rPr>
              <a:t>онд</a:t>
            </a:r>
            <a:r>
              <a:rPr lang="mn-MN" sz="1600" dirty="0" smtClean="0">
                <a:solidFill>
                  <a:schemeClr val="tx2"/>
                </a:solidFill>
                <a:latin typeface="Arial" pitchFamily="34" charset="0"/>
                <a:cs typeface="Arial" pitchFamily="34" charset="0"/>
              </a:rPr>
              <a:t> </a:t>
            </a:r>
            <a:r>
              <a:rPr lang="mn-MN" sz="1600" dirty="0">
                <a:solidFill>
                  <a:schemeClr val="tx2"/>
                </a:solidFill>
                <a:latin typeface="Arial" pitchFamily="34" charset="0"/>
                <a:cs typeface="Arial" pitchFamily="34" charset="0"/>
              </a:rPr>
              <a:t>нэг ч төмөр хийц оруулалгүйгээр хулсан зүүтэй үйлний машин хийсэн нь өдгөө Баруун-Урт хотын музейд хадгалагдаж буй. Ийм маягийн </a:t>
            </a:r>
            <a:r>
              <a:rPr lang="mn-MN" sz="1600" dirty="0" smtClean="0">
                <a:solidFill>
                  <a:schemeClr val="tx2"/>
                </a:solidFill>
                <a:latin typeface="Arial" pitchFamily="34" charset="0"/>
                <a:cs typeface="Arial" pitchFamily="34" charset="0"/>
              </a:rPr>
              <a:t>модон </a:t>
            </a:r>
            <a:r>
              <a:rPr lang="mn-MN" sz="1600" dirty="0">
                <a:solidFill>
                  <a:schemeClr val="tx2"/>
                </a:solidFill>
                <a:latin typeface="Arial" pitchFamily="34" charset="0"/>
                <a:cs typeface="Arial" pitchFamily="34" charset="0"/>
              </a:rPr>
              <a:t>машиныг 1900-аад оны эхээр жигүүртний адил далавч хэрэглэн агаарт нисэхийг </a:t>
            </a:r>
            <a:r>
              <a:rPr lang="mn-MN" sz="1600" dirty="0" smtClean="0">
                <a:solidFill>
                  <a:schemeClr val="tx2"/>
                </a:solidFill>
                <a:latin typeface="Arial" pitchFamily="34" charset="0"/>
                <a:cs typeface="Arial" pitchFamily="34" charset="0"/>
              </a:rPr>
              <a:t>Монголд </a:t>
            </a:r>
            <a:r>
              <a:rPr lang="mn-MN" sz="1600" dirty="0">
                <a:solidFill>
                  <a:schemeClr val="tx2"/>
                </a:solidFill>
                <a:latin typeface="Arial" pitchFamily="34" charset="0"/>
                <a:cs typeface="Arial" pitchFamily="34" charset="0"/>
              </a:rPr>
              <a:t>анхлан санаачилж </a:t>
            </a:r>
            <a:r>
              <a:rPr lang="mn-MN" sz="1600" dirty="0" smtClean="0">
                <a:solidFill>
                  <a:schemeClr val="tx2"/>
                </a:solidFill>
                <a:latin typeface="Arial" pitchFamily="34" charset="0"/>
                <a:cs typeface="Arial" pitchFamily="34" charset="0"/>
              </a:rPr>
              <a:t>туршсан нь алдарт </a:t>
            </a:r>
            <a:r>
              <a:rPr lang="mn-MN" sz="1600" dirty="0">
                <a:solidFill>
                  <a:schemeClr val="tx2"/>
                </a:solidFill>
                <a:latin typeface="Arial" pitchFamily="34" charset="0"/>
                <a:cs typeface="Arial" pitchFamily="34" charset="0"/>
              </a:rPr>
              <a:t>Гэлэнхүү </a:t>
            </a:r>
            <a:r>
              <a:rPr lang="mn-MN" sz="1600" dirty="0" smtClean="0">
                <a:solidFill>
                  <a:schemeClr val="tx2"/>
                </a:solidFill>
                <a:latin typeface="Arial" pitchFamily="34" charset="0"/>
                <a:cs typeface="Arial" pitchFamily="34" charset="0"/>
              </a:rPr>
              <a:t>байжээ</a:t>
            </a:r>
            <a:r>
              <a:rPr lang="mn-MN" sz="1600" dirty="0">
                <a:solidFill>
                  <a:schemeClr val="tx2"/>
                </a:solidFill>
                <a:latin typeface="Arial" pitchFamily="34" charset="0"/>
                <a:cs typeface="Arial" pitchFamily="34" charset="0"/>
              </a:rPr>
              <a:t>.</a:t>
            </a:r>
            <a:endParaRPr lang="mn-MN" sz="1600" dirty="0">
              <a:solidFill>
                <a:schemeClr val="tx2"/>
              </a:solidFill>
              <a:latin typeface="Arial" pitchFamily="34" charset="0"/>
              <a:cs typeface="Arial" pitchFamily="34" charset="0"/>
            </a:endParaRPr>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bwMode="auto">
          <a:xfrm>
            <a:off x="7982351" y="366484"/>
            <a:ext cx="2824875" cy="2754088"/>
          </a:xfrm>
          <a:prstGeom prst="rect">
            <a:avLst/>
          </a:prstGeom>
          <a:noFill/>
          <a:ln w="9525">
            <a:noFill/>
            <a:miter lim="800000"/>
            <a:headEnd/>
            <a:tailEnd/>
          </a:ln>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bwMode="auto">
          <a:xfrm>
            <a:off x="7436725" y="3509309"/>
            <a:ext cx="3916128" cy="2937096"/>
          </a:xfrm>
          <a:prstGeom prst="rect">
            <a:avLst/>
          </a:prstGeom>
          <a:noFill/>
          <a:ln w="9525">
            <a:noFill/>
            <a:miter lim="800000"/>
            <a:headEnd/>
            <a:tailEnd/>
          </a:ln>
        </p:spPr>
      </p:pic>
    </p:spTree>
    <p:extLst>
      <p:ext uri="{BB962C8B-B14F-4D97-AF65-F5344CB8AC3E}">
        <p14:creationId xmlns:p14="http://schemas.microsoft.com/office/powerpoint/2010/main" val="93538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657" y="508000"/>
            <a:ext cx="10987313" cy="1727199"/>
          </a:xfrm>
        </p:spPr>
        <p:txBody>
          <a:bodyPr>
            <a:noAutofit/>
          </a:bodyPr>
          <a:lstStyle/>
          <a:p>
            <a:pPr algn="just" fontAlgn="base"/>
            <a:r>
              <a:rPr lang="en-US" sz="1600" dirty="0" err="1">
                <a:solidFill>
                  <a:schemeClr val="tx2"/>
                </a:solidFill>
                <a:latin typeface="Arial" pitchFamily="34" charset="0"/>
                <a:cs typeface="Arial" pitchFamily="34" charset="0"/>
              </a:rPr>
              <a:t>Сүхбаатар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аймгийн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Түвшинширээ</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сумын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уран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сийлбэрч</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Х.Монхоорой</a:t>
            </a:r>
            <a:r>
              <a:rPr lang="en-US" sz="1600" dirty="0">
                <a:solidFill>
                  <a:schemeClr val="tx2"/>
                </a:solidFill>
                <a:latin typeface="Arial" pitchFamily="34" charset="0"/>
                <a:cs typeface="Arial" pitchFamily="34" charset="0"/>
              </a:rPr>
              <a:t> 1963 </a:t>
            </a:r>
            <a:r>
              <a:rPr lang="en-US" sz="1600" dirty="0" err="1">
                <a:solidFill>
                  <a:schemeClr val="tx2"/>
                </a:solidFill>
                <a:latin typeface="Arial" pitchFamily="34" charset="0"/>
                <a:cs typeface="Arial" pitchFamily="34" charset="0"/>
              </a:rPr>
              <a:t>онд</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оёдлын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машиныг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модоор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бүтээсэн</a:t>
            </a:r>
            <a:r>
              <a:rPr lang="en-US" sz="1600" dirty="0">
                <a:solidFill>
                  <a:schemeClr val="tx2"/>
                </a:solidFill>
                <a:latin typeface="Arial" pitchFamily="34" charset="0"/>
                <a:cs typeface="Arial" pitchFamily="34" charset="0"/>
              </a:rPr>
              <a:t> </a:t>
            </a:r>
            <a:r>
              <a:rPr lang="en-US" sz="1600" dirty="0" err="1" smtClean="0">
                <a:solidFill>
                  <a:schemeClr val="tx2"/>
                </a:solidFill>
                <a:latin typeface="Arial" pitchFamily="34" charset="0"/>
                <a:cs typeface="Arial" pitchFamily="34" charset="0"/>
              </a:rPr>
              <a:t>байна</a:t>
            </a:r>
            <a:r>
              <a:rPr lang="en-US" sz="1600" dirty="0" smtClean="0">
                <a:solidFill>
                  <a:schemeClr val="tx2"/>
                </a:solidFill>
                <a:latin typeface="Arial" pitchFamily="34" charset="0"/>
                <a:cs typeface="Arial" pitchFamily="34" charset="0"/>
              </a:rPr>
              <a:t>.</a:t>
            </a:r>
            <a:r>
              <a:rPr lang="mn-MN" sz="1600" dirty="0" smtClean="0">
                <a:solidFill>
                  <a:schemeClr val="tx2"/>
                </a:solidFill>
                <a:latin typeface="Arial" pitchFamily="34" charset="0"/>
                <a:cs typeface="Arial" pitchFamily="34" charset="0"/>
              </a:rPr>
              <a:t> </a:t>
            </a:r>
            <a:r>
              <a:rPr lang="en-US" sz="1600" dirty="0" err="1" smtClean="0">
                <a:solidFill>
                  <a:schemeClr val="tx2"/>
                </a:solidFill>
                <a:latin typeface="Arial" pitchFamily="34" charset="0"/>
                <a:cs typeface="Arial" pitchFamily="34" charset="0"/>
              </a:rPr>
              <a:t>Төмөр</a:t>
            </a:r>
            <a:r>
              <a:rPr lang="en-US" sz="1600" dirty="0" smtClean="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огт</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оруулалгүйгээр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ердийн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модоор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эд</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ангийг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нь</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хийсэн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тэр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модон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машинаар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нимгэн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даавуун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материал</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оёж</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болдог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аж</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Машины</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зүүг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яшил</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модоор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хийжээ</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Модон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машин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аймгийн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Угсаатны</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зүйн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музейн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үзмэрийг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баяжуулан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олны</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хараа</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сонирхлыг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татсаар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эдүгээ</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хүрчээ</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Модоор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машин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хийж</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болох</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үгүйг</a:t>
            </a:r>
            <a:r>
              <a:rPr lang="en-US" sz="1600" dirty="0">
                <a:solidFill>
                  <a:schemeClr val="tx2"/>
                </a:solidFill>
                <a:latin typeface="Arial" pitchFamily="34" charset="0"/>
                <a:cs typeface="Arial" pitchFamily="34" charset="0"/>
              </a:rPr>
              <a:t> л </a:t>
            </a:r>
            <a:r>
              <a:rPr lang="en-US" sz="1600" dirty="0" err="1">
                <a:solidFill>
                  <a:schemeClr val="tx2"/>
                </a:solidFill>
                <a:latin typeface="Arial" pitchFamily="34" charset="0"/>
                <a:cs typeface="Arial" pitchFamily="34" charset="0"/>
              </a:rPr>
              <a:t>үзэх</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гэсэн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юм</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гэж</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тэрбээр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ярьдаг</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байжээ</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Тэрхүү</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машин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нь</a:t>
            </a:r>
            <a:r>
              <a:rPr lang="en-US" sz="1600" dirty="0">
                <a:solidFill>
                  <a:schemeClr val="tx2"/>
                </a:solidFill>
                <a:latin typeface="Arial" pitchFamily="34" charset="0"/>
                <a:cs typeface="Arial" pitchFamily="34" charset="0"/>
              </a:rPr>
              <a:t> 26.4 </a:t>
            </a:r>
            <a:r>
              <a:rPr lang="en-US" sz="1600" dirty="0" err="1">
                <a:solidFill>
                  <a:schemeClr val="tx2"/>
                </a:solidFill>
                <a:latin typeface="Arial" pitchFamily="34" charset="0"/>
                <a:cs typeface="Arial" pitchFamily="34" charset="0"/>
              </a:rPr>
              <a:t>см</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өндөр</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суурийн</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урт</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нь</a:t>
            </a:r>
            <a:r>
              <a:rPr lang="en-US" sz="1600" dirty="0">
                <a:solidFill>
                  <a:schemeClr val="tx2"/>
                </a:solidFill>
                <a:latin typeface="Arial" pitchFamily="34" charset="0"/>
                <a:cs typeface="Arial" pitchFamily="34" charset="0"/>
              </a:rPr>
              <a:t> 54 </a:t>
            </a:r>
            <a:r>
              <a:rPr lang="en-US" sz="1600" dirty="0" err="1">
                <a:solidFill>
                  <a:schemeClr val="tx2"/>
                </a:solidFill>
                <a:latin typeface="Arial" pitchFamily="34" charset="0"/>
                <a:cs typeface="Arial" pitchFamily="34" charset="0"/>
              </a:rPr>
              <a:t>см</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хэмжээтэй</a:t>
            </a:r>
            <a:r>
              <a:rPr lang="en-US" sz="1600" dirty="0">
                <a:solidFill>
                  <a:schemeClr val="tx2"/>
                </a:solidFill>
                <a:latin typeface="Arial" pitchFamily="34" charset="0"/>
                <a:cs typeface="Arial" pitchFamily="34" charset="0"/>
              </a:rPr>
              <a:t>, 3385 </a:t>
            </a:r>
            <a:r>
              <a:rPr lang="en-US" sz="1600" dirty="0" err="1">
                <a:solidFill>
                  <a:schemeClr val="tx2"/>
                </a:solidFill>
                <a:latin typeface="Arial" pitchFamily="34" charset="0"/>
                <a:cs typeface="Arial" pitchFamily="34" charset="0"/>
              </a:rPr>
              <a:t>грамм</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жинтэй</a:t>
            </a:r>
            <a:r>
              <a:rPr lang="en-US" sz="1600" dirty="0">
                <a:solidFill>
                  <a:schemeClr val="tx2"/>
                </a:solidFill>
                <a:latin typeface="Arial" pitchFamily="34" charset="0"/>
                <a:cs typeface="Arial" pitchFamily="34" charset="0"/>
              </a:rPr>
              <a:t> </a:t>
            </a:r>
            <a:r>
              <a:rPr lang="en-US" sz="1600" dirty="0" err="1">
                <a:solidFill>
                  <a:schemeClr val="tx2"/>
                </a:solidFill>
                <a:latin typeface="Arial" pitchFamily="34" charset="0"/>
                <a:cs typeface="Arial" pitchFamily="34" charset="0"/>
              </a:rPr>
              <a:t>аж</a:t>
            </a:r>
            <a:r>
              <a:rPr lang="en-US" sz="1600" dirty="0">
                <a:solidFill>
                  <a:schemeClr val="tx2"/>
                </a:solidFill>
                <a:latin typeface="Arial" pitchFamily="34" charset="0"/>
                <a:cs typeface="Arial" pitchFamily="34" charset="0"/>
              </a:rPr>
              <a:t>.</a:t>
            </a:r>
            <a:br>
              <a:rPr lang="en-US" sz="1600" dirty="0">
                <a:solidFill>
                  <a:schemeClr val="tx2"/>
                </a:solidFill>
                <a:latin typeface="Arial" pitchFamily="34" charset="0"/>
                <a:cs typeface="Arial" pitchFamily="34" charset="0"/>
              </a:rPr>
            </a:br>
            <a:endParaRPr lang="en-US" sz="1600" dirty="0">
              <a:solidFill>
                <a:schemeClr val="tx2"/>
              </a:solidFill>
              <a:latin typeface="Arial" pitchFamily="34" charset="0"/>
              <a:cs typeface="Arial"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9612" y="2235200"/>
            <a:ext cx="5255759" cy="3941819"/>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4" y="2235199"/>
            <a:ext cx="5242369" cy="3614057"/>
          </a:xfrm>
          <a:prstGeom prst="rect">
            <a:avLst/>
          </a:prstGeom>
        </p:spPr>
      </p:pic>
    </p:spTree>
    <p:extLst>
      <p:ext uri="{BB962C8B-B14F-4D97-AF65-F5344CB8AC3E}">
        <p14:creationId xmlns:p14="http://schemas.microsoft.com/office/powerpoint/2010/main" val="297366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mn-MN" dirty="0" smtClean="0"/>
              <a:t>О</a:t>
            </a:r>
            <a:endParaRPr lang="en-US" dirty="0"/>
          </a:p>
        </p:txBody>
      </p:sp>
    </p:spTree>
    <p:extLst>
      <p:ext uri="{BB962C8B-B14F-4D97-AF65-F5344CB8AC3E}">
        <p14:creationId xmlns:p14="http://schemas.microsoft.com/office/powerpoint/2010/main" val="1845849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7ed8fc1229457bbf5d1af7ab279ff9321e9f84"/>
</p:tagLst>
</file>

<file path=ppt/theme/theme1.xml><?xml version="1.0" encoding="utf-8"?>
<a:theme xmlns:a="http://schemas.openxmlformats.org/drawingml/2006/main" name="TS103431377">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67F96A-C2ED-4D5B-8EFB-A18C6982D3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TS103431377</Template>
  <TotalTime>0</TotalTime>
  <Words>1039</Words>
  <Application>Microsoft Office PowerPoint</Application>
  <PresentationFormat>Custom</PresentationFormat>
  <Paragraphs>59</Paragraphs>
  <Slides>19</Slides>
  <Notes>0</Notes>
  <HiddenSlides>1</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TS103431377</vt:lpstr>
      <vt:lpstr>“МОНГОЛ НУТАГ ДАХЬ МОДЛОГ МАТЕРИАЛЫН АНХНЫ ТАРХАЛТААС МОДОН ОНЬСОН ТЕХНИК ХҮРТЭЛ”</vt:lpstr>
      <vt:lpstr>PowerPoint Presentation</vt:lpstr>
      <vt:lpstr>PowerPoint Presentation</vt:lpstr>
      <vt:lpstr>1. НЭН ЭРТНИЙ ҮЕ                        (одоогоос 350 саяаас 800.000 жил хүртэл буюу хүн үүсхээс өмнөх үе)</vt:lpstr>
      <vt:lpstr>PowerPoint Presentation</vt:lpstr>
      <vt:lpstr>PowerPoint Presentation</vt:lpstr>
      <vt:lpstr>PowerPoint Presentation</vt:lpstr>
      <vt:lpstr>PowerPoint Presentation</vt:lpstr>
      <vt:lpstr>PowerPoint Presentation</vt:lpstr>
      <vt:lpstr>3. ДЭЭД МОНГОЛЧУУДЫН ҮЕ                  ( НТӨIII мянганаас манай тоололын XII зууны хүртэл )</vt:lpstr>
      <vt:lpstr>PowerPoint Presentation</vt:lpstr>
      <vt:lpstr>PowerPoint Presentation</vt:lpstr>
      <vt:lpstr>4. ОЛЗНЫ УРЧУУДЫН ҮЕ           (XIII- XVI зууны үе)</vt:lpstr>
      <vt:lpstr>5. МЕХАНИК ТЕХНОЛОГИЙН ХӨГЖЛИЙН ҮЕ   (XYII-XIX зуун)</vt:lpstr>
      <vt:lpstr>PowerPoint Presentation</vt:lpstr>
      <vt:lpstr>6. ЗОХИОМЖИЙН МАТЕРИАЛЫН ҮЕ             (XX зуун)</vt:lpstr>
      <vt:lpstr>PowerPoint Presentation</vt:lpstr>
      <vt:lpstr>Сүхбаатар аймгийн Түвшинширээ сумын уран сийлбэрч Х.Монхоорой 1963 онд оёдлын машиныг модоор бүтээсэн байна. Төмөр огт оруулалгүйгээр ердийн модоор эд ангийг нь хийсэн тэр модон машинаар нимгэн даавуун   материал оёж болдог аж. Машины зүүг яшил модоор хийжээ. Модон машин аймгийн Угсаатны зүйн музейн үзмэрийг баяжуулан олны хараа сонирхлыг татсаар эдүгээ хүрчээ. "Модоор машин хийж болох үгүйг л үзэх гэсэн юм" гэж тэрбээр ярьдаг байжээ. Тэрхүү машин нь 26.4 см өндөр, суурийн урт нь 54 см хэмжээтэй, 3385 грамм жинтэй аж.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2014-04-18T02:42:43Z</dcterms:created>
  <dcterms:modified xsi:type="dcterms:W3CDTF">2014-04-18T06:43:16Z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TC034313779991</vt:lpwstr>
  </property>
</Properties>
</file>