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mp4" ContentType="video/unknown"/>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77" r:id="rId2"/>
    <p:sldId id="310" r:id="rId3"/>
    <p:sldId id="258" r:id="rId4"/>
    <p:sldId id="278" r:id="rId5"/>
    <p:sldId id="313" r:id="rId6"/>
    <p:sldId id="264" r:id="rId7"/>
    <p:sldId id="296" r:id="rId8"/>
    <p:sldId id="312" r:id="rId9"/>
    <p:sldId id="297" r:id="rId10"/>
    <p:sldId id="314" r:id="rId11"/>
    <p:sldId id="316" r:id="rId12"/>
    <p:sldId id="315" r:id="rId13"/>
    <p:sldId id="308" r:id="rId14"/>
    <p:sldId id="309" r:id="rId15"/>
    <p:sldId id="306" r:id="rId16"/>
    <p:sldId id="307" r:id="rId17"/>
    <p:sldId id="305" r:id="rId18"/>
    <p:sldId id="311" r:id="rId19"/>
    <p:sldId id="304"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77816" autoAdjust="0"/>
  </p:normalViewPr>
  <p:slideViewPr>
    <p:cSldViewPr>
      <p:cViewPr varScale="1">
        <p:scale>
          <a:sx n="80" d="100"/>
          <a:sy n="80" d="100"/>
        </p:scale>
        <p:origin x="-2048" y="-96"/>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F830A1-3891-4B82-A120-081866556DA0}" type="datetimeFigureOut">
              <a:rPr lang="en-US" smtClean="0"/>
              <a:pPr/>
              <a:t>4/18/13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326417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sz="1200" dirty="0" smtClean="0">
                <a:latin typeface="Calibri" charset="0"/>
              </a:rPr>
              <a:t>As teachers,</a:t>
            </a:r>
            <a:r>
              <a:rPr lang="en-US" sz="1200" baseline="0" dirty="0" smtClean="0">
                <a:latin typeface="Calibri" charset="0"/>
              </a:rPr>
              <a:t> our purpose is not only to educate our students, but also to foster them to be humane and matured. For this reason, it is critical for us to build close and open fellowship with our students. Unfortunately, because of our heavy workload, we do not always find time to talk to each student freely, on the other hand, the students also are vulnerable to initiate the talk. </a:t>
            </a:r>
          </a:p>
          <a:p>
            <a:pPr>
              <a:spcBef>
                <a:spcPct val="0"/>
              </a:spcBef>
            </a:pPr>
            <a:r>
              <a:rPr lang="en-US" sz="1200" baseline="0" dirty="0" smtClean="0">
                <a:latin typeface="Calibri" charset="0"/>
              </a:rPr>
              <a:t>So, we believe that by using Dialogue Journal, we will be able to communicate each student personally. </a:t>
            </a:r>
            <a:endParaRPr lang="en-US" sz="1200" dirty="0">
              <a:latin typeface="Calibri" charset="0"/>
            </a:endParaRPr>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2</a:t>
            </a:fld>
            <a:endParaRPr lang="en-US" dirty="0"/>
          </a:p>
        </p:txBody>
      </p:sp>
    </p:spTree>
    <p:extLst>
      <p:ext uri="{BB962C8B-B14F-4D97-AF65-F5344CB8AC3E}">
        <p14:creationId xmlns:p14="http://schemas.microsoft.com/office/powerpoint/2010/main" val="1961864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I’ve got a mini questionnaire of from</a:t>
            </a:r>
            <a:r>
              <a:rPr lang="en-US" sz="1200" kern="1200" baseline="0" dirty="0" smtClean="0">
                <a:solidFill>
                  <a:schemeClr val="tx1"/>
                </a:solidFill>
                <a:effectLst/>
                <a:latin typeface="+mn-lt"/>
                <a:ea typeface="+mn-ea"/>
                <a:cs typeface="+mn-cs"/>
              </a:rPr>
              <a:t> 20 teachers who teach English, Russian, Japanese, Chinese and Korean at MSUE. Those teachers have been working as teachers for 2 months – 20 years. </a:t>
            </a:r>
          </a:p>
          <a:p>
            <a:r>
              <a:rPr lang="en-US" sz="1200" kern="1200" dirty="0" smtClean="0">
                <a:solidFill>
                  <a:schemeClr val="tx1"/>
                </a:solidFill>
                <a:effectLst/>
                <a:latin typeface="+mn-lt"/>
                <a:ea typeface="+mn-ea"/>
                <a:cs typeface="+mn-cs"/>
              </a:rPr>
              <a:t>Q 1: 100% Yes. What way? Talking</a:t>
            </a:r>
          </a:p>
          <a:p>
            <a:r>
              <a:rPr lang="en-US" sz="1200" kern="1200" dirty="0" smtClean="0">
                <a:solidFill>
                  <a:schemeClr val="tx1"/>
                </a:solidFill>
                <a:effectLst/>
                <a:latin typeface="+mn-lt"/>
                <a:ea typeface="+mn-ea"/>
                <a:cs typeface="+mn-cs"/>
              </a:rPr>
              <a:t>Q 2: No</a:t>
            </a:r>
          </a:p>
          <a:p>
            <a:r>
              <a:rPr lang="en-US" sz="1200" kern="1200" dirty="0" smtClean="0">
                <a:solidFill>
                  <a:schemeClr val="tx1"/>
                </a:solidFill>
                <a:effectLst/>
                <a:latin typeface="+mn-lt"/>
                <a:ea typeface="+mn-ea"/>
                <a:cs typeface="+mn-cs"/>
              </a:rPr>
              <a:t>Q</a:t>
            </a:r>
            <a:r>
              <a:rPr lang="en-US" sz="1200" kern="1200" baseline="0" dirty="0" smtClean="0">
                <a:solidFill>
                  <a:schemeClr val="tx1"/>
                </a:solidFill>
                <a:effectLst/>
                <a:latin typeface="+mn-lt"/>
                <a:ea typeface="+mn-ea"/>
                <a:cs typeface="+mn-cs"/>
              </a:rPr>
              <a:t> 3: No</a:t>
            </a:r>
            <a:endParaRPr lang="ru-RU"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Тэгвэл</a:t>
            </a:r>
            <a:r>
              <a:rPr lang="en-US" sz="1200" kern="1200" dirty="0" smtClean="0">
                <a:solidFill>
                  <a:schemeClr val="tx1"/>
                </a:solidFill>
                <a:effectLst/>
                <a:latin typeface="+mn-lt"/>
                <a:ea typeface="+mn-ea"/>
                <a:cs typeface="+mn-cs"/>
              </a:rPr>
              <a:t> “Dialogue Journal” </a:t>
            </a:r>
            <a:r>
              <a:rPr lang="en-US" sz="1200" kern="1200" dirty="0" err="1" smtClean="0">
                <a:solidFill>
                  <a:schemeClr val="tx1"/>
                </a:solidFill>
                <a:effectLst/>
                <a:latin typeface="+mn-lt"/>
                <a:ea typeface="+mn-ea"/>
                <a:cs typeface="+mn-cs"/>
              </a:rPr>
              <a:t>нь</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дээрх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асуудлыг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шийдвэрлэх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үр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дүнтэй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арга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замын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нэг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төдийгүй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оюутнуудын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гадаад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хэл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дээр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бичих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унших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ярих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чадварыг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дээшлүүлэх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давхар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холбогдолтой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юм</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dirty="0" smtClean="0">
              <a:latin typeface="Calibri" charset="0"/>
            </a:endParaRPr>
          </a:p>
          <a:p>
            <a:r>
              <a:rPr lang="en-US" dirty="0" smtClean="0"/>
              <a:t>Extra talk about dialogue journal</a:t>
            </a:r>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latter 2 skills are considered as Productive Skill. That’s why it is hard to develop the productive skill.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Therefore, it is very effective for improving reading</a:t>
            </a:r>
            <a:r>
              <a:rPr lang="en-US" sz="1200" kern="1200" baseline="0" dirty="0" smtClean="0">
                <a:solidFill>
                  <a:schemeClr val="tx1"/>
                </a:solidFill>
                <a:effectLst/>
                <a:latin typeface="+mn-lt"/>
                <a:ea typeface="+mn-ea"/>
                <a:cs typeface="+mn-cs"/>
              </a:rPr>
              <a:t>, writing and even speaking skills.</a:t>
            </a:r>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HAAIS-</a:t>
            </a:r>
            <a:r>
              <a:rPr lang="en-US" dirty="0" err="1" smtClean="0"/>
              <a:t>iin</a:t>
            </a:r>
            <a:r>
              <a:rPr lang="en-US" baseline="0" dirty="0" smtClean="0"/>
              <a:t> </a:t>
            </a:r>
            <a:r>
              <a:rPr lang="en-US" baseline="0" dirty="0" err="1" smtClean="0"/>
              <a:t>jisheen</a:t>
            </a:r>
            <a:r>
              <a:rPr lang="en-US" baseline="0" dirty="0" smtClean="0"/>
              <a:t> deer </a:t>
            </a:r>
            <a:r>
              <a:rPr lang="en-US" baseline="0" dirty="0" err="1" smtClean="0"/>
              <a:t>yarih</a:t>
            </a:r>
            <a:r>
              <a:rPr lang="en-US" baseline="0" dirty="0" smtClean="0"/>
              <a:t> mal </a:t>
            </a:r>
            <a:r>
              <a:rPr lang="en-US" baseline="0" dirty="0" err="1" smtClean="0"/>
              <a:t>emnelgiin</a:t>
            </a:r>
            <a:r>
              <a:rPr lang="en-US" baseline="0" dirty="0" smtClean="0"/>
              <a:t> </a:t>
            </a:r>
            <a:r>
              <a:rPr lang="en-US" baseline="0" dirty="0" err="1" smtClean="0"/>
              <a:t>angiin</a:t>
            </a:r>
            <a:r>
              <a:rPr lang="en-US" baseline="0" dirty="0" smtClean="0"/>
              <a:t> </a:t>
            </a:r>
            <a:r>
              <a:rPr lang="en-US" baseline="0" dirty="0" err="1" smtClean="0"/>
              <a:t>oyutnuud</a:t>
            </a:r>
            <a:r>
              <a:rPr lang="en-US" baseline="0" dirty="0" smtClean="0"/>
              <a:t>.</a:t>
            </a:r>
          </a:p>
          <a:p>
            <a:r>
              <a:rPr lang="en-US" baseline="0" dirty="0" err="1" smtClean="0"/>
              <a:t>Odoo</a:t>
            </a:r>
            <a:r>
              <a:rPr lang="en-US" baseline="0" dirty="0" smtClean="0"/>
              <a:t> </a:t>
            </a:r>
            <a:r>
              <a:rPr lang="en-US" baseline="0" dirty="0" err="1" smtClean="0"/>
              <a:t>mon</a:t>
            </a:r>
            <a:r>
              <a:rPr lang="en-US" baseline="0" dirty="0" smtClean="0"/>
              <a:t> </a:t>
            </a:r>
            <a:r>
              <a:rPr lang="en-US" baseline="0" dirty="0" err="1" smtClean="0"/>
              <a:t>ooriin</a:t>
            </a:r>
            <a:r>
              <a:rPr lang="en-US" baseline="0" dirty="0" smtClean="0"/>
              <a:t> </a:t>
            </a:r>
            <a:r>
              <a:rPr lang="en-US" baseline="0" dirty="0" err="1" smtClean="0"/>
              <a:t>hicheel</a:t>
            </a:r>
            <a:r>
              <a:rPr lang="en-US" baseline="0" dirty="0" smtClean="0"/>
              <a:t> </a:t>
            </a:r>
            <a:r>
              <a:rPr lang="en-US" baseline="0" dirty="0" err="1" smtClean="0"/>
              <a:t>ordog</a:t>
            </a:r>
            <a:r>
              <a:rPr lang="en-US" baseline="0" dirty="0" smtClean="0"/>
              <a:t> </a:t>
            </a:r>
            <a:r>
              <a:rPr lang="en-US" baseline="0" dirty="0" err="1" smtClean="0"/>
              <a:t>angiuddaa</a:t>
            </a:r>
            <a:r>
              <a:rPr lang="en-US" baseline="0" dirty="0" smtClean="0"/>
              <a:t> </a:t>
            </a:r>
            <a:r>
              <a:rPr lang="en-US" baseline="0" dirty="0" err="1" smtClean="0"/>
              <a:t>ashiglaj</a:t>
            </a:r>
            <a:r>
              <a:rPr lang="en-US" baseline="0" dirty="0" smtClean="0"/>
              <a:t> </a:t>
            </a:r>
            <a:r>
              <a:rPr lang="en-US" baseline="0" dirty="0" err="1" smtClean="0"/>
              <a:t>ehelj</a:t>
            </a:r>
            <a:r>
              <a:rPr lang="en-US" baseline="0" dirty="0" smtClean="0"/>
              <a:t> </a:t>
            </a:r>
            <a:r>
              <a:rPr lang="en-US" baseline="0" dirty="0" err="1" smtClean="0"/>
              <a:t>bgaa</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Эхний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үед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суралцагчид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өгөгдсөн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асуулт</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сэдвийн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хүрээнд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маш</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энгийн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богино</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товч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байдлаар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буюу</a:t>
            </a:r>
            <a:r>
              <a:rPr lang="en-US" sz="1200" kern="1200" dirty="0" smtClean="0">
                <a:solidFill>
                  <a:schemeClr val="tx1"/>
                </a:solidFill>
                <a:effectLst/>
                <a:latin typeface="+mn-lt"/>
                <a:ea typeface="+mn-ea"/>
                <a:cs typeface="+mn-cs"/>
              </a:rPr>
              <a:t> 2-3 </a:t>
            </a:r>
            <a:r>
              <a:rPr lang="en-US" sz="1200" kern="1200" dirty="0" err="1" smtClean="0">
                <a:solidFill>
                  <a:schemeClr val="tx1"/>
                </a:solidFill>
                <a:effectLst/>
                <a:latin typeface="+mn-lt"/>
                <a:ea typeface="+mn-ea"/>
                <a:cs typeface="+mn-cs"/>
              </a:rPr>
              <a:t>өгүүлбэрээр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хариулах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гэж</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оролддог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Харин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харилцах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дэвтэрийг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тогтмол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хөтөлсөнөөр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оюутнуудын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дээр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дурдсан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чадварууд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мэдэгдэхүйц</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байдлаар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аажмаар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нэмэгддэг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байна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Өөрөөр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хэлбэл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тэд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удахгүй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хагас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нүүр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цаашилбал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бүтэн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нүүр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хэмжээтэй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текст</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зохион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бичиж</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эхэлдэг</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Багш</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нар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өөрийн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хичээлийн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агуулгын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онцлог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суралцагчдынхаа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хүсэл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сонирхол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зэрэг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дээр</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тулгуурлан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бичих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сэдвийг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өөрөө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сонгох</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бүрэн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боломжтой</a:t>
            </a:r>
            <a:r>
              <a:rPr lang="en-US" sz="1200" kern="1200" dirty="0" smtClean="0">
                <a:solidFill>
                  <a:schemeClr val="tx1"/>
                </a:solidFill>
                <a:effectLst/>
                <a:latin typeface="+mn-lt"/>
                <a:ea typeface="+mn-ea"/>
                <a:cs typeface="+mn-cs"/>
              </a:rPr>
              <a:t>.</a:t>
            </a:r>
          </a:p>
          <a:p>
            <a:r>
              <a:rPr lang="en-US" dirty="0" smtClean="0"/>
              <a:t>More</a:t>
            </a:r>
            <a:r>
              <a:rPr lang="en-US" baseline="0" dirty="0" smtClean="0"/>
              <a:t> advanced and intimate questions can be asked.</a:t>
            </a:r>
            <a:endParaRPr lang="en-US" dirty="0" smtClean="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 </a:t>
            </a:r>
            <a:r>
              <a:rPr lang="en-US" dirty="0" err="1" smtClean="0"/>
              <a:t>sts</a:t>
            </a:r>
            <a:r>
              <a:rPr lang="en-US" dirty="0" smtClean="0"/>
              <a:t> won’t be distracted.</a:t>
            </a:r>
          </a:p>
          <a:p>
            <a:r>
              <a:rPr lang="en-US" dirty="0" smtClean="0"/>
              <a:t>It is also a self-reflection time for teachers</a:t>
            </a:r>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14</a:t>
            </a:fld>
            <a:endParaRPr lang="en-US" dirty="0"/>
          </a:p>
        </p:txBody>
      </p:sp>
    </p:spTree>
    <p:extLst>
      <p:ext uri="{BB962C8B-B14F-4D97-AF65-F5344CB8AC3E}">
        <p14:creationId xmlns:p14="http://schemas.microsoft.com/office/powerpoint/2010/main" val="3286433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15</a:t>
            </a:fld>
            <a:endParaRPr lang="en-US" dirty="0"/>
          </a:p>
        </p:txBody>
      </p:sp>
    </p:spTree>
    <p:extLst>
      <p:ext uri="{BB962C8B-B14F-4D97-AF65-F5344CB8AC3E}">
        <p14:creationId xmlns:p14="http://schemas.microsoft.com/office/powerpoint/2010/main" val="3785481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u </a:t>
            </a:r>
            <a:r>
              <a:rPr lang="en-US" dirty="0" err="1" smtClean="0"/>
              <a:t>wanna</a:t>
            </a:r>
            <a:r>
              <a:rPr lang="en-US" dirty="0" smtClean="0"/>
              <a:t> good result</a:t>
            </a:r>
            <a:r>
              <a:rPr lang="en-US" baseline="0" dirty="0" smtClean="0"/>
              <a:t> u better be unofficial.</a:t>
            </a:r>
            <a:endParaRPr lang="ru-R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Үүний</a:t>
            </a:r>
            <a:r>
              <a:rPr lang="en-US" dirty="0" smtClean="0"/>
              <a:t> </a:t>
            </a:r>
            <a:r>
              <a:rPr lang="en-US" dirty="0" err="1" smtClean="0"/>
              <a:t>үр</a:t>
            </a:r>
            <a:r>
              <a:rPr lang="en-US" dirty="0" smtClean="0"/>
              <a:t> </a:t>
            </a:r>
            <a:r>
              <a:rPr lang="en-US" dirty="0" err="1" smtClean="0"/>
              <a:t>дүнд</a:t>
            </a:r>
            <a:r>
              <a:rPr lang="en-US" dirty="0" smtClean="0"/>
              <a:t> </a:t>
            </a:r>
            <a:r>
              <a:rPr lang="en-US" dirty="0" err="1" smtClean="0"/>
              <a:t>оюутны</a:t>
            </a:r>
            <a:r>
              <a:rPr lang="en-US" dirty="0" smtClean="0"/>
              <a:t> </a:t>
            </a:r>
            <a:r>
              <a:rPr lang="en-US" dirty="0" err="1" smtClean="0"/>
              <a:t>хичээл</a:t>
            </a:r>
            <a:r>
              <a:rPr lang="en-US" dirty="0" smtClean="0"/>
              <a:t> </a:t>
            </a:r>
            <a:r>
              <a:rPr lang="en-US" dirty="0" err="1" smtClean="0"/>
              <a:t>таслалт</a:t>
            </a:r>
            <a:r>
              <a:rPr lang="en-US" dirty="0" smtClean="0"/>
              <a:t> </a:t>
            </a:r>
            <a:r>
              <a:rPr lang="en-US" dirty="0" err="1" smtClean="0"/>
              <a:t>ч</a:t>
            </a:r>
            <a:r>
              <a:rPr lang="en-US" dirty="0" smtClean="0"/>
              <a:t> </a:t>
            </a:r>
            <a:r>
              <a:rPr lang="en-US" dirty="0" err="1" smtClean="0"/>
              <a:t>буурах</a:t>
            </a:r>
            <a:r>
              <a:rPr lang="en-US" dirty="0" smtClean="0"/>
              <a:t> </a:t>
            </a:r>
            <a:r>
              <a:rPr lang="en-US" dirty="0" err="1" smtClean="0"/>
              <a:t>боломжтой</a:t>
            </a:r>
            <a:r>
              <a:rPr lang="en-US" dirty="0" smtClean="0"/>
              <a:t>.</a:t>
            </a:r>
          </a:p>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16</a:t>
            </a:fld>
            <a:endParaRPr lang="en-US" dirty="0"/>
          </a:p>
        </p:txBody>
      </p:sp>
    </p:spTree>
    <p:extLst>
      <p:ext uri="{BB962C8B-B14F-4D97-AF65-F5344CB8AC3E}">
        <p14:creationId xmlns:p14="http://schemas.microsoft.com/office/powerpoint/2010/main" val="668159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Actually dialogue journal is the first stage for students</a:t>
            </a:r>
            <a:r>
              <a:rPr lang="en-US" sz="1200" kern="1200" baseline="0" dirty="0" smtClean="0">
                <a:solidFill>
                  <a:schemeClr val="tx1"/>
                </a:solidFill>
                <a:effectLst/>
                <a:latin typeface="+mn-lt"/>
                <a:ea typeface="+mn-ea"/>
                <a:cs typeface="+mn-cs"/>
              </a:rPr>
              <a:t> to further writing such as any kind of academic writing or essays.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Fulwiler</a:t>
            </a:r>
            <a:r>
              <a:rPr lang="en-US" sz="1200" kern="1200" dirty="0" smtClean="0">
                <a:solidFill>
                  <a:schemeClr val="tx1"/>
                </a:solidFill>
                <a:effectLst/>
                <a:latin typeface="+mn-lt"/>
                <a:ea typeface="+mn-ea"/>
                <a:cs typeface="+mn-cs"/>
              </a:rPr>
              <a:t> 2000)</a:t>
            </a:r>
          </a:p>
        </p:txBody>
      </p:sp>
      <p:sp>
        <p:nvSpPr>
          <p:cNvPr id="4" name="Slide Number Placeholder 3"/>
          <p:cNvSpPr>
            <a:spLocks noGrp="1"/>
          </p:cNvSpPr>
          <p:nvPr>
            <p:ph type="sldNum" sz="quarter" idx="10"/>
          </p:nvPr>
        </p:nvSpPr>
        <p:spPr/>
        <p:txBody>
          <a:bodyPr/>
          <a:lstStyle/>
          <a:p>
            <a:fld id="{58CC9574-A819-4FE4-99A7-1E27AD09ADC2}" type="slidenum">
              <a:rPr lang="en-US" smtClean="0"/>
              <a:pPr/>
              <a:t>17</a:t>
            </a:fld>
            <a:endParaRPr lang="en-US" dirty="0"/>
          </a:p>
        </p:txBody>
      </p:sp>
    </p:spTree>
    <p:extLst>
      <p:ext uri="{BB962C8B-B14F-4D97-AF65-F5344CB8AC3E}">
        <p14:creationId xmlns:p14="http://schemas.microsoft.com/office/powerpoint/2010/main" val="3235730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7D77045-401A-4D5E-BFE3-54C21A8A6634}"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Challenging</a:t>
            </a:r>
            <a:r>
              <a:rPr lang="en-US" baseline="0" dirty="0" smtClean="0"/>
              <a:t> you all to try it together and see the result.</a:t>
            </a:r>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20</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1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xmlns:p14="http://schemas.microsoft.com/office/powerpoint/2010/mai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4/18/13</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4/18/13</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58050E-B668-4FA7-85AD-C750C80A6E9B}" type="datetimeFigureOut">
              <a:rPr lang="en-US" smtClean="0"/>
              <a:pPr/>
              <a:t>4/18/13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lang="en-US" smtClean="0"/>
              <a:pPr/>
              <a:t>4/18/13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en-US"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en-US"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4/18/13</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58050E-B668-4FA7-85AD-C750C80A6E9B}" type="datetimeFigureOut">
              <a:rPr lang="en-US" smtClean="0"/>
              <a:pPr/>
              <a:t>4/18/13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4/18/13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lang="en-US" smtClean="0"/>
              <a:pPr/>
              <a:t>4/18/13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8050E-B668-4FA7-85AD-C750C80A6E9B}" type="datetimeFigureOut">
              <a:rPr lang="en-US" smtClean="0"/>
              <a:pPr/>
              <a:t>4/18/13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tags" Target="../tags/tag2.xml"/><Relationship Id="rId2"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video" Target="../media/media1.mp4"/><Relationship Id="rId4" Type="http://schemas.openxmlformats.org/officeDocument/2006/relationships/slideLayout" Target="../slideLayouts/slideLayout5.xml"/><Relationship Id="rId5" Type="http://schemas.openxmlformats.org/officeDocument/2006/relationships/notesSlide" Target="../notesSlides/notesSlide6.xml"/><Relationship Id="rId6" Type="http://schemas.openxmlformats.org/officeDocument/2006/relationships/image" Target="../media/image10.jpeg"/><Relationship Id="rId7" Type="http://schemas.openxmlformats.org/officeDocument/2006/relationships/image" Target="../media/image19.png"/><Relationship Id="rId1" Type="http://schemas.openxmlformats.org/officeDocument/2006/relationships/tags" Target="../tags/tag3.xml"/><Relationship Id="rId2" Type="http://schemas.microsoft.com/office/2007/relationships/media" Target="../media/media1.mp4"/></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png"/><Relationship Id="rId7" Type="http://schemas.openxmlformats.org/officeDocument/2006/relationships/image" Target="../media/image24.jpeg"/><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8.jpeg"/><Relationship Id="rId5" Type="http://schemas.openxmlformats.org/officeDocument/2006/relationships/hyperlink" Target="http://www.teachervision.fen.com/writing/skill-builder/48885.html" TargetMode="External"/><Relationship Id="rId6" Type="http://schemas.openxmlformats.org/officeDocument/2006/relationships/hyperlink" Target="http://www.sil.org/lingualinks/literacy/implementaliteracyprogram/usingadialoguejournal.htm" TargetMode="External"/><Relationship Id="rId7" Type="http://schemas.openxmlformats.org/officeDocument/2006/relationships/hyperlink" Target="http://www.ericdigests.org/pre-926/journals.htm" TargetMode="External"/><Relationship Id="rId8" Type="http://schemas.openxmlformats.org/officeDocument/2006/relationships/hyperlink" Target="http://www.google.mn/url?sa=t&amp;rct=j&amp;q=&amp;esrc=s&amp;source=web&amp;cd=9&amp;ved=0CF4QFjAI&amp;url=http://www.prel.org/readingframework/mod4/word_docs/Dialogue_Journals.doc&amp;ei=_wqYT8HdDYqniQLR1YHRDw&amp;usg=AFQjCNEAaTY6_lgOmNMFSbDsQ19iMQqKqQ" TargetMode="External"/><Relationship Id="rId1" Type="http://schemas.openxmlformats.org/officeDocument/2006/relationships/tags" Target="../tags/tag4.xml"/><Relationship Id="rId2"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jpeg"/><Relationship Id="rId1" Type="http://schemas.openxmlformats.org/officeDocument/2006/relationships/tags" Target="../tags/tag5.xml"/><Relationship Id="rId2"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733800" y="1316420"/>
            <a:ext cx="4953000" cy="1416269"/>
          </a:xfrm>
        </p:spPr>
        <p:txBody>
          <a:bodyPr>
            <a:normAutofit/>
          </a:bodyPr>
          <a:lstStyle/>
          <a:p>
            <a:pPr>
              <a:defRPr/>
            </a:pPr>
            <a:r>
              <a:rPr lang="en-US" dirty="0" smtClean="0"/>
              <a:t>Bud Odon</a:t>
            </a:r>
          </a:p>
          <a:p>
            <a:pPr>
              <a:defRPr/>
            </a:pPr>
            <a:r>
              <a:rPr lang="en-US" dirty="0" err="1" smtClean="0"/>
              <a:t>Ankhzaya</a:t>
            </a:r>
            <a:r>
              <a:rPr lang="en-US" dirty="0" smtClean="0"/>
              <a:t> </a:t>
            </a:r>
            <a:r>
              <a:rPr lang="en-US" dirty="0" err="1" smtClean="0"/>
              <a:t>Batsuuri</a:t>
            </a:r>
            <a:endParaRPr lang="ru-RU" dirty="0"/>
          </a:p>
          <a:p>
            <a:pPr>
              <a:defRPr/>
            </a:pPr>
            <a:r>
              <a:rPr lang="en-US" dirty="0" smtClean="0">
                <a:latin typeface="Times New Roman"/>
                <a:cs typeface="Times New Roman"/>
              </a:rPr>
              <a:t>Apr.18.</a:t>
            </a:r>
            <a:r>
              <a:rPr lang="ru-RU" dirty="0" smtClean="0">
                <a:latin typeface="Times New Roman"/>
                <a:cs typeface="Times New Roman"/>
              </a:rPr>
              <a:t>201</a:t>
            </a:r>
            <a:r>
              <a:rPr lang="en-US" dirty="0" smtClean="0">
                <a:latin typeface="Times New Roman"/>
                <a:cs typeface="Times New Roman"/>
              </a:rPr>
              <a:t>3</a:t>
            </a:r>
            <a:endParaRPr lang="en-US" dirty="0">
              <a:latin typeface="Times New Roman"/>
              <a:cs typeface="Times New Roman"/>
            </a:endParaRPr>
          </a:p>
        </p:txBody>
      </p:sp>
      <p:sp>
        <p:nvSpPr>
          <p:cNvPr id="5" name="Title 4"/>
          <p:cNvSpPr>
            <a:spLocks noGrp="1"/>
          </p:cNvSpPr>
          <p:nvPr>
            <p:ph type="title"/>
          </p:nvPr>
        </p:nvSpPr>
        <p:spPr>
          <a:xfrm>
            <a:off x="228600" y="3200400"/>
            <a:ext cx="7239000" cy="1828800"/>
          </a:xfrm>
        </p:spPr>
        <p:txBody>
          <a:bodyPr>
            <a:noAutofit/>
          </a:bodyPr>
          <a:lstStyle/>
          <a:p>
            <a:pPr algn="l"/>
            <a:r>
              <a:rPr lang="en-US" sz="4800" dirty="0" smtClean="0">
                <a:ln w="50800"/>
                <a:solidFill>
                  <a:schemeClr val="bg1">
                    <a:shade val="50000"/>
                  </a:schemeClr>
                </a:solidFill>
                <a:latin typeface="Times New Roman" charset="0"/>
                <a:cs typeface="Times New Roman" charset="0"/>
              </a:rPr>
              <a:t>Using “</a:t>
            </a:r>
            <a:r>
              <a:rPr lang="en-US" sz="4800" dirty="0">
                <a:ln w="50800"/>
                <a:solidFill>
                  <a:schemeClr val="bg1">
                    <a:shade val="50000"/>
                  </a:schemeClr>
                </a:solidFill>
                <a:latin typeface="Times New Roman" charset="0"/>
                <a:cs typeface="Times New Roman" charset="0"/>
              </a:rPr>
              <a:t>Dialogue Journal”</a:t>
            </a:r>
            <a:r>
              <a:rPr lang="ru-RU" altLang="ja-JP" sz="4800" dirty="0" smtClean="0">
                <a:ln w="50800"/>
                <a:solidFill>
                  <a:schemeClr val="bg1">
                    <a:shade val="50000"/>
                  </a:schemeClr>
                </a:solidFill>
                <a:latin typeface="Times New Roman" charset="0"/>
                <a:cs typeface="Times New Roman" charset="0"/>
              </a:rPr>
              <a:t>-</a:t>
            </a:r>
            <a:r>
              <a:rPr lang="en-US" altLang="ja-JP" sz="4800" dirty="0" smtClean="0">
                <a:ln w="50800"/>
                <a:solidFill>
                  <a:schemeClr val="bg1">
                    <a:shade val="50000"/>
                  </a:schemeClr>
                </a:solidFill>
                <a:latin typeface="Times New Roman" charset="0"/>
                <a:cs typeface="Times New Roman" charset="0"/>
              </a:rPr>
              <a:t>in foreign language teaching</a:t>
            </a:r>
            <a:endParaRPr lang="en-US" sz="4800" b="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447800"/>
            <a:ext cx="8686800" cy="1095600"/>
          </a:xfrm>
        </p:spPr>
        <p:txBody>
          <a:bodyPr>
            <a:normAutofit fontScale="90000"/>
          </a:bodyPr>
          <a:lstStyle/>
          <a:p>
            <a:r>
              <a:rPr lang="en-US"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To introduce </a:t>
            </a:r>
            <a:r>
              <a:rPr lang="en-US"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“Dialogue Journal” </a:t>
            </a:r>
            <a:r>
              <a:rPr lang="en-US"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to the teachers and encourage them to adopt it in their teaching.</a:t>
            </a:r>
            <a:r>
              <a:rPr lang="en-US"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r>
            <a:br>
              <a:rPr lang="en-US"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endParaRPr lang="en-US"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Text Placeholder 4"/>
          <p:cNvSpPr>
            <a:spLocks noGrp="1"/>
          </p:cNvSpPr>
          <p:nvPr>
            <p:ph type="body" idx="1"/>
          </p:nvPr>
        </p:nvSpPr>
        <p:spPr>
          <a:xfrm>
            <a:off x="0" y="4953000"/>
            <a:ext cx="8694000" cy="639762"/>
          </a:xfrm>
        </p:spPr>
        <p:txBody>
          <a:bodyPr/>
          <a:lstStyle/>
          <a:p>
            <a:r>
              <a:rPr lang="en-US" dirty="0" smtClean="0"/>
              <a:t>Goal</a:t>
            </a:r>
            <a:endParaRPr lang="en-US" dirty="0"/>
          </a:p>
          <a:p>
            <a:endParaRPr lang="en-US" dirty="0"/>
          </a:p>
        </p:txBody>
      </p:sp>
    </p:spTree>
    <p:extLst>
      <p:ext uri="{BB962C8B-B14F-4D97-AF65-F5344CB8AC3E}">
        <p14:creationId xmlns:p14="http://schemas.microsoft.com/office/powerpoint/2010/main" val="324205701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xmlns:p14="http://schemas.microsoft.com/office/powerpoint/2010/main" spd="slow">
        <p:push dir="u"/>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en-US" sz="4000" dirty="0" smtClean="0"/>
              <a:t>Questionnaire</a:t>
            </a:r>
            <a:endParaRPr lang="en-US" sz="4000" dirty="0"/>
          </a:p>
        </p:txBody>
      </p:sp>
      <p:cxnSp>
        <p:nvCxnSpPr>
          <p:cNvPr id="10" name="Straight Connector 9"/>
          <p:cNvCxnSpPr/>
          <p:nvPr/>
        </p:nvCxnSpPr>
        <p:spPr>
          <a:xfrm>
            <a:off x="1905000" y="2936809"/>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grpSp>
        <p:nvGrpSpPr>
          <p:cNvPr id="26" name="Group 25"/>
          <p:cNvGrpSpPr/>
          <p:nvPr/>
        </p:nvGrpSpPr>
        <p:grpSpPr>
          <a:xfrm>
            <a:off x="533400" y="1557456"/>
            <a:ext cx="2362200" cy="3240608"/>
            <a:chOff x="533400" y="1557456"/>
            <a:chExt cx="2362200" cy="3240608"/>
          </a:xfrm>
        </p:grpSpPr>
        <p:sp>
          <p:nvSpPr>
            <p:cNvPr id="6" name="Oval 5"/>
            <p:cNvSpPr/>
            <p:nvPr/>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4" name="TextBox 13"/>
            <p:cNvSpPr txBox="1"/>
            <p:nvPr/>
          </p:nvSpPr>
          <p:spPr>
            <a:xfrm>
              <a:off x="1121392" y="1557456"/>
              <a:ext cx="1219200" cy="2708434"/>
            </a:xfrm>
            <a:prstGeom prst="rect">
              <a:avLst/>
            </a:prstGeom>
            <a:noFill/>
          </p:spPr>
          <p:txBody>
            <a:bodyPr wrap="square" rtlCol="0">
              <a:spAutoFit/>
            </a:bodyPr>
            <a:lstStyle/>
            <a:p>
              <a:r>
                <a:rPr lang="en-US" sz="17000" b="1" dirty="0" smtClean="0">
                  <a:solidFill>
                    <a:srgbClr val="F26200">
                      <a:alpha val="40000"/>
                    </a:srgbClr>
                  </a:solidFill>
                  <a:latin typeface="+mj-lt"/>
                  <a:cs typeface="Arial" pitchFamily="34" charset="0"/>
                </a:rPr>
                <a:t>1</a:t>
              </a:r>
              <a:endParaRPr lang="en-US" sz="17000" b="1" dirty="0">
                <a:solidFill>
                  <a:srgbClr val="F26200">
                    <a:alpha val="40000"/>
                  </a:srgbClr>
                </a:solidFill>
                <a:latin typeface="+mj-lt"/>
                <a:cs typeface="Arial" pitchFamily="34" charset="0"/>
              </a:endParaRPr>
            </a:p>
          </p:txBody>
        </p:sp>
        <p:sp>
          <p:nvSpPr>
            <p:cNvPr id="13" name="TextBox 12"/>
            <p:cNvSpPr txBox="1"/>
            <p:nvPr/>
          </p:nvSpPr>
          <p:spPr>
            <a:xfrm>
              <a:off x="533400" y="4114800"/>
              <a:ext cx="2362200" cy="683264"/>
            </a:xfrm>
            <a:prstGeom prst="rect">
              <a:avLst/>
            </a:prstGeom>
            <a:noFill/>
          </p:spPr>
          <p:txBody>
            <a:bodyPr wrap="square" rtlCol="0">
              <a:noAutofit/>
            </a:bodyPr>
            <a:lstStyle/>
            <a:p>
              <a:pPr lvl="0"/>
              <a:r>
                <a:rPr lang="en-US" sz="2000" dirty="0" smtClean="0"/>
                <a:t>Do you wish to have closer relationship with your students and have mutual understanding?</a:t>
              </a:r>
              <a:endParaRPr lang="en-US" sz="2000" dirty="0"/>
            </a:p>
          </p:txBody>
        </p:sp>
      </p:grpSp>
      <p:grpSp>
        <p:nvGrpSpPr>
          <p:cNvPr id="23" name="Group 22"/>
          <p:cNvGrpSpPr/>
          <p:nvPr/>
        </p:nvGrpSpPr>
        <p:grpSpPr>
          <a:xfrm>
            <a:off x="3200400" y="1591943"/>
            <a:ext cx="2819400" cy="3513457"/>
            <a:chOff x="3200400" y="1591943"/>
            <a:chExt cx="2819400" cy="3513457"/>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5" name="TextBox 14"/>
            <p:cNvSpPr txBox="1"/>
            <p:nvPr/>
          </p:nvSpPr>
          <p:spPr>
            <a:xfrm>
              <a:off x="3933968" y="1591943"/>
              <a:ext cx="1219200" cy="2708434"/>
            </a:xfrm>
            <a:prstGeom prst="rect">
              <a:avLst/>
            </a:prstGeom>
            <a:noFill/>
          </p:spPr>
          <p:txBody>
            <a:bodyPr wrap="square" rtlCol="0">
              <a:spAutoFit/>
            </a:bodyPr>
            <a:lstStyle/>
            <a:p>
              <a:r>
                <a:rPr lang="en-US" sz="17000" b="1" dirty="0" smtClean="0">
                  <a:solidFill>
                    <a:srgbClr val="2A7A9E">
                      <a:alpha val="40000"/>
                    </a:srgbClr>
                  </a:solidFill>
                  <a:latin typeface="+mj-lt"/>
                  <a:cs typeface="Arial" pitchFamily="34" charset="0"/>
                </a:rPr>
                <a:t>2</a:t>
              </a:r>
              <a:endParaRPr lang="en-US" sz="17000" b="1" dirty="0">
                <a:solidFill>
                  <a:srgbClr val="2A7A9E">
                    <a:alpha val="40000"/>
                  </a:srgbClr>
                </a:solidFill>
                <a:latin typeface="+mj-lt"/>
                <a:cs typeface="Arial" pitchFamily="34" charset="0"/>
              </a:endParaRPr>
            </a:p>
          </p:txBody>
        </p:sp>
        <p:sp>
          <p:nvSpPr>
            <p:cNvPr id="16" name="TextBox 15"/>
            <p:cNvSpPr txBox="1"/>
            <p:nvPr/>
          </p:nvSpPr>
          <p:spPr>
            <a:xfrm>
              <a:off x="3200400" y="4114800"/>
              <a:ext cx="2819400" cy="990600"/>
            </a:xfrm>
            <a:prstGeom prst="rect">
              <a:avLst/>
            </a:prstGeom>
            <a:noFill/>
          </p:spPr>
          <p:txBody>
            <a:bodyPr wrap="square" rtlCol="0">
              <a:noAutofit/>
            </a:bodyPr>
            <a:lstStyle/>
            <a:p>
              <a:pPr lvl="0"/>
              <a:r>
                <a:rPr lang="en-US" sz="2000" dirty="0" smtClean="0"/>
                <a:t>Have you ever communicated with your students through any kind of journaling before?</a:t>
              </a:r>
              <a:endParaRPr lang="en-US" sz="2000" dirty="0"/>
            </a:p>
          </p:txBody>
        </p:sp>
      </p:grpSp>
      <p:grpSp>
        <p:nvGrpSpPr>
          <p:cNvPr id="24" name="Group 23"/>
          <p:cNvGrpSpPr/>
          <p:nvPr/>
        </p:nvGrpSpPr>
        <p:grpSpPr>
          <a:xfrm>
            <a:off x="6324600" y="1587511"/>
            <a:ext cx="2057400" cy="3269184"/>
            <a:chOff x="6324600" y="1587511"/>
            <a:chExt cx="2057400" cy="3269184"/>
          </a:xfrm>
        </p:grpSpPr>
        <p:sp>
          <p:nvSpPr>
            <p:cNvPr id="5" name="Oval 4"/>
            <p:cNvSpPr/>
            <p:nvPr/>
          </p:nvSpPr>
          <p:spPr>
            <a:xfrm>
              <a:off x="6324600" y="1953643"/>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7" name="TextBox 16"/>
            <p:cNvSpPr txBox="1"/>
            <p:nvPr/>
          </p:nvSpPr>
          <p:spPr>
            <a:xfrm>
              <a:off x="6721604" y="1587511"/>
              <a:ext cx="1219200" cy="2708434"/>
            </a:xfrm>
            <a:prstGeom prst="rect">
              <a:avLst/>
            </a:prstGeom>
            <a:noFill/>
          </p:spPr>
          <p:txBody>
            <a:bodyPr wrap="square" rtlCol="0">
              <a:spAutoFit/>
            </a:bodyPr>
            <a:lstStyle/>
            <a:p>
              <a:r>
                <a:rPr lang="en-US" sz="17000" b="1" dirty="0" smtClean="0">
                  <a:solidFill>
                    <a:srgbClr val="65B131">
                      <a:alpha val="64000"/>
                    </a:srgbClr>
                  </a:solidFill>
                  <a:latin typeface="+mj-lt"/>
                  <a:cs typeface="Arial" pitchFamily="34" charset="0"/>
                </a:rPr>
                <a:t>3</a:t>
              </a:r>
              <a:endParaRPr lang="en-US" sz="17000" b="1" dirty="0">
                <a:solidFill>
                  <a:srgbClr val="65B131">
                    <a:alpha val="64000"/>
                  </a:srgbClr>
                </a:solidFill>
                <a:latin typeface="+mj-lt"/>
                <a:cs typeface="Arial" pitchFamily="34" charset="0"/>
              </a:endParaRPr>
            </a:p>
          </p:txBody>
        </p:sp>
        <p:sp>
          <p:nvSpPr>
            <p:cNvPr id="18" name="TextBox 17"/>
            <p:cNvSpPr txBox="1"/>
            <p:nvPr/>
          </p:nvSpPr>
          <p:spPr>
            <a:xfrm>
              <a:off x="6400800" y="4191000"/>
              <a:ext cx="1931160" cy="665695"/>
            </a:xfrm>
            <a:prstGeom prst="rect">
              <a:avLst/>
            </a:prstGeom>
            <a:noFill/>
          </p:spPr>
          <p:txBody>
            <a:bodyPr wrap="square" rtlCol="0">
              <a:noAutofit/>
            </a:bodyPr>
            <a:lstStyle/>
            <a:p>
              <a:pPr lvl="0"/>
              <a:r>
                <a:rPr lang="en-US" sz="2000" dirty="0" smtClean="0"/>
                <a:t>Do you use “Dialogue Journal” in your teaching?</a:t>
              </a:r>
              <a:endParaRPr lang="en-US" sz="2000" dirty="0"/>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0">
              <a:spcBef>
                <a:spcPts val="0"/>
              </a:spcBef>
            </a:pPr>
            <a:r>
              <a:rPr lang="en-US" sz="4000" dirty="0" smtClean="0">
                <a:latin typeface="Times New Roman"/>
                <a:cs typeface="Times New Roman"/>
              </a:rPr>
              <a:t>WHAT IS A ‘Dialogue </a:t>
            </a:r>
            <a:r>
              <a:rPr lang="en-US" sz="4000" dirty="0">
                <a:latin typeface="Times New Roman"/>
                <a:cs typeface="Times New Roman"/>
              </a:rPr>
              <a:t>Journal</a:t>
            </a:r>
            <a:r>
              <a:rPr lang="en-US" sz="4000" dirty="0" smtClean="0">
                <a:latin typeface="Times New Roman"/>
                <a:cs typeface="Times New Roman"/>
              </a:rPr>
              <a:t>’?</a:t>
            </a:r>
            <a:endParaRPr lang="en-US" sz="2800" dirty="0"/>
          </a:p>
        </p:txBody>
      </p:sp>
      <p:sp>
        <p:nvSpPr>
          <p:cNvPr id="5" name="Text Placeholder 4"/>
          <p:cNvSpPr>
            <a:spLocks noGrp="1"/>
          </p:cNvSpPr>
          <p:nvPr>
            <p:ph type="body" idx="1"/>
          </p:nvPr>
        </p:nvSpPr>
        <p:spPr>
          <a:xfrm>
            <a:off x="381000" y="5527190"/>
            <a:ext cx="8229601" cy="1295400"/>
          </a:xfrm>
        </p:spPr>
        <p:txBody>
          <a:bodyPr>
            <a:noAutofit/>
          </a:bodyPr>
          <a:lstStyle/>
          <a:p>
            <a:pPr algn="ctr">
              <a:defRPr/>
            </a:pPr>
            <a:r>
              <a:rPr lang="en-US" sz="2400" b="1" dirty="0">
                <a:latin typeface="Times New Roman"/>
                <a:cs typeface="Times New Roman"/>
              </a:rPr>
              <a:t>‘Dialogue Journal’</a:t>
            </a:r>
            <a:r>
              <a:rPr lang="ru-RU" sz="2400" b="1" dirty="0">
                <a:latin typeface="Times New Roman"/>
                <a:cs typeface="Times New Roman"/>
              </a:rPr>
              <a:t> </a:t>
            </a:r>
            <a:r>
              <a:rPr lang="en-US" sz="2400" b="1" dirty="0" smtClean="0">
                <a:latin typeface="Times New Roman"/>
                <a:cs typeface="Times New Roman"/>
              </a:rPr>
              <a:t>is a conversation journal between a teacher and an individual student. The communication is held informally under any topics of mutually interested.</a:t>
            </a:r>
          </a:p>
          <a:p>
            <a:pPr algn="ctr">
              <a:defRPr/>
            </a:pPr>
            <a:endParaRPr lang="en-US" sz="2400" b="1" dirty="0" smtClean="0">
              <a:latin typeface="Times New Roman"/>
              <a:cs typeface="Times New Roman"/>
            </a:endParaRPr>
          </a:p>
          <a:p>
            <a:pPr algn="ctr">
              <a:defRPr/>
            </a:pPr>
            <a:endParaRPr lang="en-US" sz="2400" b="1" dirty="0">
              <a:latin typeface="Times New Roman"/>
              <a:cs typeface="Times New Roman"/>
            </a:endParaRPr>
          </a:p>
          <a:p>
            <a:pPr lvl="0">
              <a:spcBef>
                <a:spcPts val="0"/>
              </a:spcBef>
            </a:pPr>
            <a:endParaRPr lang="en-US" sz="2400" b="1" dirty="0">
              <a:solidFill>
                <a:prstClr val="black">
                  <a:lumMod val="75000"/>
                  <a:lumOff val="25000"/>
                </a:prstClr>
              </a:solidFill>
            </a:endParaRPr>
          </a:p>
        </p:txBody>
      </p:sp>
      <p:sp>
        <p:nvSpPr>
          <p:cNvPr id="6" name="TextBox 5"/>
          <p:cNvSpPr txBox="1"/>
          <p:nvPr/>
        </p:nvSpPr>
        <p:spPr>
          <a:xfrm>
            <a:off x="1121392" y="1557456"/>
            <a:ext cx="1219200" cy="2708434"/>
          </a:xfrm>
          <a:prstGeom prst="rect">
            <a:avLst/>
          </a:prstGeom>
          <a:noFill/>
        </p:spPr>
        <p:txBody>
          <a:bodyPr wrap="square" rtlCol="0">
            <a:spAutoFit/>
          </a:bodyPr>
          <a:lstStyle/>
          <a:p>
            <a:r>
              <a:rPr lang="en-US" sz="17000" b="1" dirty="0" smtClean="0">
                <a:solidFill>
                  <a:srgbClr val="F26200">
                    <a:alpha val="40000"/>
                  </a:srgbClr>
                </a:solidFill>
                <a:cs typeface="Arial" pitchFamily="34" charset="0"/>
              </a:rPr>
              <a:t>1</a:t>
            </a:r>
            <a:endParaRPr lang="en-US" sz="17000" b="1" dirty="0">
              <a:solidFill>
                <a:srgbClr val="F26200">
                  <a:alpha val="40000"/>
                </a:srgbClr>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Times New Roman"/>
                <a:cs typeface="Times New Roman"/>
              </a:rPr>
              <a:t>WHAT IS A ‘Dialogue Journal’?</a:t>
            </a:r>
            <a:endParaRPr lang="en-US" dirty="0"/>
          </a:p>
        </p:txBody>
      </p:sp>
      <p:sp>
        <p:nvSpPr>
          <p:cNvPr id="3" name="Text Placeholder 2"/>
          <p:cNvSpPr>
            <a:spLocks noGrp="1"/>
          </p:cNvSpPr>
          <p:nvPr>
            <p:ph type="body" idx="1"/>
          </p:nvPr>
        </p:nvSpPr>
        <p:spPr>
          <a:xfrm>
            <a:off x="381000" y="5486400"/>
            <a:ext cx="8229601" cy="375787"/>
          </a:xfrm>
        </p:spPr>
        <p:txBody>
          <a:bodyPr>
            <a:noAutofit/>
          </a:bodyPr>
          <a:lstStyle/>
          <a:p>
            <a:r>
              <a:rPr lang="en-US" sz="2000" b="1" dirty="0">
                <a:latin typeface="Calibri" charset="0"/>
              </a:rPr>
              <a:t>Dialogue Journal was first introduced by a 6</a:t>
            </a:r>
            <a:r>
              <a:rPr lang="en-US" sz="2000" b="1" baseline="30000" dirty="0">
                <a:latin typeface="Calibri" charset="0"/>
              </a:rPr>
              <a:t>th</a:t>
            </a:r>
            <a:r>
              <a:rPr lang="en-US" sz="2000" b="1" dirty="0">
                <a:latin typeface="Calibri" charset="0"/>
              </a:rPr>
              <a:t> grade teacher </a:t>
            </a:r>
            <a:r>
              <a:rPr lang="en-US" sz="2000" b="1" dirty="0" err="1">
                <a:latin typeface="Calibri" charset="0"/>
              </a:rPr>
              <a:t>Leslee</a:t>
            </a:r>
            <a:r>
              <a:rPr lang="en-US" sz="2000" b="1" dirty="0">
                <a:latin typeface="Calibri" charset="0"/>
              </a:rPr>
              <a:t> Reed from LA in 90s. Since that time this method has been used for elementary, secondary, higher education and also immigrant trainings</a:t>
            </a:r>
            <a:r>
              <a:rPr lang="en-US" sz="2000" b="1" dirty="0" smtClean="0">
                <a:latin typeface="Calibri" charset="0"/>
              </a:rPr>
              <a:t>.</a:t>
            </a:r>
          </a:p>
          <a:p>
            <a:r>
              <a:rPr lang="en-US" sz="2000" b="1" dirty="0" smtClean="0">
                <a:latin typeface="Calibri" charset="0"/>
              </a:rPr>
              <a:t> </a:t>
            </a:r>
            <a:r>
              <a:rPr lang="en-US" sz="2000" b="1" dirty="0">
                <a:latin typeface="Calibri" charset="0"/>
              </a:rPr>
              <a:t>The result is guaranteed.</a:t>
            </a:r>
          </a:p>
          <a:p>
            <a:endParaRPr lang="en-US" sz="2000" b="1" dirty="0"/>
          </a:p>
        </p:txBody>
      </p:sp>
    </p:spTree>
    <p:extLst>
      <p:ext uri="{BB962C8B-B14F-4D97-AF65-F5344CB8AC3E}">
        <p14:creationId xmlns:p14="http://schemas.microsoft.com/office/powerpoint/2010/main" val="29151914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sp>
        <p:nvSpPr>
          <p:cNvPr id="4" name="TextBox 3"/>
          <p:cNvSpPr txBox="1"/>
          <p:nvPr/>
        </p:nvSpPr>
        <p:spPr>
          <a:xfrm>
            <a:off x="990600" y="381000"/>
            <a:ext cx="7229475" cy="461665"/>
          </a:xfrm>
          <a:prstGeom prst="rect">
            <a:avLst/>
          </a:prstGeom>
          <a:noFill/>
        </p:spPr>
        <p:txBody>
          <a:bodyPr wrap="square" rtlCol="0" anchor="b" anchorCtr="0">
            <a:noAutofit/>
          </a:bodyPr>
          <a:lstStyle/>
          <a:p>
            <a:pPr algn="ctr"/>
            <a:r>
              <a:rPr lang="en-US" sz="2800" b="1" dirty="0" smtClean="0"/>
              <a:t>Four skills of a foreign language</a:t>
            </a:r>
            <a:endParaRPr lang="en-US" sz="2800" b="1" dirty="0"/>
          </a:p>
        </p:txBody>
      </p:sp>
      <p:sp>
        <p:nvSpPr>
          <p:cNvPr id="7" name="Title 6"/>
          <p:cNvSpPr>
            <a:spLocks noGrp="1"/>
          </p:cNvSpPr>
          <p:nvPr>
            <p:ph type="title"/>
          </p:nvPr>
        </p:nvSpPr>
        <p:spPr>
          <a:xfrm>
            <a:off x="990600" y="1143000"/>
            <a:ext cx="7543800" cy="4648200"/>
          </a:xfrm>
        </p:spPr>
        <p:txBody>
          <a:bodyPr wrap="square" tIns="0" bIns="0" anchor="t" anchorCtr="0">
            <a:normAutofit fontScale="90000"/>
          </a:bodyPr>
          <a:lstStyle/>
          <a:p>
            <a:pPr lvl="0"/>
            <a:r>
              <a:rPr lang="en-US" sz="8000" dirty="0" smtClean="0"/>
              <a:t>LISTENING</a:t>
            </a:r>
            <a:r>
              <a:rPr lang="en-US" sz="8000" dirty="0"/>
              <a:t/>
            </a:r>
            <a:br>
              <a:rPr lang="en-US" sz="8000" dirty="0"/>
            </a:br>
            <a:r>
              <a:rPr lang="en-US" sz="8000" dirty="0" smtClean="0"/>
              <a:t>READING</a:t>
            </a:r>
            <a:r>
              <a:rPr lang="en-US" sz="8000" dirty="0"/>
              <a:t/>
            </a:r>
            <a:br>
              <a:rPr lang="en-US" sz="8000" dirty="0"/>
            </a:br>
            <a:r>
              <a:rPr lang="en-US" sz="8000" dirty="0" smtClean="0"/>
              <a:t>SPEAKING</a:t>
            </a:r>
            <a:br>
              <a:rPr lang="en-US" sz="8000" dirty="0" smtClean="0"/>
            </a:br>
            <a:r>
              <a:rPr lang="en-US" sz="8000" dirty="0" smtClean="0"/>
              <a:t>WRITING </a:t>
            </a:r>
            <a:r>
              <a:rPr lang="en-US" sz="8000" dirty="0"/>
              <a:t/>
            </a:r>
            <a:br>
              <a:rPr lang="en-US" sz="8000" dirty="0"/>
            </a:br>
            <a:endParaRPr lang="en-US" sz="80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17" name="TextBox 16"/>
          <p:cNvSpPr txBox="1"/>
          <p:nvPr/>
        </p:nvSpPr>
        <p:spPr>
          <a:xfrm>
            <a:off x="4572000" y="1295400"/>
            <a:ext cx="4114800" cy="2185416"/>
          </a:xfrm>
          <a:prstGeom prst="rect">
            <a:avLst/>
          </a:prstGeom>
          <a:noFill/>
        </p:spPr>
        <p:txBody>
          <a:bodyPr wrap="square" rtlCol="0" anchor="ctr">
            <a:normAutofit/>
          </a:bodyPr>
          <a:lstStyle/>
          <a:p>
            <a:r>
              <a:rPr lang="en-US" sz="2000" b="1" dirty="0"/>
              <a:t>Student’s writing:</a:t>
            </a:r>
            <a:endParaRPr lang="en-US" sz="2000" dirty="0"/>
          </a:p>
          <a:p>
            <a:r>
              <a:rPr lang="en-US" sz="2000" i="1" dirty="0"/>
              <a:t>I </a:t>
            </a:r>
            <a:r>
              <a:rPr lang="en-US" sz="2000" i="1" dirty="0" err="1">
                <a:solidFill>
                  <a:srgbClr val="FF0000"/>
                </a:solidFill>
              </a:rPr>
              <a:t>hve</a:t>
            </a:r>
            <a:r>
              <a:rPr lang="en-US" sz="2000" i="1" dirty="0"/>
              <a:t> a dog</a:t>
            </a:r>
            <a:r>
              <a:rPr lang="en-US" sz="2000" i="1" dirty="0" smtClean="0"/>
              <a:t>. 		have</a:t>
            </a:r>
            <a:endParaRPr lang="en-US" sz="2000" dirty="0"/>
          </a:p>
          <a:p>
            <a:r>
              <a:rPr lang="en-US" sz="2000" i="1" dirty="0">
                <a:solidFill>
                  <a:srgbClr val="FF0000"/>
                </a:solidFill>
              </a:rPr>
              <a:t>Hz </a:t>
            </a:r>
            <a:r>
              <a:rPr lang="en-US" sz="2000" i="1" dirty="0" err="1">
                <a:solidFill>
                  <a:srgbClr val="FF0000"/>
                </a:solidFill>
              </a:rPr>
              <a:t>nam</a:t>
            </a:r>
            <a:r>
              <a:rPr lang="en-US" sz="2000" i="1" dirty="0">
                <a:solidFill>
                  <a:srgbClr val="FF0000"/>
                </a:solidFill>
              </a:rPr>
              <a:t> </a:t>
            </a:r>
            <a:r>
              <a:rPr lang="en-US" sz="2000" i="1" dirty="0"/>
              <a:t>is </a:t>
            </a:r>
            <a:r>
              <a:rPr lang="en-US" sz="2000" i="1" dirty="0" err="1">
                <a:solidFill>
                  <a:srgbClr val="FF0000"/>
                </a:solidFill>
              </a:rPr>
              <a:t>Skardy</a:t>
            </a:r>
            <a:r>
              <a:rPr lang="en-US" sz="2000" i="1" dirty="0"/>
              <a:t> Hair</a:t>
            </a:r>
            <a:r>
              <a:rPr lang="en-US" sz="2000" i="1" dirty="0" smtClean="0"/>
              <a:t>.	</a:t>
            </a:r>
            <a:r>
              <a:rPr lang="en-US" sz="2000" i="1" dirty="0" err="1" smtClean="0"/>
              <a:t>Scaredy</a:t>
            </a:r>
            <a:endParaRPr lang="en-US" sz="2000" dirty="0"/>
          </a:p>
          <a:p>
            <a:r>
              <a:rPr lang="en-US" sz="2000" i="1" dirty="0"/>
              <a:t>He </a:t>
            </a:r>
            <a:r>
              <a:rPr lang="en-US" sz="2000" i="1" dirty="0" err="1">
                <a:solidFill>
                  <a:srgbClr val="FF0000"/>
                </a:solidFill>
              </a:rPr>
              <a:t>ets</a:t>
            </a:r>
            <a:r>
              <a:rPr lang="en-US" sz="2000" i="1" dirty="0">
                <a:solidFill>
                  <a:srgbClr val="FF0000"/>
                </a:solidFill>
              </a:rPr>
              <a:t> meet</a:t>
            </a:r>
            <a:r>
              <a:rPr lang="en-US" sz="2000" i="1" dirty="0" smtClean="0"/>
              <a:t>.		eats meat</a:t>
            </a:r>
            <a:endParaRPr lang="en-US" sz="2000" dirty="0"/>
          </a:p>
        </p:txBody>
      </p:sp>
      <p:sp>
        <p:nvSpPr>
          <p:cNvPr id="19" name="TextBox 18"/>
          <p:cNvSpPr txBox="1"/>
          <p:nvPr/>
        </p:nvSpPr>
        <p:spPr>
          <a:xfrm>
            <a:off x="4419600" y="3857614"/>
            <a:ext cx="4724400" cy="3000386"/>
          </a:xfrm>
          <a:prstGeom prst="rect">
            <a:avLst/>
          </a:prstGeom>
          <a:noFill/>
        </p:spPr>
        <p:txBody>
          <a:bodyPr wrap="square" rtlCol="0" anchor="ctr">
            <a:normAutofit/>
          </a:bodyPr>
          <a:lstStyle/>
          <a:p>
            <a:r>
              <a:rPr lang="en-US" sz="2000" b="1" dirty="0"/>
              <a:t>Teacher’s response:</a:t>
            </a:r>
            <a:endParaRPr lang="en-US" sz="2000" dirty="0"/>
          </a:p>
          <a:p>
            <a:r>
              <a:rPr lang="en-US" sz="2000" i="1" dirty="0"/>
              <a:t>I like the name </a:t>
            </a:r>
            <a:r>
              <a:rPr lang="en-US" sz="2000" i="1" dirty="0" err="1">
                <a:solidFill>
                  <a:srgbClr val="FF0000"/>
                </a:solidFill>
              </a:rPr>
              <a:t>Scaredy</a:t>
            </a:r>
            <a:r>
              <a:rPr lang="en-US" sz="2000" i="1" dirty="0"/>
              <a:t> Hair. How did you pick </a:t>
            </a:r>
            <a:r>
              <a:rPr lang="en-US" sz="2000" i="1" dirty="0">
                <a:solidFill>
                  <a:srgbClr val="FF0000"/>
                </a:solidFill>
              </a:rPr>
              <a:t>his name</a:t>
            </a:r>
            <a:r>
              <a:rPr lang="en-US" sz="2000" i="1" dirty="0"/>
              <a:t>? I</a:t>
            </a:r>
            <a:r>
              <a:rPr lang="en-US" sz="2000" i="1" dirty="0">
                <a:solidFill>
                  <a:srgbClr val="FF0000"/>
                </a:solidFill>
              </a:rPr>
              <a:t> have </a:t>
            </a:r>
            <a:r>
              <a:rPr lang="en-US" sz="2000" i="1" dirty="0"/>
              <a:t>a dog too. Her name is Pixie. Pixie likes </a:t>
            </a:r>
            <a:r>
              <a:rPr lang="en-US" sz="2000" i="1" dirty="0">
                <a:solidFill>
                  <a:srgbClr val="FF0000"/>
                </a:solidFill>
              </a:rPr>
              <a:t>meat</a:t>
            </a:r>
            <a:r>
              <a:rPr lang="en-US" sz="2000" i="1" dirty="0"/>
              <a:t> too. What do you like to do with </a:t>
            </a:r>
            <a:r>
              <a:rPr lang="en-US" sz="2000" i="1" dirty="0" err="1"/>
              <a:t>Scaredy</a:t>
            </a:r>
            <a:r>
              <a:rPr lang="en-US" sz="2000" i="1" dirty="0"/>
              <a:t> Hair? I like to go for walks with Pixie.</a:t>
            </a:r>
            <a:endParaRPr lang="en-US" sz="2000" dirty="0"/>
          </a:p>
        </p:txBody>
      </p:sp>
      <p:sp>
        <p:nvSpPr>
          <p:cNvPr id="20" name="Right Arrow 19"/>
          <p:cNvSpPr/>
          <p:nvPr/>
        </p:nvSpPr>
        <p:spPr>
          <a:xfrm>
            <a:off x="3352800" y="2105540"/>
            <a:ext cx="1053515" cy="490290"/>
          </a:xfrm>
          <a:prstGeom prst="rightArrow">
            <a:avLst/>
          </a:prstGeom>
          <a:gradFill flip="none" rotWithShape="1">
            <a:gsLst>
              <a:gs pos="15000">
                <a:schemeClr val="tx1">
                  <a:lumMod val="75000"/>
                  <a:lumOff val="25000"/>
                  <a:alpha val="18000"/>
                </a:schemeClr>
              </a:gs>
              <a:gs pos="48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ight Arrow 20"/>
          <p:cNvSpPr/>
          <p:nvPr/>
        </p:nvSpPr>
        <p:spPr>
          <a:xfrm>
            <a:off x="3352800" y="4730216"/>
            <a:ext cx="1053515" cy="490290"/>
          </a:xfrm>
          <a:prstGeom prst="rightArrow">
            <a:avLst/>
          </a:prstGeom>
          <a:gradFill flip="none" rotWithShape="1">
            <a:gsLst>
              <a:gs pos="15000">
                <a:schemeClr val="tx1">
                  <a:lumMod val="75000"/>
                  <a:lumOff val="25000"/>
                  <a:alpha val="18000"/>
                </a:schemeClr>
              </a:gs>
              <a:gs pos="48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itle 8"/>
          <p:cNvSpPr>
            <a:spLocks noGrp="1"/>
          </p:cNvSpPr>
          <p:nvPr>
            <p:ph type="title"/>
          </p:nvPr>
        </p:nvSpPr>
        <p:spPr>
          <a:xfrm>
            <a:off x="434622" y="76200"/>
            <a:ext cx="6651978" cy="734291"/>
          </a:xfrm>
        </p:spPr>
        <p:txBody>
          <a:bodyPr anchor="b">
            <a:normAutofit/>
          </a:bodyPr>
          <a:lstStyle/>
          <a:p>
            <a:pPr lvl="0">
              <a:spcBef>
                <a:spcPts val="0"/>
              </a:spcBef>
            </a:pPr>
            <a:r>
              <a:rPr lang="en-US" b="1" dirty="0" smtClean="0">
                <a:solidFill>
                  <a:prstClr val="white"/>
                </a:solidFill>
                <a:ea typeface="+mn-ea"/>
                <a:cs typeface="+mn-cs"/>
              </a:rPr>
              <a:t>Sample</a:t>
            </a:r>
            <a:endParaRPr lang="en-US" dirty="0"/>
          </a:p>
        </p:txBody>
      </p:sp>
      <p:pic>
        <p:nvPicPr>
          <p:cNvPr id="3" name="Flowers.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7">
            <a:lum/>
          </a:blip>
          <a:stretch>
            <a:fillRect/>
          </a:stretch>
        </p:blipFill>
        <p:spPr>
          <a:xfrm>
            <a:off x="530352" y="1298448"/>
            <a:ext cx="2953512" cy="2185416"/>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Flowers.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530352" y="3886200"/>
            <a:ext cx="3151237" cy="23317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50" fill="hold"/>
                                        <p:tgtEl>
                                          <p:spTgt spid="3"/>
                                        </p:tgtEl>
                                      </p:cBhvr>
                                    </p:cmd>
                                  </p:childTnLst>
                                </p:cTn>
                              </p:par>
                              <p:par>
                                <p:cTn id="7" presetID="1" presetClass="mediacall" presetSubtype="0" fill="hold" nodeType="withEffect">
                                  <p:stCondLst>
                                    <p:cond delay="0"/>
                                  </p:stCondLst>
                                  <p:childTnLst>
                                    <p:cmd type="call" cmd="playFrom(0.0)">
                                      <p:cBhvr>
                                        <p:cTn id="8" dur="7850" fill="hold"/>
                                        <p:tgtEl>
                                          <p:spTgt spid="14"/>
                                        </p:tgtEl>
                                      </p:cBhvr>
                                    </p:cmd>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strVal val="#ppt_w*0.70"/>
                                          </p:val>
                                        </p:tav>
                                        <p:tav tm="100000">
                                          <p:val>
                                            <p:strVal val="#ppt_w"/>
                                          </p:val>
                                        </p:tav>
                                      </p:tavLst>
                                    </p:anim>
                                    <p:anim calcmode="lin" valueType="num">
                                      <p:cBhvr>
                                        <p:cTn id="14" dur="1000" fill="hold"/>
                                        <p:tgtEl>
                                          <p:spTgt spid="17"/>
                                        </p:tgtEl>
                                        <p:attrNameLst>
                                          <p:attrName>ppt_h</p:attrName>
                                        </p:attrNameLst>
                                      </p:cBhvr>
                                      <p:tavLst>
                                        <p:tav tm="0">
                                          <p:val>
                                            <p:strVal val="#ppt_h"/>
                                          </p:val>
                                        </p:tav>
                                        <p:tav tm="100000">
                                          <p:val>
                                            <p:strVal val="#ppt_h"/>
                                          </p:val>
                                        </p:tav>
                                      </p:tavLst>
                                    </p:anim>
                                    <p:animEffect transition="in" filter="fade">
                                      <p:cBhvr>
                                        <p:cTn id="15" dur="1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3"/>
                </p:tgtEl>
              </p:cMediaNode>
            </p:video>
            <p:video>
              <p:cMediaNode vol="80000">
                <p:cTn id="23" fill="hold" display="0">
                  <p:stCondLst>
                    <p:cond delay="indefinite"/>
                  </p:stCondLst>
                </p:cTn>
                <p:tgtEl>
                  <p:spTgt spid="14"/>
                </p:tgtEl>
              </p:cMediaNode>
            </p:video>
          </p:childTnLst>
        </p:cTn>
      </p:par>
    </p:tnLst>
    <p:bldLst>
      <p:bldP spid="17"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2</a:t>
            </a:r>
            <a:endParaRPr lang="en-US" dirty="0"/>
          </a:p>
        </p:txBody>
      </p:sp>
      <p:sp>
        <p:nvSpPr>
          <p:cNvPr id="3" name="Content Placeholder 2"/>
          <p:cNvSpPr>
            <a:spLocks noGrp="1"/>
          </p:cNvSpPr>
          <p:nvPr>
            <p:ph sz="half" idx="1"/>
          </p:nvPr>
        </p:nvSpPr>
        <p:spPr/>
        <p:txBody>
          <a:bodyPr/>
          <a:lstStyle/>
          <a:p>
            <a:r>
              <a:rPr lang="en-US" dirty="0" smtClean="0"/>
              <a:t>Andy: today is funny day and my cry day “God please me too good </a:t>
            </a:r>
            <a:r>
              <a:rPr lang="en-US" dirty="0" err="1" smtClean="0"/>
              <a:t>english</a:t>
            </a:r>
            <a:r>
              <a:rPr lang="en-US" dirty="0" smtClean="0"/>
              <a:t>” “please please God I’m cry boy and dumb boy I’m sorry teacher and I’m a dumb student I’m sorry sorry teacher”</a:t>
            </a:r>
            <a:endParaRPr lang="en-US" dirty="0"/>
          </a:p>
        </p:txBody>
      </p:sp>
      <p:sp>
        <p:nvSpPr>
          <p:cNvPr id="4" name="Content Placeholder 3"/>
          <p:cNvSpPr>
            <a:spLocks noGrp="1"/>
          </p:cNvSpPr>
          <p:nvPr>
            <p:ph sz="half" idx="2"/>
          </p:nvPr>
        </p:nvSpPr>
        <p:spPr/>
        <p:txBody>
          <a:bodyPr/>
          <a:lstStyle/>
          <a:p>
            <a:r>
              <a:rPr lang="en-US" dirty="0" smtClean="0"/>
              <a:t>Teacher: Oh! No! you are not a dumb student! You are smart! Every day you learn more. I am so happy because you learn every day. You work hard! You are doing well!</a:t>
            </a:r>
            <a:endParaRPr lang="en-US" dirty="0"/>
          </a:p>
        </p:txBody>
      </p:sp>
    </p:spTree>
    <p:extLst>
      <p:ext uri="{BB962C8B-B14F-4D97-AF65-F5344CB8AC3E}">
        <p14:creationId xmlns:p14="http://schemas.microsoft.com/office/powerpoint/2010/main" val="29572267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990600"/>
            <a:ext cx="4953000" cy="5562600"/>
          </a:xfrm>
          <a:prstGeom prst="rect">
            <a:avLst/>
          </a:prstGeom>
          <a:noFill/>
        </p:spPr>
        <p:txBody>
          <a:bodyPr wrap="square" rtlCol="0">
            <a:normAutofit/>
          </a:bodyPr>
          <a:lstStyle/>
          <a:p>
            <a:pPr marL="457200" indent="-457200">
              <a:buFont typeface="+mj-lt"/>
              <a:buAutoNum type="arabicPeriod"/>
            </a:pPr>
            <a:r>
              <a:rPr lang="en-US" sz="2200" dirty="0">
                <a:solidFill>
                  <a:schemeClr val="bg1"/>
                </a:solidFill>
              </a:rPr>
              <a:t>Tell me about your </a:t>
            </a:r>
            <a:r>
              <a:rPr lang="en-US" sz="2200" dirty="0" smtClean="0">
                <a:solidFill>
                  <a:schemeClr val="bg1"/>
                </a:solidFill>
              </a:rPr>
              <a:t>family</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What </a:t>
            </a:r>
            <a:r>
              <a:rPr lang="en-US" sz="2200" dirty="0">
                <a:solidFill>
                  <a:schemeClr val="bg1"/>
                </a:solidFill>
              </a:rPr>
              <a:t>is your ideal life goal</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Why </a:t>
            </a:r>
            <a:r>
              <a:rPr lang="en-US" sz="2200" dirty="0">
                <a:solidFill>
                  <a:schemeClr val="bg1"/>
                </a:solidFill>
              </a:rPr>
              <a:t>did you choose this occupation</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What </a:t>
            </a:r>
            <a:r>
              <a:rPr lang="en-US" sz="2200" dirty="0">
                <a:solidFill>
                  <a:schemeClr val="bg1"/>
                </a:solidFill>
              </a:rPr>
              <a:t>is your unforgettable childhood memory</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What </a:t>
            </a:r>
            <a:r>
              <a:rPr lang="en-US" sz="2200" dirty="0">
                <a:solidFill>
                  <a:schemeClr val="bg1"/>
                </a:solidFill>
              </a:rPr>
              <a:t>is your most favorite film and why</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Whom </a:t>
            </a:r>
            <a:r>
              <a:rPr lang="en-US" sz="2200" dirty="0">
                <a:solidFill>
                  <a:schemeClr val="bg1"/>
                </a:solidFill>
              </a:rPr>
              <a:t>do you admire the most</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Tell </a:t>
            </a:r>
            <a:r>
              <a:rPr lang="en-US" sz="2200" dirty="0">
                <a:solidFill>
                  <a:schemeClr val="bg1"/>
                </a:solidFill>
              </a:rPr>
              <a:t>me about your daily routine</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If </a:t>
            </a:r>
            <a:r>
              <a:rPr lang="en-US" sz="2200" dirty="0">
                <a:solidFill>
                  <a:schemeClr val="bg1"/>
                </a:solidFill>
              </a:rPr>
              <a:t>you have an opportunity, where would you want to travel and why</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If </a:t>
            </a:r>
            <a:r>
              <a:rPr lang="en-US" sz="2200" dirty="0">
                <a:solidFill>
                  <a:schemeClr val="bg1"/>
                </a:solidFill>
              </a:rPr>
              <a:t>you met a tourist who came to visit MGL, what kind of advice would you like to give him/her</a:t>
            </a:r>
            <a:r>
              <a:rPr lang="en-US" sz="2200" dirty="0" smtClean="0">
                <a:solidFill>
                  <a:schemeClr val="bg1"/>
                </a:solidFill>
              </a:rPr>
              <a:t>?</a:t>
            </a:r>
            <a:endParaRPr lang="ru-RU" sz="2200" dirty="0" smtClean="0">
              <a:solidFill>
                <a:schemeClr val="bg1"/>
              </a:solidFill>
            </a:endParaRPr>
          </a:p>
          <a:p>
            <a:pPr marL="457200" indent="-457200">
              <a:buFont typeface="+mj-lt"/>
              <a:buAutoNum type="arabicPeriod"/>
            </a:pPr>
            <a:r>
              <a:rPr lang="en-US" sz="2200" dirty="0" smtClean="0">
                <a:solidFill>
                  <a:schemeClr val="bg1"/>
                </a:solidFill>
              </a:rPr>
              <a:t>What </a:t>
            </a:r>
            <a:r>
              <a:rPr lang="en-US" sz="2200" dirty="0">
                <a:solidFill>
                  <a:schemeClr val="bg1"/>
                </a:solidFill>
              </a:rPr>
              <a:t>is your favorite food and how do you make it?</a:t>
            </a:r>
          </a:p>
        </p:txBody>
      </p:sp>
      <p:sp>
        <p:nvSpPr>
          <p:cNvPr id="5" name="TextBox 4"/>
          <p:cNvSpPr txBox="1"/>
          <p:nvPr/>
        </p:nvSpPr>
        <p:spPr>
          <a:xfrm>
            <a:off x="304800" y="1"/>
            <a:ext cx="4648200" cy="838200"/>
          </a:xfrm>
          <a:prstGeom prst="rect">
            <a:avLst/>
          </a:prstGeom>
          <a:noFill/>
        </p:spPr>
        <p:txBody>
          <a:bodyPr wrap="square" rtlCol="0" anchor="b">
            <a:normAutofit/>
          </a:bodyPr>
          <a:lstStyle/>
          <a:p>
            <a:r>
              <a:rPr lang="en-US" sz="4400" dirty="0" smtClean="0">
                <a:solidFill>
                  <a:srgbClr val="FFFFFF"/>
                </a:solidFill>
              </a:rPr>
              <a:t>Sample questions</a:t>
            </a:r>
            <a:endParaRPr lang="ru-RU" sz="4400" dirty="0">
              <a:solidFill>
                <a:srgbClr val="FFFFFF"/>
              </a:solidFill>
            </a:endParaRPr>
          </a:p>
        </p:txBody>
      </p:sp>
      <p:pic>
        <p:nvPicPr>
          <p:cNvPr id="12" name="Picture 11"/>
          <p:cNvPicPr>
            <a:picLocks noChangeAspect="1"/>
          </p:cNvPicPr>
          <p:nvPr/>
        </p:nvPicPr>
        <p:blipFill>
          <a:blip r:embed="rId4" cstate="print"/>
          <a:stretch>
            <a:fillRect/>
          </a:stretch>
        </p:blipFill>
        <p:spPr>
          <a:xfrm rot="198018">
            <a:off x="7834024" y="2845970"/>
            <a:ext cx="1031813" cy="2283364"/>
          </a:xfrm>
          <a:prstGeom prst="rect">
            <a:avLst/>
          </a:prstGeom>
        </p:spPr>
      </p:pic>
      <p:pic>
        <p:nvPicPr>
          <p:cNvPr id="16" name="Picture 15"/>
          <p:cNvPicPr>
            <a:picLocks noChangeAspect="1"/>
          </p:cNvPicPr>
          <p:nvPr/>
        </p:nvPicPr>
        <p:blipFill>
          <a:blip r:embed="rId5" cstate="print"/>
          <a:stretch>
            <a:fillRect/>
          </a:stretch>
        </p:blipFill>
        <p:spPr>
          <a:xfrm>
            <a:off x="7416882" y="267512"/>
            <a:ext cx="1584446" cy="2438400"/>
          </a:xfrm>
          <a:prstGeom prst="rect">
            <a:avLst/>
          </a:prstGeom>
        </p:spPr>
      </p:pic>
      <p:pic>
        <p:nvPicPr>
          <p:cNvPr id="17" name="Picture 1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867400" y="3276956"/>
            <a:ext cx="1430013" cy="1523644"/>
          </a:xfrm>
          <a:prstGeom prst="rect">
            <a:avLst/>
          </a:prstGeom>
        </p:spPr>
      </p:pic>
      <p:pic>
        <p:nvPicPr>
          <p:cNvPr id="18" name="Picture 17"/>
          <p:cNvPicPr>
            <a:picLocks noChangeAspect="1"/>
          </p:cNvPicPr>
          <p:nvPr/>
        </p:nvPicPr>
        <p:blipFill>
          <a:blip r:embed="rId7" cstate="print"/>
          <a:stretch>
            <a:fillRect/>
          </a:stretch>
        </p:blipFill>
        <p:spPr>
          <a:xfrm>
            <a:off x="6110596" y="356541"/>
            <a:ext cx="828109" cy="2133600"/>
          </a:xfrm>
          <a:prstGeom prst="rect">
            <a:avLst/>
          </a:prstGeom>
        </p:spPr>
      </p:pic>
      <p:sp>
        <p:nvSpPr>
          <p:cNvPr id="19" name="Left-Right Arrow 18"/>
          <p:cNvSpPr/>
          <p:nvPr/>
        </p:nvSpPr>
        <p:spPr>
          <a:xfrm rot="5400000">
            <a:off x="6208854" y="2544283"/>
            <a:ext cx="685800" cy="425116"/>
          </a:xfrm>
          <a:prstGeom prst="lef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Left-Right Arrow 19"/>
          <p:cNvSpPr/>
          <p:nvPr/>
        </p:nvSpPr>
        <p:spPr>
          <a:xfrm rot="10800000">
            <a:off x="7298752" y="3868422"/>
            <a:ext cx="685800" cy="425116"/>
          </a:xfrm>
          <a:prstGeom prst="lef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Left-Right Arrow 20"/>
          <p:cNvSpPr/>
          <p:nvPr/>
        </p:nvSpPr>
        <p:spPr>
          <a:xfrm rot="7846803">
            <a:off x="7097263" y="2788412"/>
            <a:ext cx="819804" cy="425116"/>
          </a:xfrm>
          <a:prstGeom prst="lef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Oval 21"/>
          <p:cNvSpPr/>
          <p:nvPr/>
        </p:nvSpPr>
        <p:spPr>
          <a:xfrm>
            <a:off x="6462818" y="2490141"/>
            <a:ext cx="182880" cy="1828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6488050" y="3994685"/>
            <a:ext cx="182880" cy="1828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6488050" y="3993389"/>
            <a:ext cx="182880" cy="1828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a:off x="7729263" y="3990307"/>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6485609" y="3995654"/>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6483258" y="3993797"/>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750"/>
                                        <p:tgtEl>
                                          <p:spTgt spid="16"/>
                                        </p:tgtEl>
                                      </p:cBhvr>
                                    </p:animEffect>
                                  </p:childTnLst>
                                </p:cTn>
                              </p:par>
                              <p:par>
                                <p:cTn id="11" presetID="10" presetClass="entr" presetSubtype="0"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750" tmFilter="0, 0; .2, .5; .8, .5; 1, 0"/>
                                        <p:tgtEl>
                                          <p:spTgt spid="17"/>
                                        </p:tgtEl>
                                      </p:cBhvr>
                                    </p:animEffect>
                                    <p:animScale>
                                      <p:cBhvr>
                                        <p:cTn id="17" dur="375" autoRev="1" fill="hold"/>
                                        <p:tgtEl>
                                          <p:spTgt spid="17"/>
                                        </p:tgtEl>
                                      </p:cBhvr>
                                      <p:by x="105000" y="105000"/>
                                    </p:animScale>
                                  </p:childTnLst>
                                </p:cTn>
                              </p:par>
                              <p:par>
                                <p:cTn id="18" presetID="16" presetClass="entr" presetSubtype="37"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42"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outHorizontal)">
                                      <p:cBhvr>
                                        <p:cTn id="23" dur="500"/>
                                        <p:tgtEl>
                                          <p:spTgt spid="19"/>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500"/>
                                        <p:tgtEl>
                                          <p:spTgt spid="21"/>
                                        </p:tgtEl>
                                      </p:cBhvr>
                                    </p:animEffect>
                                  </p:childTnLst>
                                </p:cTn>
                              </p:par>
                            </p:childTnLst>
                          </p:cTn>
                        </p:par>
                        <p:par>
                          <p:cTn id="27" fill="hold">
                            <p:stCondLst>
                              <p:cond delay="2250"/>
                            </p:stCondLst>
                            <p:childTnLst>
                              <p:par>
                                <p:cTn id="28" presetID="10" presetClass="entr" presetSubtype="0" fill="hold" grpId="1"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par>
                          <p:cTn id="31" fill="hold">
                            <p:stCondLst>
                              <p:cond delay="2750"/>
                            </p:stCondLst>
                            <p:childTnLst>
                              <p:par>
                                <p:cTn id="32" presetID="42" presetClass="path" presetSubtype="0" accel="50000" decel="50000" fill="hold" grpId="0" nodeType="afterEffect">
                                  <p:stCondLst>
                                    <p:cond delay="0"/>
                                  </p:stCondLst>
                                  <p:childTnLst>
                                    <p:animMotion origin="layout" path="M 0.00017 0.00023 L 0.00278 0.22037 " pathEditMode="relative" rAng="0" ptsTypes="AA">
                                      <p:cBhvr>
                                        <p:cTn id="33" dur="1500" fill="hold"/>
                                        <p:tgtEl>
                                          <p:spTgt spid="22"/>
                                        </p:tgtEl>
                                        <p:attrNameLst>
                                          <p:attrName>ppt_x</p:attrName>
                                          <p:attrName>ppt_y</p:attrName>
                                        </p:attrNameLst>
                                      </p:cBhvr>
                                      <p:rCtr x="1" y="110"/>
                                    </p:animMotion>
                                  </p:childTnLst>
                                  <p:subTnLst>
                                    <p:set>
                                      <p:cBhvr override="childStyle">
                                        <p:cTn dur="1" fill="hold" display="0" masterRel="sameClick" afterEffect="1">
                                          <p:stCondLst>
                                            <p:cond evt="end" delay="0">
                                              <p:tn val="32"/>
                                            </p:cond>
                                          </p:stCondLst>
                                        </p:cTn>
                                        <p:tgtEl>
                                          <p:spTgt spid="22"/>
                                        </p:tgtEl>
                                        <p:attrNameLst>
                                          <p:attrName>style.visibility</p:attrName>
                                        </p:attrNameLst>
                                      </p:cBhvr>
                                      <p:to>
                                        <p:strVal val="hidden"/>
                                      </p:to>
                                    </p:set>
                                  </p:subTnLst>
                                </p:cTn>
                              </p:par>
                            </p:childTnLst>
                          </p:cTn>
                        </p:par>
                        <p:par>
                          <p:cTn id="34" fill="hold">
                            <p:stCondLst>
                              <p:cond delay="4250"/>
                            </p:stCondLst>
                            <p:childTnLst>
                              <p:par>
                                <p:cTn id="35" presetID="10" presetClass="exit" presetSubtype="0" fill="hold" grpId="2" nodeType="afterEffect">
                                  <p:stCondLst>
                                    <p:cond delay="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par>
                                <p:cTn id="38" presetID="1" presetClass="entr" presetSubtype="0" fill="hold" grpId="1"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42" presetClass="path" presetSubtype="0" accel="50000" decel="50000" fill="hold" grpId="0" nodeType="withEffect">
                                  <p:stCondLst>
                                    <p:cond delay="0"/>
                                  </p:stCondLst>
                                  <p:childTnLst>
                                    <p:animMotion origin="layout" path="M 3.33333E-6 -1.11111E-6 L 0.13889 -1.11111E-6 " pathEditMode="relative" rAng="0" ptsTypes="AA">
                                      <p:cBhvr>
                                        <p:cTn id="43" dur="1500" fill="hold"/>
                                        <p:tgtEl>
                                          <p:spTgt spid="24"/>
                                        </p:tgtEl>
                                        <p:attrNameLst>
                                          <p:attrName>ppt_x</p:attrName>
                                          <p:attrName>ppt_y</p:attrName>
                                        </p:attrNameLst>
                                      </p:cBhvr>
                                      <p:rCtr x="69" y="0"/>
                                    </p:animMotion>
                                  </p:childTnLst>
                                </p:cTn>
                              </p:par>
                              <p:par>
                                <p:cTn id="44" presetID="42" presetClass="path" presetSubtype="0" accel="50000" decel="50000" fill="hold" grpId="0" nodeType="withEffect">
                                  <p:stCondLst>
                                    <p:cond delay="0"/>
                                  </p:stCondLst>
                                  <p:childTnLst>
                                    <p:animMotion origin="layout" path="M 3.33333E-6 -1.11111E-6 L 0.11788 -0.18403 " pathEditMode="relative" rAng="0" ptsTypes="AA">
                                      <p:cBhvr>
                                        <p:cTn id="45" dur="1500" fill="hold"/>
                                        <p:tgtEl>
                                          <p:spTgt spid="23"/>
                                        </p:tgtEl>
                                        <p:attrNameLst>
                                          <p:attrName>ppt_x</p:attrName>
                                          <p:attrName>ppt_y</p:attrName>
                                        </p:attrNameLst>
                                      </p:cBhvr>
                                      <p:rCtr x="59" y="-92"/>
                                    </p:animMotion>
                                  </p:childTnLst>
                                </p:cTn>
                              </p:par>
                            </p:childTnLst>
                          </p:cTn>
                        </p:par>
                        <p:par>
                          <p:cTn id="46" fill="hold">
                            <p:stCondLst>
                              <p:cond delay="5750"/>
                            </p:stCondLst>
                            <p:childTnLst>
                              <p:par>
                                <p:cTn id="47" presetID="10" presetClass="exit" presetSubtype="0" fill="hold" grpId="2" nodeType="afterEffect">
                                  <p:stCondLst>
                                    <p:cond delay="0"/>
                                  </p:stCondLst>
                                  <p:childTnLst>
                                    <p:animEffect transition="out" filter="fade">
                                      <p:cBhvr>
                                        <p:cTn id="48" dur="250"/>
                                        <p:tgtEl>
                                          <p:spTgt spid="24"/>
                                        </p:tgtEl>
                                      </p:cBhvr>
                                    </p:animEffect>
                                    <p:set>
                                      <p:cBhvr>
                                        <p:cTn id="49" dur="1" fill="hold">
                                          <p:stCondLst>
                                            <p:cond delay="249"/>
                                          </p:stCondLst>
                                        </p:cTn>
                                        <p:tgtEl>
                                          <p:spTgt spid="24"/>
                                        </p:tgtEl>
                                        <p:attrNameLst>
                                          <p:attrName>style.visibility</p:attrName>
                                        </p:attrNameLst>
                                      </p:cBhvr>
                                      <p:to>
                                        <p:strVal val="hidden"/>
                                      </p:to>
                                    </p:set>
                                  </p:childTnLst>
                                </p:cTn>
                              </p:par>
                              <p:par>
                                <p:cTn id="50" presetID="10" presetClass="exit" presetSubtype="0" fill="hold" grpId="2" nodeType="with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childTnLst>
                                </p:cTn>
                              </p:par>
                            </p:childTnLst>
                          </p:cTn>
                        </p:par>
                        <p:par>
                          <p:cTn id="56" fill="hold">
                            <p:stCondLst>
                              <p:cond delay="6250"/>
                            </p:stCondLst>
                            <p:childTnLst>
                              <p:par>
                                <p:cTn id="57" presetID="42" presetClass="path" presetSubtype="0" accel="50000" decel="50000" fill="hold" grpId="1" nodeType="afterEffect">
                                  <p:stCondLst>
                                    <p:cond delay="0"/>
                                  </p:stCondLst>
                                  <p:childTnLst>
                                    <p:animMotion origin="layout" path="M 3.61111E-6 1.82786E-6 L -0.13664 0.00046 " pathEditMode="relative" rAng="0" ptsTypes="AA">
                                      <p:cBhvr>
                                        <p:cTn id="58" dur="1500" fill="hold"/>
                                        <p:tgtEl>
                                          <p:spTgt spid="25"/>
                                        </p:tgtEl>
                                        <p:attrNameLst>
                                          <p:attrName>ppt_x</p:attrName>
                                          <p:attrName>ppt_y</p:attrName>
                                        </p:attrNameLst>
                                      </p:cBhvr>
                                      <p:rCtr x="-68" y="0"/>
                                    </p:animMotion>
                                  </p:childTnLst>
                                  <p:subTnLst>
                                    <p:set>
                                      <p:cBhvr override="childStyle">
                                        <p:cTn dur="1" fill="hold" display="0" masterRel="sameClick" afterEffect="1">
                                          <p:stCondLst>
                                            <p:cond evt="end" delay="0">
                                              <p:tn val="57"/>
                                            </p:cond>
                                          </p:stCondLst>
                                        </p:cTn>
                                        <p:tgtEl>
                                          <p:spTgt spid="25"/>
                                        </p:tgtEl>
                                        <p:attrNameLst>
                                          <p:attrName>style.visibility</p:attrName>
                                        </p:attrNameLst>
                                      </p:cBhvr>
                                      <p:to>
                                        <p:strVal val="hidden"/>
                                      </p:to>
                                    </p:set>
                                  </p:subTnLst>
                                </p:cTn>
                              </p:par>
                            </p:childTnLst>
                          </p:cTn>
                        </p:par>
                        <p:par>
                          <p:cTn id="59" fill="hold">
                            <p:stCondLst>
                              <p:cond delay="7750"/>
                            </p:stCondLst>
                            <p:childTnLst>
                              <p:par>
                                <p:cTn id="60" presetID="10" presetClass="exit" presetSubtype="0" fill="hold" grpId="2" nodeType="afterEffect">
                                  <p:stCondLst>
                                    <p:cond delay="0"/>
                                  </p:stCondLst>
                                  <p:childTnLst>
                                    <p:animEffect transition="out" filter="fade">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1" presetClass="entr" presetSubtype="0" fill="hold" grpId="1" nodeType="with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par>
                                <p:cTn id="67" presetID="42" presetClass="path" presetSubtype="0" accel="50000" decel="50000" fill="hold" grpId="0" nodeType="withEffect">
                                  <p:stCondLst>
                                    <p:cond delay="0"/>
                                  </p:stCondLst>
                                  <p:childTnLst>
                                    <p:animMotion origin="layout" path="M 0.00035 0.00093 L -0.00261 -0.21911 " pathEditMode="relative" rAng="0" ptsTypes="AA">
                                      <p:cBhvr>
                                        <p:cTn id="68" dur="1500" fill="hold"/>
                                        <p:tgtEl>
                                          <p:spTgt spid="26"/>
                                        </p:tgtEl>
                                        <p:attrNameLst>
                                          <p:attrName>ppt_x</p:attrName>
                                          <p:attrName>ppt_y</p:attrName>
                                        </p:attrNameLst>
                                      </p:cBhvr>
                                      <p:rCtr x="-2" y="-110"/>
                                    </p:animMotion>
                                  </p:childTnLst>
                                </p:cTn>
                              </p:par>
                              <p:par>
                                <p:cTn id="69" presetID="42" presetClass="path" presetSubtype="0" accel="50000" decel="50000" fill="hold" grpId="0" nodeType="withEffect">
                                  <p:stCondLst>
                                    <p:cond delay="0"/>
                                  </p:stCondLst>
                                  <p:childTnLst>
                                    <p:animMotion origin="layout" path="M 0.00139 0.00046 L 0.11458 -0.18079 " pathEditMode="relative" rAng="0" ptsTypes="AA">
                                      <p:cBhvr>
                                        <p:cTn id="70" dur="1500" fill="hold"/>
                                        <p:tgtEl>
                                          <p:spTgt spid="27"/>
                                        </p:tgtEl>
                                        <p:attrNameLst>
                                          <p:attrName>ppt_x</p:attrName>
                                          <p:attrName>ppt_y</p:attrName>
                                        </p:attrNameLst>
                                      </p:cBhvr>
                                      <p:rCtr x="57" y="-91"/>
                                    </p:animMotion>
                                  </p:childTnLst>
                                </p:cTn>
                              </p:par>
                            </p:childTnLst>
                          </p:cTn>
                        </p:par>
                        <p:par>
                          <p:cTn id="71" fill="hold">
                            <p:stCondLst>
                              <p:cond delay="9250"/>
                            </p:stCondLst>
                            <p:childTnLst>
                              <p:par>
                                <p:cTn id="72" presetID="10" presetClass="exit" presetSubtype="0" fill="hold" grpId="2" nodeType="afterEffect">
                                  <p:stCondLst>
                                    <p:cond delay="0"/>
                                  </p:stCondLst>
                                  <p:childTnLst>
                                    <p:animEffect transition="out" filter="fade">
                                      <p:cBhvr>
                                        <p:cTn id="73" dur="500"/>
                                        <p:tgtEl>
                                          <p:spTgt spid="27"/>
                                        </p:tgtEl>
                                      </p:cBhvr>
                                    </p:animEffect>
                                    <p:set>
                                      <p:cBhvr>
                                        <p:cTn id="74" dur="1" fill="hold">
                                          <p:stCondLst>
                                            <p:cond delay="499"/>
                                          </p:stCondLst>
                                        </p:cTn>
                                        <p:tgtEl>
                                          <p:spTgt spid="27"/>
                                        </p:tgtEl>
                                        <p:attrNameLst>
                                          <p:attrName>style.visibility</p:attrName>
                                        </p:attrNameLst>
                                      </p:cBhvr>
                                      <p:to>
                                        <p:strVal val="hidden"/>
                                      </p:to>
                                    </p:set>
                                  </p:childTnLst>
                                </p:cTn>
                              </p:par>
                              <p:par>
                                <p:cTn id="75" presetID="10" presetClass="exit" presetSubtype="0" fill="hold" grpId="2" nodeType="withEffect">
                                  <p:stCondLst>
                                    <p:cond delay="0"/>
                                  </p:stCondLst>
                                  <p:childTnLst>
                                    <p:animEffect transition="out" filter="fade">
                                      <p:cBhvr>
                                        <p:cTn id="76" dur="500"/>
                                        <p:tgtEl>
                                          <p:spTgt spid="26"/>
                                        </p:tgtEl>
                                      </p:cBhvr>
                                    </p:animEffect>
                                    <p:set>
                                      <p:cBhvr>
                                        <p:cTn id="77" dur="1" fill="hold">
                                          <p:stCondLst>
                                            <p:cond delay="499"/>
                                          </p:stCondLst>
                                        </p:cTn>
                                        <p:tgtEl>
                                          <p:spTgt spid="26"/>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
                                            <p:txEl>
                                              <p:pRg st="0" end="0"/>
                                            </p:txEl>
                                          </p:spTgt>
                                        </p:tgtEl>
                                        <p:attrNameLst>
                                          <p:attrName>style.visibility</p:attrName>
                                        </p:attrNameLst>
                                      </p:cBhvr>
                                      <p:to>
                                        <p:strVal val="visible"/>
                                      </p:to>
                                    </p:set>
                                    <p:anim calcmode="lin" valueType="num">
                                      <p:cBhvr additive="base">
                                        <p:cTn id="8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
                                            <p:txEl>
                                              <p:pRg st="1" end="1"/>
                                            </p:txEl>
                                          </p:spTgt>
                                        </p:tgtEl>
                                        <p:attrNameLst>
                                          <p:attrName>style.visibility</p:attrName>
                                        </p:attrNameLst>
                                      </p:cBhvr>
                                      <p:to>
                                        <p:strVal val="visible"/>
                                      </p:to>
                                    </p:set>
                                    <p:anim calcmode="lin" valueType="num">
                                      <p:cBhvr additive="base">
                                        <p:cTn id="8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2">
                                            <p:txEl>
                                              <p:pRg st="2" end="2"/>
                                            </p:txEl>
                                          </p:spTgt>
                                        </p:tgtEl>
                                        <p:attrNameLst>
                                          <p:attrName>style.visibility</p:attrName>
                                        </p:attrNameLst>
                                      </p:cBhvr>
                                      <p:to>
                                        <p:strVal val="visible"/>
                                      </p:to>
                                    </p:set>
                                    <p:anim calcmode="lin" valueType="num">
                                      <p:cBhvr additive="base">
                                        <p:cTn id="9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2" presetClass="entr" presetSubtype="4" fill="hold" nodeType="clickEffect">
                                  <p:stCondLst>
                                    <p:cond delay="0"/>
                                  </p:stCondLst>
                                  <p:childTnLst>
                                    <p:set>
                                      <p:cBhvr>
                                        <p:cTn id="99" dur="1" fill="hold">
                                          <p:stCondLst>
                                            <p:cond delay="0"/>
                                          </p:stCondLst>
                                        </p:cTn>
                                        <p:tgtEl>
                                          <p:spTgt spid="2">
                                            <p:txEl>
                                              <p:pRg st="3" end="3"/>
                                            </p:txEl>
                                          </p:spTgt>
                                        </p:tgtEl>
                                        <p:attrNameLst>
                                          <p:attrName>style.visibility</p:attrName>
                                        </p:attrNameLst>
                                      </p:cBhvr>
                                      <p:to>
                                        <p:strVal val="visible"/>
                                      </p:to>
                                    </p:set>
                                    <p:anim calcmode="lin" valueType="num">
                                      <p:cBhvr additive="base">
                                        <p:cTn id="100"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101" dur="500"/>
                                        <p:tgtEl>
                                          <p:spTgt spid="2">
                                            <p:txEl>
                                              <p:pRg st="3" end="3"/>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2" presetClass="entr" presetSubtype="4" fill="hold" nodeType="clickEffect">
                                  <p:stCondLst>
                                    <p:cond delay="0"/>
                                  </p:stCondLst>
                                  <p:childTnLst>
                                    <p:set>
                                      <p:cBhvr>
                                        <p:cTn id="105" dur="1" fill="hold">
                                          <p:stCondLst>
                                            <p:cond delay="0"/>
                                          </p:stCondLst>
                                        </p:cTn>
                                        <p:tgtEl>
                                          <p:spTgt spid="2">
                                            <p:txEl>
                                              <p:pRg st="4" end="4"/>
                                            </p:txEl>
                                          </p:spTgt>
                                        </p:tgtEl>
                                        <p:attrNameLst>
                                          <p:attrName>style.visibility</p:attrName>
                                        </p:attrNameLst>
                                      </p:cBhvr>
                                      <p:to>
                                        <p:strVal val="visible"/>
                                      </p:to>
                                    </p:set>
                                    <p:anim calcmode="lin" valueType="num">
                                      <p:cBhvr additive="base">
                                        <p:cTn id="106"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107" dur="500"/>
                                        <p:tgtEl>
                                          <p:spTgt spid="2">
                                            <p:txEl>
                                              <p:p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4" fill="hold" nodeType="clickEffect">
                                  <p:stCondLst>
                                    <p:cond delay="0"/>
                                  </p:stCondLst>
                                  <p:childTnLst>
                                    <p:set>
                                      <p:cBhvr>
                                        <p:cTn id="111" dur="1" fill="hold">
                                          <p:stCondLst>
                                            <p:cond delay="0"/>
                                          </p:stCondLst>
                                        </p:cTn>
                                        <p:tgtEl>
                                          <p:spTgt spid="2">
                                            <p:txEl>
                                              <p:pRg st="5" end="5"/>
                                            </p:txEl>
                                          </p:spTgt>
                                        </p:tgtEl>
                                        <p:attrNameLst>
                                          <p:attrName>style.visibility</p:attrName>
                                        </p:attrNameLst>
                                      </p:cBhvr>
                                      <p:to>
                                        <p:strVal val="visible"/>
                                      </p:to>
                                    </p:set>
                                    <p:anim calcmode="lin" valueType="num">
                                      <p:cBhvr additive="base">
                                        <p:cTn id="112" dur="500"/>
                                        <p:tgtEl>
                                          <p:spTgt spid="2">
                                            <p:txEl>
                                              <p:pRg st="5" end="5"/>
                                            </p:txEl>
                                          </p:spTgt>
                                        </p:tgtEl>
                                        <p:attrNameLst>
                                          <p:attrName>ppt_y</p:attrName>
                                        </p:attrNameLst>
                                      </p:cBhvr>
                                      <p:tavLst>
                                        <p:tav tm="0">
                                          <p:val>
                                            <p:strVal val="#ppt_y+#ppt_h*1.125000"/>
                                          </p:val>
                                        </p:tav>
                                        <p:tav tm="100000">
                                          <p:val>
                                            <p:strVal val="#ppt_y"/>
                                          </p:val>
                                        </p:tav>
                                      </p:tavLst>
                                    </p:anim>
                                    <p:animEffect transition="in" filter="wipe(up)">
                                      <p:cBhvr>
                                        <p:cTn id="113" dur="500"/>
                                        <p:tgtEl>
                                          <p:spTgt spid="2">
                                            <p:txEl>
                                              <p:pRg st="5" end="5"/>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4" fill="hold" nodeType="clickEffect">
                                  <p:stCondLst>
                                    <p:cond delay="0"/>
                                  </p:stCondLst>
                                  <p:childTnLst>
                                    <p:set>
                                      <p:cBhvr>
                                        <p:cTn id="117" dur="1" fill="hold">
                                          <p:stCondLst>
                                            <p:cond delay="0"/>
                                          </p:stCondLst>
                                        </p:cTn>
                                        <p:tgtEl>
                                          <p:spTgt spid="2">
                                            <p:txEl>
                                              <p:pRg st="6" end="6"/>
                                            </p:txEl>
                                          </p:spTgt>
                                        </p:tgtEl>
                                        <p:attrNameLst>
                                          <p:attrName>style.visibility</p:attrName>
                                        </p:attrNameLst>
                                      </p:cBhvr>
                                      <p:to>
                                        <p:strVal val="visible"/>
                                      </p:to>
                                    </p:set>
                                    <p:anim calcmode="lin" valueType="num">
                                      <p:cBhvr additive="base">
                                        <p:cTn id="118" dur="500"/>
                                        <p:tgtEl>
                                          <p:spTgt spid="2">
                                            <p:txEl>
                                              <p:pRg st="6" end="6"/>
                                            </p:txEl>
                                          </p:spTgt>
                                        </p:tgtEl>
                                        <p:attrNameLst>
                                          <p:attrName>ppt_y</p:attrName>
                                        </p:attrNameLst>
                                      </p:cBhvr>
                                      <p:tavLst>
                                        <p:tav tm="0">
                                          <p:val>
                                            <p:strVal val="#ppt_y+#ppt_h*1.125000"/>
                                          </p:val>
                                        </p:tav>
                                        <p:tav tm="100000">
                                          <p:val>
                                            <p:strVal val="#ppt_y"/>
                                          </p:val>
                                        </p:tav>
                                      </p:tavLst>
                                    </p:anim>
                                    <p:animEffect transition="in" filter="wipe(up)">
                                      <p:cBhvr>
                                        <p:cTn id="119" dur="500"/>
                                        <p:tgtEl>
                                          <p:spTgt spid="2">
                                            <p:txEl>
                                              <p:pRg st="6" end="6"/>
                                            </p:txEl>
                                          </p:spTgt>
                                        </p:tgtEl>
                                      </p:cBhvr>
                                    </p:animEffect>
                                  </p:childTnLst>
                                </p:cTn>
                              </p:par>
                            </p:childTnLst>
                          </p:cTn>
                        </p:par>
                      </p:childTnLst>
                    </p:cTn>
                  </p:par>
                  <p:par>
                    <p:cTn id="120" fill="hold">
                      <p:stCondLst>
                        <p:cond delay="indefinite"/>
                      </p:stCondLst>
                      <p:childTnLst>
                        <p:par>
                          <p:cTn id="121" fill="hold">
                            <p:stCondLst>
                              <p:cond delay="0"/>
                            </p:stCondLst>
                            <p:childTnLst>
                              <p:par>
                                <p:cTn id="122" presetID="12" presetClass="entr" presetSubtype="4" fill="hold" nodeType="clickEffect">
                                  <p:stCondLst>
                                    <p:cond delay="0"/>
                                  </p:stCondLst>
                                  <p:childTnLst>
                                    <p:set>
                                      <p:cBhvr>
                                        <p:cTn id="123" dur="1" fill="hold">
                                          <p:stCondLst>
                                            <p:cond delay="0"/>
                                          </p:stCondLst>
                                        </p:cTn>
                                        <p:tgtEl>
                                          <p:spTgt spid="2">
                                            <p:txEl>
                                              <p:pRg st="7" end="7"/>
                                            </p:txEl>
                                          </p:spTgt>
                                        </p:tgtEl>
                                        <p:attrNameLst>
                                          <p:attrName>style.visibility</p:attrName>
                                        </p:attrNameLst>
                                      </p:cBhvr>
                                      <p:to>
                                        <p:strVal val="visible"/>
                                      </p:to>
                                    </p:set>
                                    <p:anim calcmode="lin" valueType="num">
                                      <p:cBhvr additive="base">
                                        <p:cTn id="124" dur="500"/>
                                        <p:tgtEl>
                                          <p:spTgt spid="2">
                                            <p:txEl>
                                              <p:pRg st="7" end="7"/>
                                            </p:txEl>
                                          </p:spTgt>
                                        </p:tgtEl>
                                        <p:attrNameLst>
                                          <p:attrName>ppt_y</p:attrName>
                                        </p:attrNameLst>
                                      </p:cBhvr>
                                      <p:tavLst>
                                        <p:tav tm="0">
                                          <p:val>
                                            <p:strVal val="#ppt_y+#ppt_h*1.125000"/>
                                          </p:val>
                                        </p:tav>
                                        <p:tav tm="100000">
                                          <p:val>
                                            <p:strVal val="#ppt_y"/>
                                          </p:val>
                                        </p:tav>
                                      </p:tavLst>
                                    </p:anim>
                                    <p:animEffect transition="in" filter="wipe(up)">
                                      <p:cBhvr>
                                        <p:cTn id="125" dur="500"/>
                                        <p:tgtEl>
                                          <p:spTgt spid="2">
                                            <p:txEl>
                                              <p:pRg st="7" end="7"/>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2" presetClass="entr" presetSubtype="4" fill="hold" nodeType="clickEffect">
                                  <p:stCondLst>
                                    <p:cond delay="0"/>
                                  </p:stCondLst>
                                  <p:childTnLst>
                                    <p:set>
                                      <p:cBhvr>
                                        <p:cTn id="129" dur="1" fill="hold">
                                          <p:stCondLst>
                                            <p:cond delay="0"/>
                                          </p:stCondLst>
                                        </p:cTn>
                                        <p:tgtEl>
                                          <p:spTgt spid="2">
                                            <p:txEl>
                                              <p:pRg st="8" end="8"/>
                                            </p:txEl>
                                          </p:spTgt>
                                        </p:tgtEl>
                                        <p:attrNameLst>
                                          <p:attrName>style.visibility</p:attrName>
                                        </p:attrNameLst>
                                      </p:cBhvr>
                                      <p:to>
                                        <p:strVal val="visible"/>
                                      </p:to>
                                    </p:set>
                                    <p:anim calcmode="lin" valueType="num">
                                      <p:cBhvr additive="base">
                                        <p:cTn id="130" dur="500"/>
                                        <p:tgtEl>
                                          <p:spTgt spid="2">
                                            <p:txEl>
                                              <p:pRg st="8" end="8"/>
                                            </p:txEl>
                                          </p:spTgt>
                                        </p:tgtEl>
                                        <p:attrNameLst>
                                          <p:attrName>ppt_y</p:attrName>
                                        </p:attrNameLst>
                                      </p:cBhvr>
                                      <p:tavLst>
                                        <p:tav tm="0">
                                          <p:val>
                                            <p:strVal val="#ppt_y+#ppt_h*1.125000"/>
                                          </p:val>
                                        </p:tav>
                                        <p:tav tm="100000">
                                          <p:val>
                                            <p:strVal val="#ppt_y"/>
                                          </p:val>
                                        </p:tav>
                                      </p:tavLst>
                                    </p:anim>
                                    <p:animEffect transition="in" filter="wipe(up)">
                                      <p:cBhvr>
                                        <p:cTn id="131" dur="500"/>
                                        <p:tgtEl>
                                          <p:spTgt spid="2">
                                            <p:txEl>
                                              <p:pRg st="8" end="8"/>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12" presetClass="entr" presetSubtype="4" fill="hold" nodeType="clickEffect">
                                  <p:stCondLst>
                                    <p:cond delay="0"/>
                                  </p:stCondLst>
                                  <p:childTnLst>
                                    <p:set>
                                      <p:cBhvr>
                                        <p:cTn id="135" dur="1" fill="hold">
                                          <p:stCondLst>
                                            <p:cond delay="0"/>
                                          </p:stCondLst>
                                        </p:cTn>
                                        <p:tgtEl>
                                          <p:spTgt spid="2">
                                            <p:txEl>
                                              <p:pRg st="9" end="9"/>
                                            </p:txEl>
                                          </p:spTgt>
                                        </p:tgtEl>
                                        <p:attrNameLst>
                                          <p:attrName>style.visibility</p:attrName>
                                        </p:attrNameLst>
                                      </p:cBhvr>
                                      <p:to>
                                        <p:strVal val="visible"/>
                                      </p:to>
                                    </p:set>
                                    <p:anim calcmode="lin" valueType="num">
                                      <p:cBhvr additive="base">
                                        <p:cTn id="136" dur="500"/>
                                        <p:tgtEl>
                                          <p:spTgt spid="2">
                                            <p:txEl>
                                              <p:pRg st="9" end="9"/>
                                            </p:txEl>
                                          </p:spTgt>
                                        </p:tgtEl>
                                        <p:attrNameLst>
                                          <p:attrName>ppt_y</p:attrName>
                                        </p:attrNameLst>
                                      </p:cBhvr>
                                      <p:tavLst>
                                        <p:tav tm="0">
                                          <p:val>
                                            <p:strVal val="#ppt_y+#ppt_h*1.125000"/>
                                          </p:val>
                                        </p:tav>
                                        <p:tav tm="100000">
                                          <p:val>
                                            <p:strVal val="#ppt_y"/>
                                          </p:val>
                                        </p:tav>
                                      </p:tavLst>
                                    </p:anim>
                                    <p:animEffect transition="in" filter="wipe(up)">
                                      <p:cBhvr>
                                        <p:cTn id="13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Tell me about yourself and your family?</a:t>
            </a:r>
          </a:p>
          <a:p>
            <a:r>
              <a:rPr lang="en-US" dirty="0" smtClean="0"/>
              <a:t>What is your ideal goal?</a:t>
            </a:r>
          </a:p>
          <a:p>
            <a:r>
              <a:rPr lang="en-US" dirty="0" smtClean="0"/>
              <a:t>Tell me about your most favorite movie? Why is it unforgettable to you?</a:t>
            </a:r>
          </a:p>
          <a:p>
            <a:r>
              <a:rPr lang="en-US" dirty="0" smtClean="0"/>
              <a:t>What will your life be like in 15 years of time?</a:t>
            </a:r>
          </a:p>
          <a:p>
            <a:r>
              <a:rPr lang="en-US" dirty="0" smtClean="0"/>
              <a:t>Picture your future house?</a:t>
            </a:r>
          </a:p>
          <a:p>
            <a:r>
              <a:rPr lang="en-US" dirty="0" smtClean="0"/>
              <a:t>What do you want from the teacher?</a:t>
            </a:r>
          </a:p>
          <a:p>
            <a:r>
              <a:rPr lang="en-US" dirty="0" smtClean="0"/>
              <a:t>What are you up to these days? What’s new?</a:t>
            </a:r>
          </a:p>
          <a:p>
            <a:r>
              <a:rPr lang="en-US" dirty="0" smtClean="0"/>
              <a:t>Imagine that you’re in a foreign country and send me a postcard?</a:t>
            </a:r>
          </a:p>
          <a:p>
            <a:r>
              <a:rPr lang="en-US" dirty="0" smtClean="0"/>
              <a:t>How would you like to spend your summer holiday?</a:t>
            </a:r>
          </a:p>
          <a:p>
            <a:endParaRPr lang="en-US" dirty="0" smtClean="0"/>
          </a:p>
          <a:p>
            <a:endParaRPr lang="en-US" dirty="0"/>
          </a:p>
        </p:txBody>
      </p:sp>
    </p:spTree>
    <p:extLst>
      <p:ext uri="{BB962C8B-B14F-4D97-AF65-F5344CB8AC3E}">
        <p14:creationId xmlns:p14="http://schemas.microsoft.com/office/powerpoint/2010/main" val="34783421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Student – Teacher communication example</a:t>
            </a:r>
            <a:endParaRPr lang="en-US" dirty="0"/>
          </a:p>
        </p:txBody>
      </p:sp>
      <p:sp>
        <p:nvSpPr>
          <p:cNvPr id="5" name="Content Placeholder 4"/>
          <p:cNvSpPr>
            <a:spLocks noGrp="1"/>
          </p:cNvSpPr>
          <p:nvPr>
            <p:ph sz="half" idx="1"/>
          </p:nvPr>
        </p:nvSpPr>
        <p:spPr/>
        <p:txBody>
          <a:bodyPr>
            <a:normAutofit fontScale="85000" lnSpcReduction="20000"/>
          </a:bodyPr>
          <a:lstStyle/>
          <a:p>
            <a:r>
              <a:rPr lang="en-US" dirty="0" err="1" smtClean="0"/>
              <a:t>Mmm</a:t>
            </a:r>
            <a:r>
              <a:rPr lang="en-US" dirty="0" smtClean="0"/>
              <a:t>, I don</a:t>
            </a:r>
            <a:r>
              <a:rPr lang="fr-FR" dirty="0" smtClean="0"/>
              <a:t>’</a:t>
            </a:r>
            <a:r>
              <a:rPr lang="en-US" dirty="0" smtClean="0"/>
              <a:t>t have parents. I want to live my dreams, they’re gone. A dreams about my life goal. I want to be useful man by others. And I like to say be strong…and keep moving forward…do as a best you can…and forget about your pain…</a:t>
            </a:r>
            <a:endParaRPr lang="en-US" dirty="0"/>
          </a:p>
        </p:txBody>
      </p:sp>
      <p:sp>
        <p:nvSpPr>
          <p:cNvPr id="6" name="Content Placeholder 5"/>
          <p:cNvSpPr>
            <a:spLocks noGrp="1"/>
          </p:cNvSpPr>
          <p:nvPr>
            <p:ph sz="half" idx="2"/>
          </p:nvPr>
        </p:nvSpPr>
        <p:spPr/>
        <p:txBody>
          <a:bodyPr>
            <a:normAutofit fontScale="85000" lnSpcReduction="20000"/>
          </a:bodyPr>
          <a:lstStyle/>
          <a:p>
            <a:r>
              <a:rPr lang="en-US" dirty="0" smtClean="0"/>
              <a:t>I’m so sorry to hear about your parents and sorry again for asking. I really like your viewpoint here. It’s very much valuable to try your best and leave the pain behind. Thank you for sharing your precious thoughts. However, I’d like </a:t>
            </a:r>
            <a:r>
              <a:rPr lang="en-US" dirty="0"/>
              <a:t>t</a:t>
            </a:r>
            <a:r>
              <a:rPr lang="en-US" dirty="0" smtClean="0"/>
              <a:t>o say that even your dreams are gone, you should have new dreams to live for.</a:t>
            </a:r>
            <a:endParaRPr lang="en-US" dirty="0"/>
          </a:p>
        </p:txBody>
      </p:sp>
    </p:spTree>
    <p:extLst>
      <p:ext uri="{BB962C8B-B14F-4D97-AF65-F5344CB8AC3E}">
        <p14:creationId xmlns:p14="http://schemas.microsoft.com/office/powerpoint/2010/main" val="3924838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of students’ questions?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Have you loved anybody?</a:t>
            </a:r>
          </a:p>
          <a:p>
            <a:r>
              <a:rPr lang="en-US" dirty="0" smtClean="0"/>
              <a:t>What do you think about me?</a:t>
            </a:r>
          </a:p>
          <a:p>
            <a:r>
              <a:rPr lang="en-US" dirty="0" smtClean="0"/>
              <a:t>You advice me about my </a:t>
            </a:r>
            <a:r>
              <a:rPr lang="en-US" dirty="0"/>
              <a:t>E</a:t>
            </a:r>
            <a:r>
              <a:rPr lang="en-US" dirty="0" smtClean="0"/>
              <a:t>nglish skills. For me, please. What do you think about my </a:t>
            </a:r>
            <a:r>
              <a:rPr lang="en-US" dirty="0"/>
              <a:t>E</a:t>
            </a:r>
            <a:r>
              <a:rPr lang="en-US" dirty="0" smtClean="0"/>
              <a:t>nglish?</a:t>
            </a:r>
          </a:p>
          <a:p>
            <a:r>
              <a:rPr lang="en-US" dirty="0" smtClean="0"/>
              <a:t>Please correct my writing mistakes.</a:t>
            </a:r>
          </a:p>
          <a:p>
            <a:r>
              <a:rPr lang="en-US" dirty="0" smtClean="0"/>
              <a:t>Teacher, what is your favorite book?</a:t>
            </a:r>
          </a:p>
          <a:p>
            <a:r>
              <a:rPr lang="en-US" dirty="0" smtClean="0"/>
              <a:t>What do you think about my good behavior and bad behavior?</a:t>
            </a:r>
          </a:p>
          <a:p>
            <a:r>
              <a:rPr lang="en-US" dirty="0" smtClean="0"/>
              <a:t>How should I improve my </a:t>
            </a:r>
            <a:r>
              <a:rPr lang="en-US" dirty="0"/>
              <a:t>E</a:t>
            </a:r>
            <a:r>
              <a:rPr lang="en-US" dirty="0" smtClean="0"/>
              <a:t>nglish skills? </a:t>
            </a:r>
            <a:endParaRPr lang="en-US" dirty="0"/>
          </a:p>
        </p:txBody>
      </p:sp>
    </p:spTree>
    <p:extLst>
      <p:ext uri="{BB962C8B-B14F-4D97-AF65-F5344CB8AC3E}">
        <p14:creationId xmlns:p14="http://schemas.microsoft.com/office/powerpoint/2010/main" val="4193546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write a dialogue journal?</a:t>
            </a:r>
            <a:endParaRPr lang="en-US" dirty="0"/>
          </a:p>
        </p:txBody>
      </p:sp>
      <p:sp>
        <p:nvSpPr>
          <p:cNvPr id="3" name="Content Placeholder 2"/>
          <p:cNvSpPr>
            <a:spLocks noGrp="1"/>
          </p:cNvSpPr>
          <p:nvPr>
            <p:ph idx="1"/>
          </p:nvPr>
        </p:nvSpPr>
        <p:spPr/>
        <p:txBody>
          <a:bodyPr>
            <a:normAutofit/>
          </a:bodyPr>
          <a:lstStyle/>
          <a:p>
            <a:r>
              <a:rPr lang="en-US" dirty="0" smtClean="0"/>
              <a:t>It is considered to be best suited to write on a journal at the end of classes for last 10-15 minutes. </a:t>
            </a:r>
            <a:r>
              <a:rPr lang="en-US" smtClean="0"/>
              <a:t>Because </a:t>
            </a:r>
            <a:r>
              <a:rPr lang="en-US" dirty="0" smtClean="0"/>
              <a:t>your students are going to be quite excited about reading what you have written or how you have responded to their writing. Sometimes it distracts their attention to the rest of the class. </a:t>
            </a:r>
            <a:endParaRPr lang="en-US" dirty="0"/>
          </a:p>
        </p:txBody>
      </p:sp>
    </p:spTree>
    <p:extLst>
      <p:ext uri="{BB962C8B-B14F-4D97-AF65-F5344CB8AC3E}">
        <p14:creationId xmlns:p14="http://schemas.microsoft.com/office/powerpoint/2010/main" val="936873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write a dialogue journal?</a:t>
            </a:r>
          </a:p>
        </p:txBody>
      </p:sp>
      <p:sp>
        <p:nvSpPr>
          <p:cNvPr id="3" name="Content Placeholder 2"/>
          <p:cNvSpPr>
            <a:spLocks noGrp="1"/>
          </p:cNvSpPr>
          <p:nvPr>
            <p:ph idx="1"/>
          </p:nvPr>
        </p:nvSpPr>
        <p:spPr/>
        <p:txBody>
          <a:bodyPr>
            <a:normAutofit/>
          </a:bodyPr>
          <a:lstStyle/>
          <a:p>
            <a:r>
              <a:rPr lang="en-US" dirty="0" smtClean="0"/>
              <a:t>It is very important for the teachers to take notes on your journals simultaneously with students. What to write? This is time for the teacher to self-reflect how the class went, what the strengths and weaknesses were, anything to be aware of next time, any new ideas and so on.  </a:t>
            </a:r>
            <a:endParaRPr lang="en-US" dirty="0"/>
          </a:p>
        </p:txBody>
      </p:sp>
    </p:spTree>
    <p:extLst>
      <p:ext uri="{BB962C8B-B14F-4D97-AF65-F5344CB8AC3E}">
        <p14:creationId xmlns:p14="http://schemas.microsoft.com/office/powerpoint/2010/main" val="3668516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Precautions regarding the Dialogue Journal</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Teachers need to think thoroughly when to choose questions to ask. Since the class consists of many students with various backgrounds, ethnic groups, religions, it is critical to avoid any questions that would offend, or insult their beliefs and values or force upon your opinion.</a:t>
            </a:r>
          </a:p>
          <a:p>
            <a:r>
              <a:rPr lang="en-US" dirty="0" smtClean="0"/>
              <a:t>It is important for you teachers to always answer back with cheerful spirit to encourage them to write confidently, bravely and openly. </a:t>
            </a:r>
          </a:p>
          <a:p>
            <a:r>
              <a:rPr lang="en-US" dirty="0" smtClean="0"/>
              <a:t>DO NOT forget to answer questions of your students.</a:t>
            </a:r>
          </a:p>
          <a:p>
            <a:r>
              <a:rPr lang="en-US" dirty="0" smtClean="0"/>
              <a:t>Keep the writing from becoming too personal </a:t>
            </a:r>
            <a:endParaRPr lang="en-US" dirty="0"/>
          </a:p>
        </p:txBody>
      </p:sp>
    </p:spTree>
    <p:extLst>
      <p:ext uri="{BB962C8B-B14F-4D97-AF65-F5344CB8AC3E}">
        <p14:creationId xmlns:p14="http://schemas.microsoft.com/office/powerpoint/2010/main" val="27798787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7296614" cy="533401"/>
          </a:xfrm>
        </p:spPr>
        <p:txBody>
          <a:bodyPr>
            <a:noAutofit/>
          </a:bodyPr>
          <a:lstStyle/>
          <a:p>
            <a:pPr algn="ctr"/>
            <a:r>
              <a:rPr lang="en-US" sz="3200" dirty="0" smtClean="0"/>
              <a:t>Strengths and weaknesses </a:t>
            </a:r>
            <a:r>
              <a:rPr lang="en-US" sz="3200" dirty="0"/>
              <a:t/>
            </a:r>
            <a:br>
              <a:rPr lang="en-US" sz="3200" dirty="0"/>
            </a:br>
            <a:endParaRPr lang="en-US" sz="3200" dirty="0"/>
          </a:p>
        </p:txBody>
      </p:sp>
      <p:sp>
        <p:nvSpPr>
          <p:cNvPr id="3" name="Content Placeholder 2"/>
          <p:cNvSpPr>
            <a:spLocks noGrp="1"/>
          </p:cNvSpPr>
          <p:nvPr>
            <p:ph sz="half" idx="1"/>
          </p:nvPr>
        </p:nvSpPr>
        <p:spPr>
          <a:xfrm>
            <a:off x="0" y="1066800"/>
            <a:ext cx="4495800" cy="5562600"/>
          </a:xfrm>
        </p:spPr>
        <p:txBody>
          <a:bodyPr>
            <a:normAutofit fontScale="77500" lnSpcReduction="20000"/>
          </a:bodyPr>
          <a:lstStyle/>
          <a:p>
            <a:pPr lvl="0"/>
            <a:r>
              <a:rPr lang="en-US" dirty="0" smtClean="0"/>
              <a:t>Increased opportunities for communication between students and teachers.</a:t>
            </a:r>
            <a:endParaRPr lang="ru-RU" dirty="0" smtClean="0"/>
          </a:p>
          <a:p>
            <a:r>
              <a:rPr lang="en-US" dirty="0" smtClean="0"/>
              <a:t>All students can be involved</a:t>
            </a:r>
          </a:p>
          <a:p>
            <a:r>
              <a:rPr lang="en-US" dirty="0" smtClean="0"/>
              <a:t>You can gain information that can assist in lesson planning </a:t>
            </a:r>
          </a:p>
          <a:p>
            <a:r>
              <a:rPr lang="en-US" dirty="0" smtClean="0"/>
              <a:t>It is much smaller than compositions or essays. Therefore, easy to be read by teachers, would not take much time.</a:t>
            </a:r>
            <a:endParaRPr lang="en-US" dirty="0"/>
          </a:p>
          <a:p>
            <a:pPr lvl="0"/>
            <a:r>
              <a:rPr lang="en-US" dirty="0" smtClean="0">
                <a:solidFill>
                  <a:srgbClr val="FF0000"/>
                </a:solidFill>
              </a:rPr>
              <a:t>Reading, Writing </a:t>
            </a:r>
            <a:r>
              <a:rPr lang="en-US" dirty="0" smtClean="0">
                <a:solidFill>
                  <a:schemeClr val="tx1"/>
                </a:solidFill>
              </a:rPr>
              <a:t>and speaking skills will be improved</a:t>
            </a:r>
            <a:r>
              <a:rPr lang="en-US" dirty="0" smtClean="0">
                <a:solidFill>
                  <a:srgbClr val="FF0000"/>
                </a:solidFill>
              </a:rPr>
              <a:t>. </a:t>
            </a:r>
          </a:p>
          <a:p>
            <a:pPr lvl="0"/>
            <a:r>
              <a:rPr lang="en-US" dirty="0" smtClean="0"/>
              <a:t>It gives students opportunity to write freely without making any mistakes or getting bad marks.</a:t>
            </a:r>
          </a:p>
          <a:p>
            <a:pPr lvl="0"/>
            <a:r>
              <a:rPr lang="en-US" dirty="0" smtClean="0"/>
              <a:t>It becomes bases of further academic writing.</a:t>
            </a:r>
            <a:endParaRPr lang="en-US" dirty="0"/>
          </a:p>
          <a:p>
            <a:pPr lvl="0"/>
            <a:endParaRPr lang="en-US" dirty="0" smtClean="0"/>
          </a:p>
          <a:p>
            <a:pPr lvl="0"/>
            <a:endParaRPr lang="en-US" dirty="0"/>
          </a:p>
          <a:p>
            <a:endParaRPr lang="en-US" dirty="0"/>
          </a:p>
        </p:txBody>
      </p:sp>
      <p:sp>
        <p:nvSpPr>
          <p:cNvPr id="4" name="Content Placeholder 3"/>
          <p:cNvSpPr>
            <a:spLocks noGrp="1"/>
          </p:cNvSpPr>
          <p:nvPr>
            <p:ph sz="half" idx="2"/>
          </p:nvPr>
        </p:nvSpPr>
        <p:spPr/>
        <p:txBody>
          <a:bodyPr>
            <a:normAutofit fontScale="77500" lnSpcReduction="20000"/>
          </a:bodyPr>
          <a:lstStyle/>
          <a:p>
            <a:pPr lvl="0"/>
            <a:r>
              <a:rPr lang="en-US" dirty="0" smtClean="0"/>
              <a:t>Takes time.</a:t>
            </a:r>
            <a:endParaRPr lang="en-US" dirty="0"/>
          </a:p>
          <a:p>
            <a:pPr lvl="0"/>
            <a:r>
              <a:rPr lang="en-US" dirty="0" smtClean="0"/>
              <a:t>Hard to maintain writing.</a:t>
            </a:r>
            <a:endParaRPr lang="en-US" dirty="0"/>
          </a:p>
          <a:p>
            <a:endParaRPr lang="en-US" dirty="0"/>
          </a:p>
        </p:txBody>
      </p:sp>
    </p:spTree>
    <p:extLst>
      <p:ext uri="{BB962C8B-B14F-4D97-AF65-F5344CB8AC3E}">
        <p14:creationId xmlns:p14="http://schemas.microsoft.com/office/powerpoint/2010/main" val="3702656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 calcmode="lin" valueType="num">
                                      <p:cBhvr additive="base">
                                        <p:cTn id="49"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50" dur="500"/>
                                        <p:tgtEl>
                                          <p:spTgt spid="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nodeType="click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anim calcmode="lin" valueType="num">
                                      <p:cBhvr additive="base">
                                        <p:cTn id="55"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5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Conclusion</a:t>
            </a:r>
            <a:r>
              <a:rPr lang="en-US" dirty="0"/>
              <a:t/>
            </a:r>
            <a:br>
              <a:rPr lang="en-US" dirty="0"/>
            </a:br>
            <a:endParaRPr lang="en-US" dirty="0"/>
          </a:p>
        </p:txBody>
      </p:sp>
      <p:sp>
        <p:nvSpPr>
          <p:cNvPr id="5" name="Content Placeholder 4"/>
          <p:cNvSpPr>
            <a:spLocks noGrp="1"/>
          </p:cNvSpPr>
          <p:nvPr>
            <p:ph idx="1"/>
          </p:nvPr>
        </p:nvSpPr>
        <p:spPr/>
        <p:txBody>
          <a:bodyPr>
            <a:normAutofit/>
          </a:bodyPr>
          <a:lstStyle/>
          <a:p>
            <a:r>
              <a:rPr lang="en-US" dirty="0" smtClean="0"/>
              <a:t>Dialogue journal can be used by any subject teachers. </a:t>
            </a:r>
          </a:p>
          <a:p>
            <a:r>
              <a:rPr lang="en-US" dirty="0" smtClean="0"/>
              <a:t>Teachers are open to choose conversation or questions based on their subject characteristics, and the students’ interests.</a:t>
            </a:r>
          </a:p>
          <a:p>
            <a:r>
              <a:rPr lang="en-US" dirty="0" smtClean="0"/>
              <a:t>The writing will be not too long therefore, it will not create any pressure on teachers’ work, plus it is very interesting!</a:t>
            </a:r>
            <a:endParaRPr lang="en-US" dirty="0"/>
          </a:p>
        </p:txBody>
      </p:sp>
    </p:spTree>
    <p:extLst>
      <p:ext uri="{BB962C8B-B14F-4D97-AF65-F5344CB8AC3E}">
        <p14:creationId xmlns:p14="http://schemas.microsoft.com/office/powerpoint/2010/main" val="1844502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do you think about using Dialogue Journal?</a:t>
            </a:r>
          </a:p>
          <a:p>
            <a:r>
              <a:rPr lang="en-US" dirty="0" smtClean="0"/>
              <a:t>Are you planning to use Dialogue Journal in your classroom?</a:t>
            </a:r>
            <a:endParaRPr lang="en-US" dirty="0"/>
          </a:p>
        </p:txBody>
      </p:sp>
    </p:spTree>
    <p:extLst>
      <p:ext uri="{BB962C8B-B14F-4D97-AF65-F5344CB8AC3E}">
        <p14:creationId xmlns:p14="http://schemas.microsoft.com/office/powerpoint/2010/main" val="1595813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14" name="TextBox 13"/>
          <p:cNvSpPr txBox="1"/>
          <p:nvPr/>
        </p:nvSpPr>
        <p:spPr>
          <a:xfrm>
            <a:off x="467424" y="1219200"/>
            <a:ext cx="8447976" cy="5410200"/>
          </a:xfrm>
          <a:prstGeom prst="rect">
            <a:avLst/>
          </a:prstGeom>
          <a:noFill/>
        </p:spPr>
        <p:txBody>
          <a:bodyPr wrap="square" lIns="91440" rtlCol="0">
            <a:normAutofit fontScale="92500" lnSpcReduction="10000"/>
          </a:bodyPr>
          <a:lstStyle/>
          <a:p>
            <a:pPr marL="342900" indent="-342900">
              <a:buClr>
                <a:prstClr val="black">
                  <a:lumMod val="50000"/>
                  <a:lumOff val="50000"/>
                </a:prstClr>
              </a:buClr>
              <a:buSzPct val="94000"/>
              <a:buFont typeface="Arial"/>
              <a:buChar char="•"/>
            </a:pPr>
            <a:r>
              <a:rPr lang="en-US" sz="2400" dirty="0" smtClean="0">
                <a:solidFill>
                  <a:prstClr val="black">
                    <a:lumMod val="75000"/>
                    <a:lumOff val="25000"/>
                  </a:prstClr>
                </a:solidFill>
              </a:rPr>
              <a:t>“Dialogue journal writing with nonnative </a:t>
            </a:r>
            <a:r>
              <a:rPr lang="en-US" sz="2400" dirty="0">
                <a:solidFill>
                  <a:prstClr val="black">
                    <a:lumMod val="75000"/>
                    <a:lumOff val="25000"/>
                  </a:prstClr>
                </a:solidFill>
              </a:rPr>
              <a:t>E</a:t>
            </a:r>
            <a:r>
              <a:rPr lang="en-US" sz="2400" dirty="0" smtClean="0">
                <a:solidFill>
                  <a:prstClr val="black">
                    <a:lumMod val="75000"/>
                    <a:lumOff val="25000"/>
                  </a:prstClr>
                </a:solidFill>
              </a:rPr>
              <a:t>nglish speakers” A handbook for teachers by </a:t>
            </a:r>
            <a:r>
              <a:rPr lang="en-US" sz="2400" dirty="0">
                <a:solidFill>
                  <a:prstClr val="black">
                    <a:lumMod val="75000"/>
                    <a:lumOff val="25000"/>
                  </a:prstClr>
                </a:solidFill>
              </a:rPr>
              <a:t>J</a:t>
            </a:r>
            <a:r>
              <a:rPr lang="en-US" sz="2400" dirty="0" smtClean="0">
                <a:solidFill>
                  <a:prstClr val="black">
                    <a:lumMod val="75000"/>
                    <a:lumOff val="25000"/>
                  </a:prstClr>
                </a:solidFill>
              </a:rPr>
              <a:t>oy </a:t>
            </a:r>
            <a:r>
              <a:rPr lang="en-US" sz="2400" dirty="0" err="1" smtClean="0">
                <a:solidFill>
                  <a:prstClr val="black">
                    <a:lumMod val="75000"/>
                    <a:lumOff val="25000"/>
                  </a:prstClr>
                </a:solidFill>
              </a:rPr>
              <a:t>Kreeft</a:t>
            </a:r>
            <a:r>
              <a:rPr lang="en-US" sz="2400" dirty="0" smtClean="0">
                <a:solidFill>
                  <a:prstClr val="black">
                    <a:lumMod val="75000"/>
                    <a:lumOff val="25000"/>
                  </a:prstClr>
                </a:solidFill>
              </a:rPr>
              <a:t> Peyton, </a:t>
            </a:r>
            <a:r>
              <a:rPr lang="en-US" sz="2400" dirty="0" err="1" smtClean="0">
                <a:solidFill>
                  <a:prstClr val="black">
                    <a:lumMod val="75000"/>
                    <a:lumOff val="25000"/>
                  </a:prstClr>
                </a:solidFill>
              </a:rPr>
              <a:t>Leslee</a:t>
            </a:r>
            <a:r>
              <a:rPr lang="en-US" sz="2400" dirty="0" smtClean="0">
                <a:solidFill>
                  <a:prstClr val="black">
                    <a:lumMod val="75000"/>
                    <a:lumOff val="25000"/>
                  </a:prstClr>
                </a:solidFill>
              </a:rPr>
              <a:t> Reed</a:t>
            </a:r>
          </a:p>
          <a:p>
            <a:pPr marL="342900" indent="-342900">
              <a:buClr>
                <a:prstClr val="black">
                  <a:lumMod val="50000"/>
                  <a:lumOff val="50000"/>
                </a:prstClr>
              </a:buClr>
              <a:buSzPct val="94000"/>
              <a:buFont typeface="Arial"/>
              <a:buChar char="•"/>
            </a:pPr>
            <a:r>
              <a:rPr lang="en-US" sz="2400" dirty="0" smtClean="0">
                <a:solidFill>
                  <a:prstClr val="black">
                    <a:lumMod val="75000"/>
                    <a:lumOff val="25000"/>
                  </a:prstClr>
                </a:solidFill>
              </a:rPr>
              <a:t>HIS English Curriculum</a:t>
            </a:r>
            <a:endParaRPr lang="en-US" sz="2400" b="1" dirty="0" smtClean="0">
              <a:solidFill>
                <a:srgbClr val="FD9803"/>
              </a:solidFill>
            </a:endParaRPr>
          </a:p>
          <a:p>
            <a:pPr marL="342900" lvl="0" indent="-342900">
              <a:buFont typeface="Arial"/>
              <a:buChar char="•"/>
            </a:pPr>
            <a:r>
              <a:rPr lang="en-US" sz="2400" u="sng" dirty="0">
                <a:hlinkClick r:id="rId5"/>
              </a:rPr>
              <a:t>http://www.teachervision.fen.com/writing/skill-builder/48885.html</a:t>
            </a:r>
            <a:endParaRPr lang="en-US" sz="2400" dirty="0"/>
          </a:p>
          <a:p>
            <a:pPr marL="342900" lvl="0" indent="-342900">
              <a:buFont typeface="Arial"/>
              <a:buChar char="•"/>
            </a:pPr>
            <a:r>
              <a:rPr lang="en-US" sz="2400" u="sng" dirty="0">
                <a:hlinkClick r:id="rId6"/>
              </a:rPr>
              <a:t>http://www.sil.org/lingualinks/literacy/implementaliteracyprogram/usingadialoguejournal.htm</a:t>
            </a:r>
            <a:endParaRPr lang="en-US" sz="2400" dirty="0"/>
          </a:p>
          <a:p>
            <a:pPr marL="342900" lvl="0" indent="-342900">
              <a:buFont typeface="Arial"/>
              <a:buChar char="•"/>
            </a:pPr>
            <a:r>
              <a:rPr lang="en-US" sz="2400" u="sng" dirty="0">
                <a:hlinkClick r:id="rId7"/>
              </a:rPr>
              <a:t>http://www.ericdigests.org/pre-926/journals.htm</a:t>
            </a:r>
            <a:endParaRPr lang="en-US" sz="2400" dirty="0"/>
          </a:p>
          <a:p>
            <a:pPr marL="342900" lvl="0" indent="-342900">
              <a:buFont typeface="Arial"/>
              <a:buChar char="•"/>
            </a:pPr>
            <a:r>
              <a:rPr lang="en-US" sz="2400" u="sng" dirty="0">
                <a:hlinkClick r:id="rId6"/>
              </a:rPr>
              <a:t>http://www.sil.org/lingualinks/literacy/implementaliteracyprogram/usingadialoguejournal.htm</a:t>
            </a:r>
            <a:endParaRPr lang="en-US" sz="2400" dirty="0"/>
          </a:p>
          <a:p>
            <a:pPr marL="342900" lvl="0" indent="-342900">
              <a:buFont typeface="Arial"/>
              <a:buChar char="•"/>
            </a:pPr>
            <a:r>
              <a:rPr lang="en-US" sz="2400" u="sng" dirty="0">
                <a:hlinkClick r:id="rId8"/>
              </a:rPr>
              <a:t>http://www.google.mn/url?sa=t&amp;rct=j&amp;q=&amp;esrc=s&amp;source=web&amp;cd=9&amp;ved=0CF4QFjAI&amp;url=http%3A%2F%2Fwww.prel.org%2Freadingframework%2Fmod4%2Fword_docs%2FDialogue_Journals.doc&amp;ei=_wqYT8HdDYqniQLR1YHRDw&amp;usg=AFQjCNEAaTY6_lgOmNMFSbDsQ19iMQqKqQ</a:t>
            </a:r>
            <a:endParaRPr lang="en-US" sz="2400" dirty="0"/>
          </a:p>
          <a:p>
            <a:pPr marL="342900" indent="-342900">
              <a:buFont typeface="Arial"/>
              <a:buChar char="•"/>
              <a:defRPr/>
            </a:pPr>
            <a:r>
              <a:rPr lang="en-US" sz="2400" dirty="0" err="1" smtClean="0"/>
              <a:t>www.prel.org</a:t>
            </a:r>
            <a:endParaRPr lang="en-US" sz="2400" dirty="0"/>
          </a:p>
          <a:p>
            <a:pPr marL="233363" indent="-233363">
              <a:lnSpc>
                <a:spcPct val="80000"/>
              </a:lnSpc>
              <a:buClr>
                <a:prstClr val="black">
                  <a:lumMod val="50000"/>
                  <a:lumOff val="50000"/>
                </a:prstClr>
              </a:buClr>
              <a:buSzPct val="94000"/>
            </a:pPr>
            <a:endParaRPr lang="en-US" sz="2400" dirty="0" smtClean="0">
              <a:solidFill>
                <a:prstClr val="black">
                  <a:lumMod val="75000"/>
                  <a:lumOff val="25000"/>
                </a:prstClr>
              </a:solidFill>
            </a:endParaRPr>
          </a:p>
          <a:p>
            <a:pPr>
              <a:lnSpc>
                <a:spcPct val="80000"/>
              </a:lnSpc>
              <a:buClr>
                <a:prstClr val="black">
                  <a:lumMod val="50000"/>
                  <a:lumOff val="50000"/>
                </a:prstClr>
              </a:buClr>
              <a:buSzPct val="94000"/>
            </a:pPr>
            <a:endParaRPr lang="en-US" sz="2400" dirty="0" smtClean="0">
              <a:solidFill>
                <a:prstClr val="black">
                  <a:lumMod val="75000"/>
                  <a:lumOff val="25000"/>
                </a:prstClr>
              </a:solidFill>
            </a:endParaRPr>
          </a:p>
        </p:txBody>
      </p:sp>
      <p:sp>
        <p:nvSpPr>
          <p:cNvPr id="18" name="Title 17"/>
          <p:cNvSpPr>
            <a:spLocks noGrp="1"/>
          </p:cNvSpPr>
          <p:nvPr>
            <p:ph type="title"/>
          </p:nvPr>
        </p:nvSpPr>
        <p:spPr/>
        <p:txBody>
          <a:bodyPr wrap="square" bIns="0">
            <a:normAutofit/>
          </a:bodyPr>
          <a:lstStyle/>
          <a:p>
            <a:pPr lvl="0">
              <a:spcBef>
                <a:spcPts val="0"/>
              </a:spcBef>
            </a:pPr>
            <a:r>
              <a:rPr lang="en-US" dirty="0" smtClean="0">
                <a:latin typeface="Times New Roman" charset="0"/>
                <a:cs typeface="Times New Roman" charset="0"/>
              </a:rPr>
              <a:t>Reference</a:t>
            </a:r>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strips dir="ld"/>
      </p:transition>
    </mc:Choice>
    <mc:Fallback xmlns="">
      <p:transition spd="slow">
        <p:strips dir="ld"/>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3"/>
          <p:cNvSpPr txBox="1">
            <a:spLocks/>
          </p:cNvSpPr>
          <p:nvPr/>
        </p:nvSpPr>
        <p:spPr>
          <a:xfrm>
            <a:off x="228600" y="3703704"/>
            <a:ext cx="7315200" cy="1325496"/>
          </a:xfrm>
          <a:prstGeom prst="rect">
            <a:avLst/>
          </a:prstGeom>
          <a:noFill/>
          <a:ln>
            <a:noFill/>
          </a:ln>
        </p:spPr>
        <p:txBody>
          <a:bodyPr vert="horz" lIns="91440" tIns="45720" rIns="91440" bIns="45720" rtlCol="0" anchor="ctr">
            <a:normAutofit fontScale="85000" lnSpcReduction="10000"/>
            <a:scene3d>
              <a:camera prst="orthographicFront"/>
              <a:lightRig rig="soft" dir="t">
                <a:rot lat="0" lon="0" rev="17220000"/>
              </a:lightRig>
            </a:scene3d>
            <a:sp3d prstMaterial="softEdge"/>
          </a:bodyPr>
          <a:lstStyle/>
          <a:p>
            <a:pPr>
              <a:lnSpc>
                <a:spcPct val="87000"/>
              </a:lnSpc>
              <a:spcBef>
                <a:spcPct val="0"/>
              </a:spcBef>
              <a:defRPr/>
            </a:pPr>
            <a:r>
              <a:rPr lang="en-US" sz="4400" dirty="0" smtClean="0">
                <a:solidFill>
                  <a:srgbClr val="92D050"/>
                </a:solidFill>
              </a:rPr>
              <a:t/>
            </a:r>
            <a:br>
              <a:rPr lang="en-US" sz="4400" dirty="0" smtClean="0">
                <a:solidFill>
                  <a:srgbClr val="92D050"/>
                </a:solidFill>
              </a:rPr>
            </a:br>
            <a:r>
              <a:rPr lang="en-US" sz="5600" b="1" dirty="0" smtClean="0">
                <a:solidFill>
                  <a:srgbClr val="92D050"/>
                </a:solidFill>
                <a:latin typeface="Arial" pitchFamily="34" charset="0"/>
                <a:cs typeface="Arial" pitchFamily="34" charset="0"/>
              </a:rPr>
              <a:t>What’s Your Message?</a:t>
            </a:r>
            <a:endParaRPr lang="en-US" sz="5600" b="1" dirty="0">
              <a:solidFill>
                <a:srgbClr val="92D050"/>
              </a:solidFill>
              <a:latin typeface="Arial" pitchFamily="34" charset="0"/>
              <a:cs typeface="Arial" pitchFamily="34" charset="0"/>
            </a:endParaRPr>
          </a:p>
        </p:txBody>
      </p:sp>
      <p:pic>
        <p:nvPicPr>
          <p:cNvPr id="7" name="Picture 6"/>
          <p:cNvPicPr>
            <a:picLocks noChangeAspect="1"/>
          </p:cNvPicPr>
          <p:nvPr/>
        </p:nvPicPr>
        <p:blipFill>
          <a:blip r:embed="rId4" cstate="print"/>
          <a:stretch>
            <a:fillRect/>
          </a:stretch>
        </p:blipFill>
        <p:spPr>
          <a:xfrm>
            <a:off x="20548" y="20547"/>
            <a:ext cx="3498527" cy="2825393"/>
          </a:xfrm>
          <a:prstGeom prst="rect">
            <a:avLst/>
          </a:prstGeom>
        </p:spPr>
      </p:pic>
      <p:pic>
        <p:nvPicPr>
          <p:cNvPr id="8" name="Picture 7"/>
          <p:cNvPicPr>
            <a:picLocks noChangeAspect="1"/>
          </p:cNvPicPr>
          <p:nvPr/>
        </p:nvPicPr>
        <p:blipFill>
          <a:blip r:embed="rId5" cstate="print"/>
          <a:stretch>
            <a:fillRect/>
          </a:stretch>
        </p:blipFill>
        <p:spPr>
          <a:xfrm>
            <a:off x="3503486" y="20548"/>
            <a:ext cx="5624418" cy="2825496"/>
          </a:xfrm>
          <a:prstGeom prst="rect">
            <a:avLst/>
          </a:prstGeom>
        </p:spPr>
      </p:pic>
      <p:pic>
        <p:nvPicPr>
          <p:cNvPr id="9" name="Picture 8"/>
          <p:cNvPicPr>
            <a:picLocks noChangeAspect="1"/>
          </p:cNvPicPr>
          <p:nvPr/>
        </p:nvPicPr>
        <p:blipFill>
          <a:blip r:embed="rId6" cstate="print"/>
          <a:stretch>
            <a:fillRect/>
          </a:stretch>
        </p:blipFill>
        <p:spPr>
          <a:xfrm>
            <a:off x="20923" y="2809134"/>
            <a:ext cx="7668994" cy="2296266"/>
          </a:xfrm>
          <a:prstGeom prst="rect">
            <a:avLst/>
          </a:prstGeom>
        </p:spPr>
      </p:pic>
      <p:pic>
        <p:nvPicPr>
          <p:cNvPr id="10" name="Picture 9"/>
          <p:cNvPicPr>
            <a:picLocks noChangeAspect="1"/>
          </p:cNvPicPr>
          <p:nvPr/>
        </p:nvPicPr>
        <p:blipFill>
          <a:blip r:embed="rId7" cstate="print"/>
          <a:stretch>
            <a:fillRect/>
          </a:stretch>
        </p:blipFill>
        <p:spPr>
          <a:xfrm>
            <a:off x="7662119" y="2819400"/>
            <a:ext cx="1461333" cy="2293850"/>
          </a:xfrm>
          <a:prstGeom prst="rect">
            <a:avLst/>
          </a:prstGeom>
        </p:spPr>
      </p:pic>
      <p:sp>
        <p:nvSpPr>
          <p:cNvPr id="6" name="Rectangle 5"/>
          <p:cNvSpPr/>
          <p:nvPr/>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grpSp>
        <p:nvGrpSpPr>
          <p:cNvPr id="20" name="Group 19"/>
          <p:cNvGrpSpPr/>
          <p:nvPr/>
        </p:nvGrpSpPr>
        <p:grpSpPr>
          <a:xfrm>
            <a:off x="0" y="5089818"/>
            <a:ext cx="9144000" cy="1768182"/>
            <a:chOff x="0" y="5089818"/>
            <a:chExt cx="9144000" cy="1768182"/>
          </a:xfrm>
        </p:grpSpPr>
        <p:pic>
          <p:nvPicPr>
            <p:cNvPr id="11" name="Picture 10"/>
            <p:cNvPicPr>
              <a:picLocks/>
            </p:cNvPicPr>
            <p:nvPr/>
          </p:nvPicPr>
          <p:blipFill>
            <a:blip r:embed="rId8" cstate="print"/>
            <a:stretch>
              <a:fillRect/>
            </a:stretch>
          </p:blipFill>
          <p:spPr>
            <a:xfrm>
              <a:off x="24064" y="5089818"/>
              <a:ext cx="9098280" cy="1737360"/>
            </a:xfrm>
            <a:prstGeom prst="rect">
              <a:avLst/>
            </a:prstGeom>
          </p:spPr>
        </p:pic>
        <p:sp>
          <p:nvSpPr>
            <p:cNvPr id="16" name="Rectangle 15"/>
            <p:cNvSpPr/>
            <p:nvPr/>
          </p:nvSpPr>
          <p:spPr>
            <a:xfrm>
              <a:off x="0" y="5181600"/>
              <a:ext cx="45719"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537710" y="2251710"/>
              <a:ext cx="68580"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9098281" y="5158740"/>
              <a:ext cx="45719"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3"/>
          <p:cNvSpPr txBox="1">
            <a:spLocks/>
          </p:cNvSpPr>
          <p:nvPr/>
        </p:nvSpPr>
        <p:spPr>
          <a:xfrm>
            <a:off x="228600" y="3429000"/>
            <a:ext cx="7315200" cy="1325563"/>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THANK YOU FOR YOUR ATTENTION</a:t>
            </a: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
                                        <p:tgtEl>
                                          <p:spTgt spid="6"/>
                                        </p:tgtEl>
                                      </p:cBhvr>
                                    </p:animEffect>
                                    <p:set>
                                      <p:cBhvr>
                                        <p:cTn id="7" dur="1" fill="hold">
                                          <p:stCondLst>
                                            <p:cond delay="9"/>
                                          </p:stCondLst>
                                        </p:cTn>
                                        <p:tgtEl>
                                          <p:spTgt spid="6"/>
                                        </p:tgtEl>
                                        <p:attrNameLst>
                                          <p:attrName>style.visibility</p:attrName>
                                        </p:attrNameLst>
                                      </p:cBhvr>
                                      <p:to>
                                        <p:strVal val="hidden"/>
                                      </p:to>
                                    </p:set>
                                  </p:childTnLst>
                                </p:cTn>
                              </p:par>
                              <p:par>
                                <p:cTn id="8" presetID="2" presetClass="exit" presetSubtype="9" fill="hold" nodeType="withEffect">
                                  <p:stCondLst>
                                    <p:cond delay="0"/>
                                  </p:stCondLst>
                                  <p:childTnLst>
                                    <p:anim calcmode="lin" valueType="num">
                                      <p:cBhvr additive="base">
                                        <p:cTn id="9" dur="750"/>
                                        <p:tgtEl>
                                          <p:spTgt spid="7"/>
                                        </p:tgtEl>
                                        <p:attrNameLst>
                                          <p:attrName>ppt_x</p:attrName>
                                        </p:attrNameLst>
                                      </p:cBhvr>
                                      <p:tavLst>
                                        <p:tav tm="0">
                                          <p:val>
                                            <p:strVal val="ppt_x"/>
                                          </p:val>
                                        </p:tav>
                                        <p:tav tm="100000">
                                          <p:val>
                                            <p:strVal val="0-ppt_w/2"/>
                                          </p:val>
                                        </p:tav>
                                      </p:tavLst>
                                    </p:anim>
                                    <p:anim calcmode="lin" valueType="num">
                                      <p:cBhvr additive="base">
                                        <p:cTn id="10" dur="750"/>
                                        <p:tgtEl>
                                          <p:spTgt spid="7"/>
                                        </p:tgtEl>
                                        <p:attrNameLst>
                                          <p:attrName>ppt_y</p:attrName>
                                        </p:attrNameLst>
                                      </p:cBhvr>
                                      <p:tavLst>
                                        <p:tav tm="0">
                                          <p:val>
                                            <p:strVal val="ppt_y"/>
                                          </p:val>
                                        </p:tav>
                                        <p:tav tm="100000">
                                          <p:val>
                                            <p:strVal val="0-ppt_h/2"/>
                                          </p:val>
                                        </p:tav>
                                      </p:tavLst>
                                    </p:anim>
                                    <p:set>
                                      <p:cBhvr>
                                        <p:cTn id="11" dur="1" fill="hold">
                                          <p:stCondLst>
                                            <p:cond delay="749"/>
                                          </p:stCondLst>
                                        </p:cTn>
                                        <p:tgtEl>
                                          <p:spTgt spid="7"/>
                                        </p:tgtEl>
                                        <p:attrNameLst>
                                          <p:attrName>style.visibility</p:attrName>
                                        </p:attrNameLst>
                                      </p:cBhvr>
                                      <p:to>
                                        <p:strVal val="hidden"/>
                                      </p:to>
                                    </p:set>
                                  </p:childTnLst>
                                </p:cTn>
                              </p:par>
                              <p:par>
                                <p:cTn id="12" presetID="2" presetClass="exit" presetSubtype="3" fill="hold" nodeType="withEffect">
                                  <p:stCondLst>
                                    <p:cond delay="0"/>
                                  </p:stCondLst>
                                  <p:childTnLst>
                                    <p:anim calcmode="lin" valueType="num">
                                      <p:cBhvr additive="base">
                                        <p:cTn id="13" dur="750"/>
                                        <p:tgtEl>
                                          <p:spTgt spid="8"/>
                                        </p:tgtEl>
                                        <p:attrNameLst>
                                          <p:attrName>ppt_x</p:attrName>
                                        </p:attrNameLst>
                                      </p:cBhvr>
                                      <p:tavLst>
                                        <p:tav tm="0">
                                          <p:val>
                                            <p:strVal val="ppt_x"/>
                                          </p:val>
                                        </p:tav>
                                        <p:tav tm="100000">
                                          <p:val>
                                            <p:strVal val="1+ppt_w/2"/>
                                          </p:val>
                                        </p:tav>
                                      </p:tavLst>
                                    </p:anim>
                                    <p:anim calcmode="lin" valueType="num">
                                      <p:cBhvr additive="base">
                                        <p:cTn id="14" dur="750"/>
                                        <p:tgtEl>
                                          <p:spTgt spid="8"/>
                                        </p:tgtEl>
                                        <p:attrNameLst>
                                          <p:attrName>ppt_y</p:attrName>
                                        </p:attrNameLst>
                                      </p:cBhvr>
                                      <p:tavLst>
                                        <p:tav tm="0">
                                          <p:val>
                                            <p:strVal val="ppt_y"/>
                                          </p:val>
                                        </p:tav>
                                        <p:tav tm="100000">
                                          <p:val>
                                            <p:strVal val="0-ppt_h/2"/>
                                          </p:val>
                                        </p:tav>
                                      </p:tavLst>
                                    </p:anim>
                                    <p:set>
                                      <p:cBhvr>
                                        <p:cTn id="15" dur="1" fill="hold">
                                          <p:stCondLst>
                                            <p:cond delay="749"/>
                                          </p:stCondLst>
                                        </p:cTn>
                                        <p:tgtEl>
                                          <p:spTgt spid="8"/>
                                        </p:tgtEl>
                                        <p:attrNameLst>
                                          <p:attrName>style.visibility</p:attrName>
                                        </p:attrNameLst>
                                      </p:cBhvr>
                                      <p:to>
                                        <p:strVal val="hidden"/>
                                      </p:to>
                                    </p:set>
                                  </p:childTnLst>
                                </p:cTn>
                              </p:par>
                              <p:par>
                                <p:cTn id="16" presetID="2" presetClass="exit" presetSubtype="8" fill="hold" nodeType="withEffect">
                                  <p:stCondLst>
                                    <p:cond delay="0"/>
                                  </p:stCondLst>
                                  <p:childTnLst>
                                    <p:anim calcmode="lin" valueType="num">
                                      <p:cBhvr additive="base">
                                        <p:cTn id="17" dur="750"/>
                                        <p:tgtEl>
                                          <p:spTgt spid="9"/>
                                        </p:tgtEl>
                                        <p:attrNameLst>
                                          <p:attrName>ppt_x</p:attrName>
                                        </p:attrNameLst>
                                      </p:cBhvr>
                                      <p:tavLst>
                                        <p:tav tm="0">
                                          <p:val>
                                            <p:strVal val="ppt_x"/>
                                          </p:val>
                                        </p:tav>
                                        <p:tav tm="100000">
                                          <p:val>
                                            <p:strVal val="0-ppt_w/2"/>
                                          </p:val>
                                        </p:tav>
                                      </p:tavLst>
                                    </p:anim>
                                    <p:anim calcmode="lin" valueType="num">
                                      <p:cBhvr additive="base">
                                        <p:cTn id="18" dur="750"/>
                                        <p:tgtEl>
                                          <p:spTgt spid="9"/>
                                        </p:tgtEl>
                                        <p:attrNameLst>
                                          <p:attrName>ppt_y</p:attrName>
                                        </p:attrNameLst>
                                      </p:cBhvr>
                                      <p:tavLst>
                                        <p:tav tm="0">
                                          <p:val>
                                            <p:strVal val="ppt_y"/>
                                          </p:val>
                                        </p:tav>
                                        <p:tav tm="100000">
                                          <p:val>
                                            <p:strVal val="ppt_y"/>
                                          </p:val>
                                        </p:tav>
                                      </p:tavLst>
                                    </p:anim>
                                    <p:set>
                                      <p:cBhvr>
                                        <p:cTn id="19" dur="1" fill="hold">
                                          <p:stCondLst>
                                            <p:cond delay="749"/>
                                          </p:stCondLst>
                                        </p:cTn>
                                        <p:tgtEl>
                                          <p:spTgt spid="9"/>
                                        </p:tgtEl>
                                        <p:attrNameLst>
                                          <p:attrName>style.visibility</p:attrName>
                                        </p:attrNameLst>
                                      </p:cBhvr>
                                      <p:to>
                                        <p:strVal val="hidden"/>
                                      </p:to>
                                    </p:set>
                                  </p:childTnLst>
                                </p:cTn>
                              </p:par>
                              <p:par>
                                <p:cTn id="20" presetID="2" presetClass="exit" presetSubtype="2" fill="hold" nodeType="withEffect">
                                  <p:stCondLst>
                                    <p:cond delay="0"/>
                                  </p:stCondLst>
                                  <p:childTnLst>
                                    <p:anim calcmode="lin" valueType="num">
                                      <p:cBhvr additive="base">
                                        <p:cTn id="21" dur="750"/>
                                        <p:tgtEl>
                                          <p:spTgt spid="10"/>
                                        </p:tgtEl>
                                        <p:attrNameLst>
                                          <p:attrName>ppt_x</p:attrName>
                                        </p:attrNameLst>
                                      </p:cBhvr>
                                      <p:tavLst>
                                        <p:tav tm="0">
                                          <p:val>
                                            <p:strVal val="ppt_x"/>
                                          </p:val>
                                        </p:tav>
                                        <p:tav tm="100000">
                                          <p:val>
                                            <p:strVal val="1+ppt_w/2"/>
                                          </p:val>
                                        </p:tav>
                                      </p:tavLst>
                                    </p:anim>
                                    <p:anim calcmode="lin" valueType="num">
                                      <p:cBhvr additive="base">
                                        <p:cTn id="22" dur="750"/>
                                        <p:tgtEl>
                                          <p:spTgt spid="10"/>
                                        </p:tgtEl>
                                        <p:attrNameLst>
                                          <p:attrName>ppt_y</p:attrName>
                                        </p:attrNameLst>
                                      </p:cBhvr>
                                      <p:tavLst>
                                        <p:tav tm="0">
                                          <p:val>
                                            <p:strVal val="ppt_y"/>
                                          </p:val>
                                        </p:tav>
                                        <p:tav tm="100000">
                                          <p:val>
                                            <p:strVal val="ppt_y"/>
                                          </p:val>
                                        </p:tav>
                                      </p:tavLst>
                                    </p:anim>
                                    <p:set>
                                      <p:cBhvr>
                                        <p:cTn id="23" dur="1" fill="hold">
                                          <p:stCondLst>
                                            <p:cond delay="749"/>
                                          </p:stCondLst>
                                        </p:cTn>
                                        <p:tgtEl>
                                          <p:spTgt spid="10"/>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250"/>
                                        <p:tgtEl>
                                          <p:spTgt spid="14"/>
                                        </p:tgtEl>
                                      </p:cBhvr>
                                    </p:animEffect>
                                    <p:set>
                                      <p:cBhvr>
                                        <p:cTn id="26" dur="1" fill="hold">
                                          <p:stCondLst>
                                            <p:cond delay="24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3.xml><?xml version="1.0" encoding="utf-8"?>
<p:tagLst xmlns:a="http://schemas.openxmlformats.org/drawingml/2006/main" xmlns:r="http://schemas.openxmlformats.org/officeDocument/2006/relationships" xmlns:p="http://schemas.openxmlformats.org/presentationml/2006/main">
  <p:tag name="EVENTTIMING" val="|m0;0;26;0|m0;8.2;28;0|m1;8.4;26;0|m1;14.9;28;0|m1;15.9;26;0|m1;15.9;28;0"/>
</p:tagLst>
</file>

<file path=ppt/tags/tag4.xml><?xml version="1.0" encoding="utf-8"?>
<p:tagLst xmlns:a="http://schemas.openxmlformats.org/drawingml/2006/main" xmlns:r="http://schemas.openxmlformats.org/officeDocument/2006/relationships" xmlns:p="http://schemas.openxmlformats.org/presentationml/2006/main">
  <p:tag name="DVSECTIONID" val="go7EXg3J7pxd79sxolJbfP"/>
</p:tagLst>
</file>

<file path=ppt/tags/tag5.xml><?xml version="1.0" encoding="utf-8"?>
<p:tagLst xmlns:a="http://schemas.openxmlformats.org/drawingml/2006/main" xmlns:r="http://schemas.openxmlformats.org/officeDocument/2006/relationships" xmlns:p="http://schemas.openxmlformats.org/presentationml/2006/main">
  <p:tag name="TIMING" val="|1.6"/>
</p:tagLst>
</file>

<file path=ppt/theme/theme1.xml><?xml version="1.0" encoding="utf-8"?>
<a:theme xmlns:a="http://schemas.openxmlformats.org/drawingml/2006/main" name="Introducing PowerPoint 201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 PowerPoint 2011.potx</Template>
  <TotalTime>0</TotalTime>
  <Words>1678</Words>
  <Application>Microsoft Macintosh PowerPoint</Application>
  <PresentationFormat>On-screen Show (4:3)</PresentationFormat>
  <Paragraphs>139</Paragraphs>
  <Slides>20</Slides>
  <Notes>13</Notes>
  <HiddenSlides>0</HiddenSlides>
  <MMClips>2</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Introducing PowerPoint 2011</vt:lpstr>
      <vt:lpstr>Using “Dialogue Journal”-in foreign language teaching</vt:lpstr>
      <vt:lpstr>To introduce “Dialogue Journal” to the teachers and encourage them to adopt it in their teaching. </vt:lpstr>
      <vt:lpstr>PowerPoint Presentation</vt:lpstr>
      <vt:lpstr>WHAT IS A ‘Dialogue Journal’?</vt:lpstr>
      <vt:lpstr>WHAT IS A ‘Dialogue Journal’?</vt:lpstr>
      <vt:lpstr>LISTENING READING SPEAKING WRITING  </vt:lpstr>
      <vt:lpstr>Sample</vt:lpstr>
      <vt:lpstr>Sample 2</vt:lpstr>
      <vt:lpstr>PowerPoint Presentation</vt:lpstr>
      <vt:lpstr>PowerPoint Presentation</vt:lpstr>
      <vt:lpstr>Student – Teacher communication example</vt:lpstr>
      <vt:lpstr>Some of students’ questions?</vt:lpstr>
      <vt:lpstr>How to write a dialogue journal?</vt:lpstr>
      <vt:lpstr>How to write a dialogue journal?</vt:lpstr>
      <vt:lpstr>Precautions regarding the Dialogue Journal </vt:lpstr>
      <vt:lpstr>Strengths and weaknesses  </vt:lpstr>
      <vt:lpstr>Conclusion </vt:lpstr>
      <vt:lpstr>PowerPoint Presentation</vt:lpstr>
      <vt:lpstr>Reference</vt:lpstr>
      <vt:lpstr>PowerPoint Presentation</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2010-05-03T20:57:59Z</dcterms:created>
  <dcterms:modified xsi:type="dcterms:W3CDTF">2013-04-18T07:06:38Z</dcterms:modified>
</cp:coreProperties>
</file>