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8" r:id="rId5"/>
    <p:sldId id="259" r:id="rId6"/>
    <p:sldId id="261" r:id="rId7"/>
    <p:sldId id="293" r:id="rId8"/>
    <p:sldId id="294" r:id="rId9"/>
    <p:sldId id="295" r:id="rId10"/>
    <p:sldId id="297" r:id="rId11"/>
    <p:sldId id="296" r:id="rId12"/>
    <p:sldId id="263" r:id="rId13"/>
    <p:sldId id="264" r:id="rId14"/>
    <p:sldId id="265" r:id="rId15"/>
    <p:sldId id="266" r:id="rId16"/>
    <p:sldId id="299" r:id="rId17"/>
    <p:sldId id="291" r:id="rId18"/>
    <p:sldId id="292" r:id="rId19"/>
    <p:sldId id="269" r:id="rId20"/>
    <p:sldId id="270" r:id="rId21"/>
    <p:sldId id="271" r:id="rId22"/>
    <p:sldId id="279" r:id="rId23"/>
    <p:sldId id="284" r:id="rId24"/>
    <p:sldId id="286" r:id="rId25"/>
    <p:sldId id="289" r:id="rId26"/>
    <p:sldId id="300" r:id="rId27"/>
    <p:sldId id="290" r:id="rId28"/>
    <p:sldId id="287" r:id="rId29"/>
    <p:sldId id="288" r:id="rId30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FA0D-6A71-4F2B-942F-EF6E91D0A40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9DEA-A88F-40CB-B81C-5E9A3B823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FA0D-6A71-4F2B-942F-EF6E91D0A40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9DEA-A88F-40CB-B81C-5E9A3B823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FA0D-6A71-4F2B-942F-EF6E91D0A40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9DEA-A88F-40CB-B81C-5E9A3B823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FA0D-6A71-4F2B-942F-EF6E91D0A40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9DEA-A88F-40CB-B81C-5E9A3B823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FA0D-6A71-4F2B-942F-EF6E91D0A40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9DEA-A88F-40CB-B81C-5E9A3B823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FA0D-6A71-4F2B-942F-EF6E91D0A40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9DEA-A88F-40CB-B81C-5E9A3B823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FA0D-6A71-4F2B-942F-EF6E91D0A40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9DEA-A88F-40CB-B81C-5E9A3B823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FA0D-6A71-4F2B-942F-EF6E91D0A40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9DEA-A88F-40CB-B81C-5E9A3B823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FA0D-6A71-4F2B-942F-EF6E91D0A40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9DEA-A88F-40CB-B81C-5E9A3B823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FA0D-6A71-4F2B-942F-EF6E91D0A40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9DEA-A88F-40CB-B81C-5E9A3B823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FA0D-6A71-4F2B-942F-EF6E91D0A40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9DEA-A88F-40CB-B81C-5E9A3B823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BFA0D-6A71-4F2B-942F-EF6E91D0A40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09DEA-A88F-40CB-B81C-5E9A3B823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jucs_19_05_0672_0691_dhir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lliportaali.fi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buragga@kfu.edu.sa" TargetMode="External"/><Relationship Id="rId2" Type="http://schemas.openxmlformats.org/officeDocument/2006/relationships/hyperlink" Target="mailto:amandeep.dhir@aalto.f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boregeh@kfu.edu.sa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Journal%20of%20Universal%20Computer%20Science.doc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571612"/>
            <a:ext cx="8501122" cy="20002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Twitter 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a Learning Tool in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Classroom?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4000504"/>
            <a:ext cx="7200928" cy="1752600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Journal of Universal Computer Science, vol. 19, no. 5 (2013), 672-691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submitted: 30/1/12, accepted: 12/10/12, appeared: 1/3/13 © J.UCS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1490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нэ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өгүүлэл нь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боловсролын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салбарт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ашиглагдаж байгаа баримт бичигт,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Twitter-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ийн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судалгаанд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системтэйгээр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эмпирик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болон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b="1" i="1" dirty="0" smtClean="0">
                <a:latin typeface="Times New Roman" pitchFamily="18" charset="0"/>
                <a:cs typeface="Times New Roman" pitchFamily="18" charset="0"/>
              </a:rPr>
              <a:t>онолын судалгаа,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задлан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шинжилгээ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хийж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үр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дүнг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мэдээлсэн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hangingPunct="0">
              <a:lnSpc>
                <a:spcPct val="16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Тиймээс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өнөөдрийн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судалгаа нь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боловсролын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салбар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дахь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сургалтын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болон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сурган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хүмүүжүүлэх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төрөл бүрийн  ажилд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Twitter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ашиглах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ад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дутагдалтай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b="1" i="1" dirty="0" smtClean="0">
                <a:latin typeface="Times New Roman" pitchFamily="18" charset="0"/>
                <a:cs typeface="Times New Roman" pitchFamily="18" charset="0"/>
              </a:rPr>
              <a:t>болон давуу талуудыг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тодорхойлсон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Нэмж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хэлэхэд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энэ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судалгаа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ирээдүйд  сургалтын янз бүрийн чиглэлээр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Twitter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ашиглах хүсэл сонирхолтой  байгаа  судлаачид дадлагажигч  нарт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судалгааны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чиглэлийг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тодорхойлж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өгсөн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i="1" dirty="0" smtClean="0">
                <a:latin typeface="Times New Roman" pitchFamily="18" charset="0"/>
                <a:cs typeface="Times New Roman" pitchFamily="18" charset="0"/>
              </a:rPr>
              <a:t>2. Судалгааны арга зүй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14327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	Энэ судалгааны арга зүй нь судалгааны асуултууд, эрдэм шинжилгээний өгүүлэлд анализ хийх, цуглуулах зэргээс бүрдсэн.</a:t>
            </a:r>
          </a:p>
          <a:p>
            <a:pPr algn="just">
              <a:lnSpc>
                <a:spcPct val="160000"/>
              </a:lnSpc>
              <a:buNone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		1-р диаграм нь судалгааны арга зүйн бүрэн дүр зургийг харуулж, энэ өгүүллийн дараагийн хэсгүүдэд тайлбарласан болно.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627" t="31965" r="33139" b="232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642918"/>
            <a:ext cx="6472254" cy="1011222"/>
          </a:xfrm>
        </p:spPr>
        <p:txBody>
          <a:bodyPr/>
          <a:lstStyle/>
          <a:p>
            <a:r>
              <a:rPr lang="mn-MN" b="1" i="1" dirty="0" smtClean="0">
                <a:latin typeface="Times New Roman" pitchFamily="18" charset="0"/>
                <a:cs typeface="Times New Roman" pitchFamily="18" charset="0"/>
              </a:rPr>
              <a:t>Судалгааны асуулт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928802"/>
            <a:ext cx="8229600" cy="407196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Энэ судалгаанд дараах үндсэн судалгааны асуултууд тулгардаг:</a:t>
            </a:r>
          </a:p>
          <a:p>
            <a:pPr algn="just">
              <a:lnSpc>
                <a:spcPct val="170000"/>
              </a:lnSpc>
              <a:buNone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а) Боловсролын салбар дахь Twitter ашиглахад тухайн үеийн судалгааны явц ямар байна вэ?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None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б) Боловсролын салбарт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Twitter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ашиглан ялгаатай заах арга зүй ашиглахын давуу тал болон сул тал нь юу вэ?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None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в)  Энэ сэдвийг сонирхогч  хамтран судлаагчид нь  ба туршигч /дадлагажигч/  нарын цаашдын чиглэл юу вэ?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000" b="1" i="1" dirty="0" smtClean="0">
                <a:latin typeface="Times New Roman" pitchFamily="18" charset="0"/>
                <a:cs typeface="Times New Roman" pitchFamily="18" charset="0"/>
              </a:rPr>
              <a:t>2.2 Мэдээлэл цуглуулах</a:t>
            </a: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15328" cy="3257559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Холбогдох мэдээлэл цуглуулах зорилгоор,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www.nelliportaali.fi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нэртэй онлайн үйлчилгээг ашигласан. Энэ  онлайн үйлчилгээ нь судалгааны олон мэдээллийн сан (</a:t>
            </a:r>
            <a:r>
              <a:rPr lang="mn-MN" sz="2400" i="1" dirty="0" smtClean="0">
                <a:latin typeface="Times New Roman" pitchFamily="18" charset="0"/>
                <a:cs typeface="Times New Roman" pitchFamily="18" charset="0"/>
              </a:rPr>
              <a:t>өөрөөр хэлбэл шинжлэх ухааны Шууд,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Google Scholar, IEEE </a:t>
            </a:r>
            <a:r>
              <a:rPr lang="mn-MN" sz="2400" i="1" dirty="0" smtClean="0">
                <a:latin typeface="Times New Roman" pitchFamily="18" charset="0"/>
                <a:cs typeface="Times New Roman" pitchFamily="18" charset="0"/>
              </a:rPr>
              <a:t>болон МУЗ нь дижитал номын сангуудыг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) -гаас түлхүүр үгээр хайлт хийх үйл явцыг зохион байгуулдаг.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4360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Холбогдох мэдээллийг цуглуулах үйл явц нь хоёр өөр өөр түлхүүр үг ашиглан хайлт хийнэ. Тухайлбал, "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Twitter"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болон "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Twitter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ба боловсрол". </a:t>
            </a:r>
          </a:p>
          <a:p>
            <a:pPr algn="just">
              <a:lnSpc>
                <a:spcPct val="170000"/>
              </a:lnSpc>
              <a:buNone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		Аль ч түлхүүр үгүүд нь хослол хайх боломжийг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nelliportal.fiservice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түлхүүр үг өгөхгүй байгаа учраас тус тусад нь энэхүү онлайн үйлчилгээг ашиглан хайлт байна. </a:t>
            </a:r>
          </a:p>
          <a:p>
            <a:pPr algn="just">
              <a:lnSpc>
                <a:spcPct val="170000"/>
              </a:lnSpc>
              <a:buNone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		Хоёр дахь Түлхүүр үгийн хайлт "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Twitter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БА боловсрол" 158 холбогдох өгүүлэл буцааж байхад анхны Түлхүүр үгийн хайлт "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Twitter"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нийт103 өгүүлэл буцаав.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200" b="1" i="1" dirty="0" smtClean="0">
                <a:latin typeface="Times New Roman" pitchFamily="18" charset="0"/>
                <a:cs typeface="Times New Roman" pitchFamily="18" charset="0"/>
              </a:rPr>
              <a:t>3. Микроблогы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н 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эрин</a:t>
            </a:r>
            <a:r>
              <a:rPr lang="mn-MN" sz="3200" b="1" i="1" dirty="0" smtClean="0"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эхлэл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28998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Мини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блогийн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тухай  ойлголт  нь тийм ч  их хуучин биш, 2005 оноос  анхны  микроблогууд олны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анхаарлын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төвд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орж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ирсэн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. Хожим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2007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гэхэд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"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Микроблог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"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аажмаар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интернэт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хэрэглэгчдийн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дунд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түгээмэл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болсон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.[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Ebner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10]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 Зарим түгээмэл  /а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лдартай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микроблог-ууд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Twitter,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Plurk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Pownce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болон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Jaiku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зэрэг юм.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Ebner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10].</a:t>
            </a:r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5131" t="28831" r="34741" b="21929"/>
          <a:stretch>
            <a:fillRect/>
          </a:stretch>
        </p:blipFill>
        <p:spPr bwMode="auto">
          <a:xfrm>
            <a:off x="0" y="1285860"/>
            <a:ext cx="435768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400552" cy="4525963"/>
          </a:xfrm>
        </p:spPr>
        <p:txBody>
          <a:bodyPr>
            <a:normAutofit/>
          </a:bodyPr>
          <a:lstStyle/>
          <a:p>
            <a:pPr algn="just"/>
            <a:r>
              <a:rPr lang="mn-MN" sz="1800" dirty="0" smtClean="0">
                <a:latin typeface="Times New Roman" pitchFamily="18" charset="0"/>
                <a:cs typeface="Times New Roman" pitchFamily="18" charset="0"/>
              </a:rPr>
              <a:t>Нийгмийн харилцааг сайжруулах</a:t>
            </a:r>
          </a:p>
          <a:p>
            <a:pPr algn="just"/>
            <a:r>
              <a:rPr lang="mn-MN" sz="1800" dirty="0" smtClean="0">
                <a:latin typeface="Times New Roman" pitchFamily="18" charset="0"/>
                <a:cs typeface="Times New Roman" pitchFamily="18" charset="0"/>
              </a:rPr>
              <a:t>Боловсролын үйл ажиллагааг дэмжих</a:t>
            </a:r>
          </a:p>
          <a:p>
            <a:pPr algn="just"/>
            <a:r>
              <a:rPr lang="mn-MN" sz="1800" dirty="0" smtClean="0">
                <a:latin typeface="Times New Roman" pitchFamily="18" charset="0"/>
                <a:cs typeface="Times New Roman" pitchFamily="18" charset="0"/>
              </a:rPr>
              <a:t>Тасралтгүй, ил тод </a:t>
            </a:r>
          </a:p>
          <a:p>
            <a:pPr algn="just"/>
            <a:r>
              <a:rPr lang="mn-MN" sz="1800" dirty="0" smtClean="0">
                <a:latin typeface="Times New Roman" pitchFamily="18" charset="0"/>
                <a:cs typeface="Times New Roman" pitchFamily="18" charset="0"/>
              </a:rPr>
              <a:t>Эргэх холбоотой</a:t>
            </a:r>
          </a:p>
          <a:p>
            <a:pPr algn="just"/>
            <a:r>
              <a:rPr lang="mn-MN" sz="1800" dirty="0" smtClean="0">
                <a:latin typeface="Times New Roman" pitchFamily="18" charset="0"/>
                <a:cs typeface="Times New Roman" pitchFamily="18" charset="0"/>
              </a:rPr>
              <a:t>Сургалтын үйл ажиллагааг илүү ил тод байлгах</a:t>
            </a:r>
          </a:p>
          <a:p>
            <a:pPr algn="just"/>
            <a:r>
              <a:rPr lang="mn-MN" sz="1800" dirty="0" smtClean="0">
                <a:latin typeface="Times New Roman" pitchFamily="18" charset="0"/>
                <a:cs typeface="Times New Roman" pitchFamily="18" charset="0"/>
              </a:rPr>
              <a:t>Албан бус сургалт ба албан бус харилцаа</a:t>
            </a:r>
          </a:p>
          <a:p>
            <a:pPr algn="just"/>
            <a:r>
              <a:rPr lang="mn-MN" sz="1800" dirty="0" smtClean="0">
                <a:latin typeface="Times New Roman" pitchFamily="18" charset="0"/>
                <a:cs typeface="Times New Roman" pitchFamily="18" charset="0"/>
              </a:rPr>
              <a:t>Хялбар ба чөлөөтэй миний хязгаарлалуудаас</a:t>
            </a:r>
          </a:p>
          <a:p>
            <a:pPr algn="just"/>
            <a:r>
              <a:rPr lang="mn-MN" sz="1800" dirty="0" smtClean="0">
                <a:latin typeface="Times New Roman" pitchFamily="18" charset="0"/>
                <a:cs typeface="Times New Roman" pitchFamily="18" charset="0"/>
              </a:rPr>
              <a:t>Албан бус, чөлөөтэй, хамтын ажиллагаа дэмждэг</a:t>
            </a:r>
          </a:p>
          <a:p>
            <a:pPr algn="just"/>
            <a:r>
              <a:rPr lang="mn-MN" sz="1800" dirty="0" smtClean="0">
                <a:latin typeface="Times New Roman" pitchFamily="18" charset="0"/>
                <a:cs typeface="Times New Roman" pitchFamily="18" charset="0"/>
              </a:rPr>
              <a:t>.......</a:t>
            </a:r>
          </a:p>
          <a:p>
            <a:pPr algn="just"/>
            <a:endParaRPr lang="mn-MN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500042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atin typeface="Times New Roman" pitchFamily="18" charset="0"/>
                <a:cs typeface="Times New Roman" pitchFamily="18" charset="0"/>
              </a:rPr>
              <a:t>Зураг 2: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Micro blogging </a:t>
            </a:r>
            <a:r>
              <a:rPr lang="mn-MN" b="1" dirty="0" smtClean="0">
                <a:latin typeface="Times New Roman" pitchFamily="18" charset="0"/>
                <a:cs typeface="Times New Roman" pitchFamily="18" charset="0"/>
              </a:rPr>
              <a:t>төрөл бүрийн давуу талуудын  тойм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Twitter)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139" t="38828" r="32252" b="28025"/>
          <a:stretch>
            <a:fillRect/>
          </a:stretch>
        </p:blipFill>
        <p:spPr bwMode="auto">
          <a:xfrm>
            <a:off x="357158" y="857232"/>
            <a:ext cx="857256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2428868"/>
            <a:ext cx="142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i="1" dirty="0" smtClean="0">
                <a:latin typeface="Times New Roman" pitchFamily="18" charset="0"/>
                <a:cs typeface="Times New Roman" pitchFamily="18" charset="0"/>
              </a:rPr>
              <a:t>Нийгмийн оролцоо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2857496"/>
            <a:ext cx="1781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b="1" dirty="0" smtClean="0">
                <a:latin typeface="Times New Roman" pitchFamily="18" charset="0"/>
                <a:cs typeface="Times New Roman" pitchFamily="18" charset="0"/>
              </a:rPr>
              <a:t>оюутны сэтгэл </a:t>
            </a:r>
          </a:p>
          <a:p>
            <a:pPr algn="ctr"/>
            <a:r>
              <a:rPr lang="mn-MN" b="1" dirty="0" smtClean="0">
                <a:latin typeface="Times New Roman" pitchFamily="18" charset="0"/>
                <a:cs typeface="Times New Roman" pitchFamily="18" charset="0"/>
              </a:rPr>
              <a:t>ханамж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9586" y="192880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atin typeface="Times New Roman" pitchFamily="18" charset="0"/>
                <a:cs typeface="Times New Roman" pitchFamily="18" charset="0"/>
              </a:rPr>
              <a:t>Сургалт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Twitter and the Learning Process</a:t>
            </a: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026" t="40407" r="33058" b="21711"/>
          <a:stretch>
            <a:fillRect/>
          </a:stretch>
        </p:blipFill>
        <p:spPr bwMode="auto">
          <a:xfrm>
            <a:off x="1643042" y="1428736"/>
            <a:ext cx="728670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171448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 smtClean="0">
                <a:latin typeface="Times New Roman" pitchFamily="18" charset="0"/>
                <a:cs typeface="Times New Roman" pitchFamily="18" charset="0"/>
              </a:rPr>
              <a:t>Нийгмийн үйл ажиллагаа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42886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 smtClean="0">
                <a:latin typeface="Times New Roman" pitchFamily="18" charset="0"/>
                <a:cs typeface="Times New Roman" pitchFamily="18" charset="0"/>
              </a:rPr>
              <a:t>Танин мэдэхүйн үйл ажиллагаа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14686"/>
            <a:ext cx="1928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 smtClean="0">
                <a:latin typeface="Times New Roman" pitchFamily="18" charset="0"/>
                <a:cs typeface="Times New Roman" pitchFamily="18" charset="0"/>
              </a:rPr>
              <a:t>Хувийн ба олон нийтийн туршлагууд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29066"/>
            <a:ext cx="185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 smtClean="0">
                <a:latin typeface="Times New Roman" pitchFamily="18" charset="0"/>
                <a:cs typeface="Times New Roman" pitchFamily="18" charset="0"/>
              </a:rPr>
              <a:t>Нийгмийн харилцан үйлчлэл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64344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 smtClean="0">
                <a:latin typeface="Times New Roman" pitchFamily="18" charset="0"/>
                <a:cs typeface="Times New Roman" pitchFamily="18" charset="0"/>
              </a:rPr>
              <a:t>Нийгэм-соёлын үйл ажиллагаа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Amandeep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Dhir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(Department of Computer Science and Engineering, Aalto University, Finland</a:t>
            </a:r>
          </a:p>
          <a:p>
            <a:pPr marL="0" indent="0" algn="ctr">
              <a:buNone/>
            </a:pPr>
            <a:r>
              <a:rPr lang="en-US" sz="31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amandeep.dhir@aalto.fi</a:t>
            </a:r>
            <a:r>
              <a:rPr lang="en-US" sz="31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 algn="ctr">
              <a:buNone/>
            </a:pP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Khalid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Buragga</a:t>
            </a: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1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(Department of Information Systems, CCSIT, King Faisal University</a:t>
            </a:r>
          </a:p>
          <a:p>
            <a:pPr marL="0" indent="0" algn="ctr">
              <a:buNone/>
            </a:pPr>
            <a:r>
              <a:rPr lang="en-US" sz="31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Al-</a:t>
            </a:r>
            <a:r>
              <a:rPr lang="en-US" sz="3100" dirty="0" err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Hofuf</a:t>
            </a:r>
            <a:r>
              <a:rPr lang="en-US" sz="31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Saudi Arabia </a:t>
            </a:r>
            <a:r>
              <a:rPr lang="en-US" sz="31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kburagga@kfu.edu.sa</a:t>
            </a:r>
            <a:r>
              <a:rPr lang="en-US" sz="31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 algn="ctr">
              <a:buNone/>
            </a:pP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Abeer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Boreqqah</a:t>
            </a: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1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(Dept. of Curriculum and Teaching methods, College of Education, King Faisal University</a:t>
            </a:r>
          </a:p>
          <a:p>
            <a:pPr marL="0" indent="0" algn="ctr">
              <a:buNone/>
            </a:pPr>
            <a:r>
              <a:rPr lang="en-US" sz="31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Al-</a:t>
            </a:r>
            <a:r>
              <a:rPr lang="en-US" sz="3100" dirty="0" err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Hofuf</a:t>
            </a:r>
            <a:r>
              <a:rPr lang="en-US" sz="31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Saudi Arabia </a:t>
            </a:r>
            <a:r>
              <a:rPr lang="mn-MN" sz="31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aboregeh@kfu.edu.sa</a:t>
            </a:r>
            <a:r>
              <a:rPr lang="mn-MN" sz="31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3100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Twitter </a:t>
            </a:r>
            <a:r>
              <a:rPr lang="mn-MN" b="1" i="1" dirty="0" smtClean="0">
                <a:latin typeface="Times New Roman" pitchFamily="18" charset="0"/>
                <a:cs typeface="Times New Roman" pitchFamily="18" charset="0"/>
              </a:rPr>
              <a:t>ба оюутны оролцоо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125" t="49877" r="32507" b="9084"/>
          <a:stretch>
            <a:fillRect/>
          </a:stretch>
        </p:blipFill>
        <p:spPr bwMode="auto">
          <a:xfrm>
            <a:off x="285720" y="1357298"/>
            <a:ext cx="842968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8472518" cy="3983047"/>
          </a:xfrm>
        </p:spPr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Цаг тухайд нь оюутны асуудлыг шийдвэрлэх: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Оюутнууд товч бичиж сурах: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Унших, бичих ур чадварт үзүүлэх нөлөө: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Бондоос чөлөөлөх: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Албан болон албан бус сургалтыг дэмжих:</a:t>
            </a:r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Нийгмийн оролцоог сайжруулах нь: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Нийгмийн  болон мэргэжлийн хариуцлага:</a:t>
            </a:r>
          </a:p>
          <a:p>
            <a:pPr marL="514350" indent="-514350" algn="just">
              <a:buFont typeface="+mj-lt"/>
              <a:buAutoNum type="arabicPeriod"/>
            </a:pPr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96974"/>
          </a:xfrm>
        </p:spPr>
        <p:txBody>
          <a:bodyPr>
            <a:normAutofit/>
          </a:bodyPr>
          <a:lstStyle/>
          <a:p>
            <a:r>
              <a:rPr lang="mn-MN" sz="2400" b="1" i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Twitter</a:t>
            </a:r>
            <a:r>
              <a:rPr lang="mn-MN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b="1" i="1" dirty="0" smtClean="0">
                <a:latin typeface="Times New Roman" pitchFamily="18" charset="0"/>
                <a:cs typeface="Times New Roman" pitchFamily="18" charset="0"/>
              </a:rPr>
              <a:t>ашигласан сургалт  ба багшийн </a:t>
            </a:r>
            <a:br>
              <a:rPr lang="mn-MN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mn-MN" sz="2400" b="1" i="1" dirty="0" smtClean="0">
                <a:latin typeface="Times New Roman" pitchFamily="18" charset="0"/>
                <a:cs typeface="Times New Roman" pitchFamily="18" charset="0"/>
              </a:rPr>
              <a:t>давуу тал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Их нууцлал болон ая тухтай</a:t>
            </a:r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9. Соёлын бүрэн эрх:</a:t>
            </a:r>
          </a:p>
          <a:p>
            <a:pPr>
              <a:buNone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10. Өөриймсүүлж заах:</a:t>
            </a:r>
          </a:p>
          <a:p>
            <a:pPr>
              <a:buNone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11. Хариуцлага:</a:t>
            </a:r>
          </a:p>
          <a:p>
            <a:pPr>
              <a:buNone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12. Боловсролын материал  түгээх: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2400" b="1" i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Twitter </a:t>
            </a:r>
            <a:r>
              <a:rPr lang="mn-MN" sz="2400" b="1" i="1" dirty="0" smtClean="0">
                <a:latin typeface="Times New Roman" pitchFamily="18" charset="0"/>
                <a:cs typeface="Times New Roman" pitchFamily="18" charset="0"/>
              </a:rPr>
              <a:t>–ийн боловсролын орчин дахь </a:t>
            </a:r>
            <a:br>
              <a:rPr lang="mn-MN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mn-MN" sz="2400" b="1" i="1" dirty="0" smtClean="0">
                <a:latin typeface="Times New Roman" pitchFamily="18" charset="0"/>
                <a:cs typeface="Times New Roman" pitchFamily="18" charset="0"/>
              </a:rPr>
              <a:t>дутагдалтай тал нь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Донтолт ба анхаарал сарниулах:</a:t>
            </a:r>
          </a:p>
          <a:p>
            <a:pPr marL="514350" indent="-514350">
              <a:buFont typeface="+mj-lt"/>
              <a:buAutoNum type="arabicPeriod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Цаг алдах /хаягдах/:</a:t>
            </a:r>
          </a:p>
          <a:p>
            <a:pPr marL="514350" indent="-514350">
              <a:buFont typeface="+mj-lt"/>
              <a:buAutoNum type="arabicPeriod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Үзэл бодлоо илэрхийлэх эрх чөлөөний талаар бэрхшээл:</a:t>
            </a:r>
          </a:p>
          <a:p>
            <a:pPr marL="514350" indent="-514350">
              <a:buFont typeface="+mj-lt"/>
              <a:buAutoNum type="arabicPeriod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Нууцлалын холбоотой асуудлууд:</a:t>
            </a:r>
          </a:p>
          <a:p>
            <a:pPr marL="514350" indent="-514350">
              <a:buFont typeface="+mj-lt"/>
              <a:buAutoNum type="arabicPeriod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Зориулалтын бус хэрэгсэл:</a:t>
            </a:r>
          </a:p>
          <a:p>
            <a:pPr marL="514350" indent="-514350">
              <a:buFont typeface="+mj-lt"/>
              <a:buAutoNum type="arabicPeriod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Боловсролын хэрэгсэл болох хөнгөнөөр авч </a:t>
            </a:r>
          </a:p>
          <a:p>
            <a:pPr marL="514350" indent="-514350">
              <a:buFont typeface="+mj-lt"/>
              <a:buAutoNum type="arabicPeriod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Хэрэглэгчидийг нэгтгэсэн групп байхгүй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Энэ  өгүүлэл нь  боловсролын салбарт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Twitter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ашиглах хянах, өөрийн хэрэглэсэн үр дүнг танилцуулсан байна. Сонгон шалгаруулалт, өмнөх утга зохиол, янз бүрийн хүмүүжүүлэх, сургалтын үр ашиг, боловсролын салбарт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Twitter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ашиглах сул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талууд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ыг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системтэй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хянах, судалгааны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арга зүй практик шалгасан байна. </a:t>
            </a:r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Энэ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ажил нь боловсролд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Twitter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үүрэг, хэрэглээг авч болохыг тогтоосон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байна.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Гэсэн хэдий ч,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эмпирик судалгааны аргаар хийсэн баримтад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оюутны суралцах, эрдэм шинжилгээний үйл ажиллагааны талаар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Twitter-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ийн урт хугацааны эерэг нөлөө баталгаажуулах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нь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ховор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байлаа. </a:t>
            </a:r>
            <a:endParaRPr lang="mn-M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25470"/>
          </a:xfrm>
        </p:spPr>
        <p:txBody>
          <a:bodyPr>
            <a:normAutofit/>
          </a:bodyPr>
          <a:lstStyle/>
          <a:p>
            <a:r>
              <a:rPr lang="mn-MN" sz="2400" b="1" i="1" dirty="0" smtClean="0">
                <a:latin typeface="Times New Roman" pitchFamily="18" charset="0"/>
                <a:cs typeface="Times New Roman" pitchFamily="18" charset="0"/>
              </a:rPr>
              <a:t>7. Дүгнэлт</a:t>
            </a:r>
            <a:r>
              <a:rPr lang="mn-MN" sz="2400" b="1" i="1" dirty="0" smtClean="0">
                <a:latin typeface="Times New Roman" pitchFamily="18" charset="0"/>
                <a:cs typeface="Times New Roman" pitchFamily="18" charset="0"/>
              </a:rPr>
              <a:t>, ирээдүйн чиг хандлага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Энэ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системтэй шинжилгээн дээр үндэслэн, энэ сэдвээр цаашид судалгаа хийх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боломж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Зураг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6-д харагдаж 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байна </a:t>
            </a:r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Энэ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тогтолцоо нь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Twitter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албан бус сургалт, ангийн динамик, сурах, нийгмийн ур чадвар, нийгмийн харилцаа, хүсэл эрмэлзэл, эрдэм шинжилгээний болон сэтгэл зүйн хөгжилд эерэг нөлөө үзүүлдэг болохыг харуулж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байна. </a:t>
            </a: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Энэ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нь бүр оюутнууд гадаад хэл сурахад нь тусалдаг. Гэсэн хэдий ч, суралцах, эрдэм шинжилгээний үйл ажиллагаа, орон зай, боловсролын талаарх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Twitter-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ийн урт хугацааны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үед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үр нөлөө нь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мэдэгдэхгүй байна.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862" t="34093" r="32441" b="12241"/>
          <a:stretch>
            <a:fillRect/>
          </a:stretch>
        </p:blipFill>
        <p:spPr bwMode="auto">
          <a:xfrm>
            <a:off x="500034" y="857232"/>
            <a:ext cx="828680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69742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Эцэст нь хэлэхэд,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судалгаагаар албан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бус сургалтын бодит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байдал,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залуу оюутнууд динамик анги, </a:t>
            </a:r>
            <a:r>
              <a:rPr lang="mn-M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нийгмийн </a:t>
            </a:r>
            <a:r>
              <a:rPr lang="mn-M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чадваруудыг, </a:t>
            </a:r>
            <a:r>
              <a:rPr lang="mn-MN" b="1" i="1" dirty="0" smtClean="0">
                <a:latin typeface="Times New Roman" pitchFamily="18" charset="0"/>
                <a:cs typeface="Times New Roman" pitchFamily="18" charset="0"/>
              </a:rPr>
              <a:t>өөр өөр хэл, </a:t>
            </a:r>
            <a:r>
              <a:rPr lang="mn-M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нийгмийн харилцан үйлчлэл</a:t>
            </a:r>
            <a:r>
              <a:rPr lang="mn-MN" b="1" i="1" dirty="0" smtClean="0">
                <a:latin typeface="Times New Roman" pitchFamily="18" charset="0"/>
                <a:cs typeface="Times New Roman" pitchFamily="18" charset="0"/>
              </a:rPr>
              <a:t>, сэдэл, </a:t>
            </a:r>
            <a:r>
              <a:rPr lang="mn-M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мөн эрдэм шинжилгээний болон сэтгэл зүйн хөгжлийг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сурахад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Twitter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дэвшилттэй байна гэдгийг тогтоожээ. </a:t>
            </a:r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Гэсэн хэдий ч,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Одоо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ч зарим судлаачид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twitter-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ыг танхимын сургалтад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урт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хугацааны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арга хэрэгсэл болгон ашиглах үр нөлөөг үнэлэх, туршилт хийх нь илүү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их хэрэгтэй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гэж үзэж байна.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[Ahmad,12]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i="1" dirty="0" smtClean="0">
                <a:latin typeface="Times New Roman" pitchFamily="18" charset="0"/>
                <a:cs typeface="Times New Roman" pitchFamily="18" charset="0"/>
              </a:rPr>
              <a:t>Талархал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Энэ судалгааны төлөвлөлт, дүн шинжилгээ хийх, хэвлэн нийтлэх үе шатанд бидэнд гүнзгий, нарийвчилсан тайлбар өгч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тусласан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Said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Elnaffar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UAE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-ын их сургуульд талархал илэрхийлье.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Ном зүй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Twitter</a:t>
            </a:r>
            <a:r>
              <a:rPr lang="mn-MN" b="1" dirty="0" smtClean="0">
                <a:latin typeface="Times New Roman" pitchFamily="18" charset="0"/>
                <a:cs typeface="Times New Roman" pitchFamily="18" charset="0"/>
              </a:rPr>
              <a:t>-ийг танхимын сургалтын нэгэн хэрэгсэл болгох нь?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7129490" cy="106679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МБУС МЗТ Б.Норжинбуу</a:t>
            </a:r>
          </a:p>
          <a:p>
            <a:pPr algn="r"/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Ж.Дашдэмбэрэл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i="1" dirty="0" smtClean="0">
                <a:latin typeface="Times New Roman" pitchFamily="18" charset="0"/>
                <a:cs typeface="Times New Roman" pitchFamily="18" charset="0"/>
              </a:rPr>
              <a:t>Бүтэц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785926"/>
            <a:ext cx="7400948" cy="4186254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Танилцуулга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Судалгааны арга зүй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Microblog-ийн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эрин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эхлэл</a:t>
            </a:r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Сургалт удирдах системийг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Twitter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-тэй харьцуулахад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Twitter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ашигласан  сургалт ба багшийн давуу тал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Twitter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–ийн боловсролын орчин дахь дутагдалтай тал нь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Дүгнэлт, ирээдүйн чиг хандлага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mn-MN" b="1" i="1" dirty="0" smtClean="0">
                <a:latin typeface="Times New Roman" pitchFamily="18" charset="0"/>
                <a:cs typeface="Times New Roman" pitchFamily="18" charset="0"/>
              </a:rPr>
              <a:t>Хураангуй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Twitter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нь бидний нилээд сайн мэдэх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Web 2.0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микроблогын алдартай нийгмийн сүлжээний сайт. Энэ нь зөвхөн тухайн хугацаанд харилцаа холбоо үүсгэх, нийгмийг холбох, шууд эргэх холбоог Вэб, ухаалаг гар утас, таблет компьютер гэх мэтээр дамжуулдан хийдэг.</a:t>
            </a:r>
          </a:p>
          <a:p>
            <a:pPr algn="just">
              <a:lnSpc>
                <a:spcPct val="150000"/>
              </a:lnSpc>
              <a:buNone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Twitter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ашиглаж байгаа хүмүүсийн дунд </a:t>
            </a:r>
            <a:r>
              <a:rPr lang="mn-MN" sz="2400" b="1" i="1" u="sng" dirty="0" smtClean="0">
                <a:latin typeface="Times New Roman" pitchFamily="18" charset="0"/>
                <a:cs typeface="Times New Roman" pitchFamily="18" charset="0"/>
              </a:rPr>
              <a:t>багш, оюутан, мэргэжлийн судлаачид  өсөн нэмэгдэж байна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i="1" dirty="0" smtClean="0">
                <a:latin typeface="Times New Roman" pitchFamily="18" charset="0"/>
                <a:cs typeface="Times New Roman" pitchFamily="18" charset="0"/>
              </a:rPr>
              <a:t>Түлхүүр үг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Анги, Танхим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Боловсролын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Технологи, Зааварчилгаа,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Сургалт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Сургалт Удирдах Систем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Pedagogy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-арга Зүй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Twitter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mn-MN" b="1" i="1" dirty="0" smtClean="0">
                <a:latin typeface="Times New Roman" pitchFamily="18" charset="0"/>
                <a:cs typeface="Times New Roman" pitchFamily="18" charset="0"/>
              </a:rPr>
              <a:t>1. Танилцуулга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785926"/>
            <a:ext cx="7901014" cy="4214842"/>
          </a:xfrm>
        </p:spPr>
        <p:txBody>
          <a:bodyPr>
            <a:normAutofit fontScale="70000" lnSpcReduction="20000"/>
          </a:bodyPr>
          <a:lstStyle/>
          <a:p>
            <a:pPr algn="just" hangingPunct="0">
              <a:lnSpc>
                <a:spcPct val="16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Боловсролын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салбар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дахь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Twitter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ашиглалтын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сүүлийн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үеийн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статистик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аар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Twitter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нь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аль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хэдийн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танхимын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сургалтад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өөрийн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байр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сууриа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олсон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тогтоогдсон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>
              <a:lnSpc>
                <a:spcPct val="16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>
              <a:lnSpc>
                <a:spcPct val="16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Статистикаас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харахад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1400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багш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нарын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56%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суралцах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арга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хэрэгсэл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ээ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Twitter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гэж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үзэж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байгааг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харуулж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байна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1920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багшаас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тэдний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оролцогчдын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энх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хувь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танхимын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заавар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члагад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Twitter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ашигладаг.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Моран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11].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286279"/>
          </a:xfrm>
        </p:spPr>
        <p:txBody>
          <a:bodyPr>
            <a:normAutofit fontScale="55000" lnSpcReduction="20000"/>
          </a:bodyPr>
          <a:lstStyle/>
          <a:p>
            <a:pPr algn="just" hangingPunct="0">
              <a:lnSpc>
                <a:spcPct val="17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Үүнтэй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холбоотойгоор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Mc Hugh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багш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нарын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80%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нийгмийн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сүлжээний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зарим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хэлбэр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ийг </a:t>
            </a:r>
            <a:r>
              <a:rPr lang="mn-MN" b="1" i="1" dirty="0" smtClean="0">
                <a:latin typeface="Times New Roman" pitchFamily="18" charset="0"/>
                <a:cs typeface="Times New Roman" pitchFamily="18" charset="0"/>
              </a:rPr>
              <a:t>зааварчлагад ашиглаж болохыг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тодорхойлсон.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Моран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11]</a:t>
            </a:r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>
              <a:lnSpc>
                <a:spcPct val="170000"/>
              </a:lnSpc>
              <a:buNone/>
            </a:pPr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>
              <a:lnSpc>
                <a:spcPct val="170000"/>
              </a:lnSpc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мнөх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судалгаанаас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харахад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жишээлбэл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2008-2009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боловсролын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зорилгоор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ашиглах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Twitter-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ийн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хэрэглээ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эрс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өссөн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байна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Жишээ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2008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онд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оюутнуудын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ойролцоогоор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8%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танхимын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орчин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Twitter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ашиглаж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багш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нарын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30.7%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нь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Twitter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–г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хамтын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ажиллагаа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харилцаа</a:t>
            </a:r>
            <a:r>
              <a:rPr lang="mn-MN" b="1" i="1" dirty="0" smtClean="0">
                <a:latin typeface="Times New Roman" pitchFamily="18" charset="0"/>
                <a:cs typeface="Times New Roman" pitchFamily="18" charset="0"/>
              </a:rPr>
              <a:t>ны зорилгоор ашиглаж,  харин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9.7%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суралцах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арга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хэрэгсэл</a:t>
            </a:r>
            <a:r>
              <a:rPr lang="mn-MN" b="1" i="1" dirty="0" smtClean="0">
                <a:latin typeface="Times New Roman" pitchFamily="18" charset="0"/>
                <a:cs typeface="Times New Roman" pitchFamily="18" charset="0"/>
              </a:rPr>
              <a:t> болгон ашиглана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гэж үзэж байсан.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[Twitter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Higher Education, 09]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21497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Энэ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судалгаанаас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харахад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Twitter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нь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доорх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шалтгаанааар  сонгогдсон.</a:t>
            </a:r>
          </a:p>
          <a:p>
            <a:pPr lvl="0" algn="just" hangingPunct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Twitter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нь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500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гаруй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сая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бүртгэлтэй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хэрэглэгчтэй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гээрээ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маш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алдартай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[Twitter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статистик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12]; </a:t>
            </a:r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hangingPunc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hangingPunct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Боловсролын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орчинд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Twitter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-тэй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уялдаа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холбоотой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арвин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судалгаа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байдаг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Жишээ нь: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Grosseck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08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Junco, 11; Junco 12] III)</a:t>
            </a:r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hangingPunc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hangingPunct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Twitter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нь сургалтын хэд хэдэн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шинж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тэй,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тухайлбал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хүртээмжтэй</a:t>
            </a:r>
            <a:r>
              <a:rPr lang="mn-MN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Вэб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гар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утас,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мөн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мэйл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гэх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мэт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тухайн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цаг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үед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харилцаа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холбоо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ны зориулалтаар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мөн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шууд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санал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тайлан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гаргах   гэх мэт</a:t>
            </a:r>
            <a:r>
              <a:rPr lang="mn-MN" b="1" i="1" dirty="0" smtClean="0">
                <a:latin typeface="Times New Roman" pitchFamily="18" charset="0"/>
                <a:cs typeface="Times New Roman" pitchFamily="18" charset="0"/>
              </a:rPr>
              <a:t> бэлэн,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уян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хатан</a:t>
            </a:r>
            <a:r>
              <a:rPr lang="mn-MN" b="1" i="1" dirty="0" smtClean="0">
                <a:latin typeface="Times New Roman" pitchFamily="18" charset="0"/>
                <a:cs typeface="Times New Roman" pitchFamily="18" charset="0"/>
              </a:rPr>
              <a:t>, хялбар ашиглах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боломжуудтай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юм</a:t>
            </a:r>
            <a:r>
              <a:rPr lang="mn-MN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Дээд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боловсролд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Twitter, 09].</a:t>
            </a:r>
          </a:p>
          <a:p>
            <a:pPr>
              <a:buNone/>
            </a:pPr>
            <a:r>
              <a:rPr lang="mn-M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49726eea29a2fd5e9536a9e4f303354dfaf6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1154</Words>
  <Application>Microsoft Office PowerPoint</Application>
  <PresentationFormat>On-screen Show (4:3)</PresentationFormat>
  <Paragraphs>120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Twitter a Learning Tool in Classroom? </vt:lpstr>
      <vt:lpstr>Slide 2</vt:lpstr>
      <vt:lpstr>Twitter-ийг танхимын сургалтын нэгэн хэрэгсэл болгох нь? </vt:lpstr>
      <vt:lpstr>Бүтэц</vt:lpstr>
      <vt:lpstr>Хураангуй</vt:lpstr>
      <vt:lpstr>Түлхүүр үг</vt:lpstr>
      <vt:lpstr>1. Танилцуулга</vt:lpstr>
      <vt:lpstr>Slide 8</vt:lpstr>
      <vt:lpstr>Slide 9</vt:lpstr>
      <vt:lpstr>Slide 10</vt:lpstr>
      <vt:lpstr>2. Судалгааны арга зүй</vt:lpstr>
      <vt:lpstr>Slide 12</vt:lpstr>
      <vt:lpstr>Судалгааны асуулт</vt:lpstr>
      <vt:lpstr>2.2 Мэдээлэл цуглуулах</vt:lpstr>
      <vt:lpstr>Slide 15</vt:lpstr>
      <vt:lpstr>3. Микроблогын  эриний эхлэл </vt:lpstr>
      <vt:lpstr>Slide 17</vt:lpstr>
      <vt:lpstr>Slide 18</vt:lpstr>
      <vt:lpstr>Twitter and the Learning Process</vt:lpstr>
      <vt:lpstr>Twitter ба оюутны оролцоо</vt:lpstr>
      <vt:lpstr>5. Twitter ашигласан сургалт  ба багшийн  давуу тал</vt:lpstr>
      <vt:lpstr>Slide 22</vt:lpstr>
      <vt:lpstr>6. Twitter –ийн боловсролын орчин дахь  дутагдалтай тал нь</vt:lpstr>
      <vt:lpstr>7. Дүгнэлт, ирээдүйн чиг хандлага</vt:lpstr>
      <vt:lpstr>Slide 25</vt:lpstr>
      <vt:lpstr>Slide 26</vt:lpstr>
      <vt:lpstr>Slide 27</vt:lpstr>
      <vt:lpstr>Талархал</vt:lpstr>
      <vt:lpstr>Ном зүй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Tweeters on Campus: Twitter a Learning Tool in Classroom? </dc:title>
  <dc:creator>norjoo</dc:creator>
  <cp:lastModifiedBy>norjoo</cp:lastModifiedBy>
  <cp:revision>97</cp:revision>
  <dcterms:created xsi:type="dcterms:W3CDTF">2015-01-22T15:42:55Z</dcterms:created>
  <dcterms:modified xsi:type="dcterms:W3CDTF">2015-01-29T05:52:13Z</dcterms:modified>
</cp:coreProperties>
</file>