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8" r:id="rId3"/>
    <p:sldId id="279" r:id="rId4"/>
    <p:sldId id="280" r:id="rId5"/>
    <p:sldId id="282" r:id="rId6"/>
    <p:sldId id="301" r:id="rId7"/>
    <p:sldId id="302" r:id="rId8"/>
    <p:sldId id="303" r:id="rId9"/>
    <p:sldId id="304" r:id="rId10"/>
    <p:sldId id="305" r:id="rId11"/>
    <p:sldId id="306" r:id="rId12"/>
    <p:sldId id="307" r:id="rId13"/>
    <p:sldId id="283" r:id="rId14"/>
    <p:sldId id="284" r:id="rId15"/>
    <p:sldId id="285" r:id="rId16"/>
    <p:sldId id="291" r:id="rId17"/>
    <p:sldId id="294" r:id="rId18"/>
    <p:sldId id="287" r:id="rId19"/>
    <p:sldId id="261" r:id="rId20"/>
    <p:sldId id="262" r:id="rId21"/>
    <p:sldId id="289" r:id="rId22"/>
    <p:sldId id="263" r:id="rId23"/>
    <p:sldId id="264" r:id="rId24"/>
    <p:sldId id="267" r:id="rId25"/>
    <p:sldId id="266" r:id="rId26"/>
    <p:sldId id="269" r:id="rId27"/>
    <p:sldId id="271" r:id="rId28"/>
    <p:sldId id="272" r:id="rId29"/>
    <p:sldId id="273" r:id="rId30"/>
    <p:sldId id="300" r:id="rId31"/>
    <p:sldId id="295" r:id="rId32"/>
    <p:sldId id="296" r:id="rId33"/>
    <p:sldId id="297" r:id="rId34"/>
    <p:sldId id="274" r:id="rId35"/>
    <p:sldId id="292"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151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Documents\&#8470;&#8470;.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Lbls>
            <c:txPr>
              <a:bodyPr/>
              <a:lstStyle/>
              <a:p>
                <a:pPr>
                  <a:defRPr sz="2800" b="1"/>
                </a:pPr>
                <a:endParaRPr lang="en-US"/>
              </a:p>
            </c:txPr>
            <c:showVal val="1"/>
            <c:showLeaderLines val="1"/>
          </c:dLbls>
          <c:cat>
            <c:strRef>
              <c:f>Sheet1!$A$2:$A$3</c:f>
              <c:strCache>
                <c:ptCount val="2"/>
                <c:pt idx="0">
                  <c:v>Хичээлийн идэвх оролцоо</c:v>
                </c:pt>
                <c:pt idx="1">
                  <c:v>Хичээлийн идэвхгүй байдал</c:v>
                </c:pt>
              </c:strCache>
            </c:strRef>
          </c:cat>
          <c:val>
            <c:numRef>
              <c:f>Sheet1!$B$2:$B$3</c:f>
              <c:numCache>
                <c:formatCode>0%</c:formatCode>
                <c:ptCount val="2"/>
                <c:pt idx="0">
                  <c:v>0.25</c:v>
                </c:pt>
                <c:pt idx="1">
                  <c:v>0.75000000000000266</c:v>
                </c:pt>
              </c:numCache>
            </c:numRef>
          </c:val>
        </c:ser>
        <c:firstSliceAng val="0"/>
      </c:pieChart>
    </c:plotArea>
    <c:legend>
      <c:legendPos val="r"/>
      <c:layout>
        <c:manualLayout>
          <c:xMode val="edge"/>
          <c:yMode val="edge"/>
          <c:x val="0.6497747156605479"/>
          <c:y val="0.34597827683115362"/>
          <c:w val="0.34145335451489661"/>
          <c:h val="0.30804324379066889"/>
        </c:manualLayout>
      </c:layout>
      <c:txPr>
        <a:bodyPr/>
        <a:lstStyle/>
        <a:p>
          <a:pPr>
            <a:defRPr sz="2400" b="1"/>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
          <c:y val="5.5886763790706104E-2"/>
          <c:w val="0.66858267716535469"/>
          <c:h val="0.91487620515711321"/>
        </c:manualLayout>
      </c:layout>
      <c:barChart>
        <c:barDir val="bar"/>
        <c:grouping val="clustered"/>
        <c:ser>
          <c:idx val="0"/>
          <c:order val="0"/>
          <c:tx>
            <c:strRef>
              <c:f>Sheet1!$B$1</c:f>
              <c:strCache>
                <c:ptCount val="1"/>
                <c:pt idx="0">
                  <c:v>2 курс</c:v>
                </c:pt>
              </c:strCache>
            </c:strRef>
          </c:tx>
          <c:dLbls>
            <c:dLbl>
              <c:idx val="1"/>
              <c:layout>
                <c:manualLayout>
                  <c:x val="1.0025786250402915E-2"/>
                  <c:y val="9.4225721784777314E-3"/>
                </c:manualLayout>
              </c:layout>
              <c:showVal val="1"/>
            </c:dLbl>
            <c:txPr>
              <a:bodyPr/>
              <a:lstStyle/>
              <a:p>
                <a:pPr>
                  <a:defRPr sz="2000"/>
                </a:pPr>
                <a:endParaRPr lang="en-US"/>
              </a:p>
            </c:txPr>
            <c:showVal val="1"/>
          </c:dLbls>
          <c:cat>
            <c:strRef>
              <c:f>Sheet1!$A$2:$A$6</c:f>
              <c:strCache>
                <c:ptCount val="5"/>
                <c:pt idx="0">
                  <c:v>Багш хичээлдээ бүтээлч ханддаг</c:v>
                </c:pt>
                <c:pt idx="1">
                  <c:v>Багш чиглүүлэгч байж чаддаг</c:v>
                </c:pt>
                <c:pt idx="2">
                  <c:v>Багш оюутныг сайшаан урамшуулдаг</c:v>
                </c:pt>
                <c:pt idx="3">
                  <c:v>Багшийн ур чадвар өндөр</c:v>
                </c:pt>
                <c:pt idx="4">
                  <c:v>Оюутантай харилцах харилцаа сайн</c:v>
                </c:pt>
              </c:strCache>
            </c:strRef>
          </c:cat>
          <c:val>
            <c:numRef>
              <c:f>Sheet1!$B$2:$B$6</c:f>
              <c:numCache>
                <c:formatCode>0%</c:formatCode>
                <c:ptCount val="5"/>
                <c:pt idx="0">
                  <c:v>0.58000000000000007</c:v>
                </c:pt>
                <c:pt idx="1">
                  <c:v>0.32000000000000112</c:v>
                </c:pt>
                <c:pt idx="2">
                  <c:v>0.46</c:v>
                </c:pt>
                <c:pt idx="3">
                  <c:v>0.77000000000000224</c:v>
                </c:pt>
                <c:pt idx="4">
                  <c:v>0.65000000000000235</c:v>
                </c:pt>
              </c:numCache>
            </c:numRef>
          </c:val>
        </c:ser>
        <c:ser>
          <c:idx val="1"/>
          <c:order val="1"/>
          <c:tx>
            <c:strRef>
              <c:f>Sheet1!$C$1</c:f>
              <c:strCache>
                <c:ptCount val="1"/>
                <c:pt idx="0">
                  <c:v>4 курс</c:v>
                </c:pt>
              </c:strCache>
            </c:strRef>
          </c:tx>
          <c:dLbls>
            <c:showVal val="1"/>
          </c:dLbls>
          <c:cat>
            <c:strRef>
              <c:f>Sheet1!$A$2:$A$6</c:f>
              <c:strCache>
                <c:ptCount val="5"/>
                <c:pt idx="0">
                  <c:v>Багш хичээлдээ бүтээлч ханддаг</c:v>
                </c:pt>
                <c:pt idx="1">
                  <c:v>Багш чиглүүлэгч байж чаддаг</c:v>
                </c:pt>
                <c:pt idx="2">
                  <c:v>Багш оюутныг сайшаан урамшуулдаг</c:v>
                </c:pt>
                <c:pt idx="3">
                  <c:v>Багшийн ур чадвар өндөр</c:v>
                </c:pt>
                <c:pt idx="4">
                  <c:v>Оюутантай харилцах харилцаа сайн</c:v>
                </c:pt>
              </c:strCache>
            </c:strRef>
          </c:cat>
          <c:val>
            <c:numRef>
              <c:f>Sheet1!$C$2:$C$6</c:f>
              <c:numCache>
                <c:formatCode>0%</c:formatCode>
                <c:ptCount val="5"/>
                <c:pt idx="0">
                  <c:v>0.81</c:v>
                </c:pt>
                <c:pt idx="1">
                  <c:v>0.78</c:v>
                </c:pt>
                <c:pt idx="2">
                  <c:v>0.65000000000000235</c:v>
                </c:pt>
                <c:pt idx="3">
                  <c:v>0.83000000000000063</c:v>
                </c:pt>
                <c:pt idx="4">
                  <c:v>0.74000000000000199</c:v>
                </c:pt>
              </c:numCache>
            </c:numRef>
          </c:val>
        </c:ser>
        <c:axId val="73866624"/>
        <c:axId val="73868416"/>
      </c:barChart>
      <c:catAx>
        <c:axId val="73866624"/>
        <c:scaling>
          <c:orientation val="minMax"/>
        </c:scaling>
        <c:axPos val="l"/>
        <c:tickLblPos val="nextTo"/>
        <c:crossAx val="73868416"/>
        <c:crosses val="autoZero"/>
        <c:auto val="1"/>
        <c:lblAlgn val="ctr"/>
        <c:lblOffset val="100"/>
      </c:catAx>
      <c:valAx>
        <c:axId val="73868416"/>
        <c:scaling>
          <c:orientation val="minMax"/>
        </c:scaling>
        <c:axPos val="b"/>
        <c:majorGridlines/>
        <c:numFmt formatCode="0%" sourceLinked="1"/>
        <c:tickLblPos val="nextTo"/>
        <c:crossAx val="73866624"/>
        <c:crosses val="autoZero"/>
        <c:crossBetween val="between"/>
      </c:valAx>
    </c:plotArea>
    <c:legend>
      <c:legendPos val="r"/>
      <c:legendEntry>
        <c:idx val="1"/>
        <c:txPr>
          <a:bodyPr/>
          <a:lstStyle/>
          <a:p>
            <a:pPr>
              <a:defRPr b="1">
                <a:solidFill>
                  <a:srgbClr val="FF0000"/>
                </a:solidFill>
              </a:defRPr>
            </a:pPr>
            <a:endParaRPr lang="en-US"/>
          </a:p>
        </c:txPr>
      </c:legendEntry>
      <c:legendEntry>
        <c:idx val="0"/>
        <c:txPr>
          <a:bodyPr/>
          <a:lstStyle/>
          <a:p>
            <a:pPr>
              <a:defRPr b="1">
                <a:solidFill>
                  <a:srgbClr val="FF0000"/>
                </a:solidFill>
              </a:defRPr>
            </a:pPr>
            <a:endParaRPr lang="en-US"/>
          </a:p>
        </c:txPr>
      </c:legendEntry>
      <c:layout>
        <c:manualLayout>
          <c:xMode val="edge"/>
          <c:yMode val="edge"/>
          <c:x val="0.86783694801307765"/>
          <c:y val="0.39473684210526416"/>
          <c:w val="0.12485311046645517"/>
          <c:h val="0.13245993921812421"/>
        </c:manualLayout>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tx>
            <c:strRef>
              <c:f>Sheet1!$B$1</c:f>
              <c:strCache>
                <c:ptCount val="1"/>
                <c:pt idx="0">
                  <c:v>2 курс</c:v>
                </c:pt>
              </c:strCache>
            </c:strRef>
          </c:tx>
          <c:cat>
            <c:strRef>
              <c:f>Sheet1!$A$2:$A$7</c:f>
              <c:strCache>
                <c:ptCount val="6"/>
                <c:pt idx="0">
                  <c:v>Оюутанд зөвлөн туслах туршлага сайн биш</c:v>
                </c:pt>
                <c:pt idx="1">
                  <c:v>Оюутан бүрийн онцлогт тохируулж сургалтын арга хэрэглэх туршлага сайн биш </c:v>
                </c:pt>
                <c:pt idx="2">
                  <c:v>Багшид оюутантай ажиллах цаг бага ачаалал их</c:v>
                </c:pt>
                <c:pt idx="3">
                  <c:v>Оюутан бүрд хүрэлцэх сургалтын хэрэглэгдэхүүний  хүртээмж сайн биш</c:v>
                </c:pt>
                <c:pt idx="4">
                  <c:v>Багш нарын мэргэжилийг дээшлүүлэх бодлого дутмаг</c:v>
                </c:pt>
                <c:pt idx="5">
                  <c:v>Залуу багш нар багшлах арга барилд сайн суралцаагүй </c:v>
                </c:pt>
              </c:strCache>
            </c:strRef>
          </c:cat>
          <c:val>
            <c:numRef>
              <c:f>Sheet1!$B$2:$B$7</c:f>
              <c:numCache>
                <c:formatCode>0%</c:formatCode>
                <c:ptCount val="6"/>
                <c:pt idx="0">
                  <c:v>0.35000000000000031</c:v>
                </c:pt>
                <c:pt idx="1">
                  <c:v>0.51</c:v>
                </c:pt>
                <c:pt idx="2">
                  <c:v>0.36000000000000032</c:v>
                </c:pt>
                <c:pt idx="3">
                  <c:v>0.46</c:v>
                </c:pt>
                <c:pt idx="4">
                  <c:v>0.18000000000000024</c:v>
                </c:pt>
                <c:pt idx="5">
                  <c:v>0.43000000000000038</c:v>
                </c:pt>
              </c:numCache>
            </c:numRef>
          </c:val>
        </c:ser>
        <c:ser>
          <c:idx val="1"/>
          <c:order val="1"/>
          <c:tx>
            <c:strRef>
              <c:f>Sheet1!$C$1</c:f>
              <c:strCache>
                <c:ptCount val="1"/>
                <c:pt idx="0">
                  <c:v>4 курс</c:v>
                </c:pt>
              </c:strCache>
            </c:strRef>
          </c:tx>
          <c:cat>
            <c:strRef>
              <c:f>Sheet1!$A$2:$A$7</c:f>
              <c:strCache>
                <c:ptCount val="6"/>
                <c:pt idx="0">
                  <c:v>Оюутанд зөвлөн туслах туршлага сайн биш</c:v>
                </c:pt>
                <c:pt idx="1">
                  <c:v>Оюутан бүрийн онцлогт тохируулж сургалтын арга хэрэглэх туршлага сайн биш </c:v>
                </c:pt>
                <c:pt idx="2">
                  <c:v>Багшид оюутантай ажиллах цаг бага ачаалал их</c:v>
                </c:pt>
                <c:pt idx="3">
                  <c:v>Оюутан бүрд хүрэлцэх сургалтын хэрэглэгдэхүүний  хүртээмж сайн биш</c:v>
                </c:pt>
                <c:pt idx="4">
                  <c:v>Багш нарын мэргэжилийг дээшлүүлэх бодлого дутмаг</c:v>
                </c:pt>
                <c:pt idx="5">
                  <c:v>Залуу багш нар багшлах арга барилд сайн суралцаагүй </c:v>
                </c:pt>
              </c:strCache>
            </c:strRef>
          </c:cat>
          <c:val>
            <c:numRef>
              <c:f>Sheet1!$C$2:$C$7</c:f>
              <c:numCache>
                <c:formatCode>0%</c:formatCode>
                <c:ptCount val="6"/>
                <c:pt idx="0">
                  <c:v>0.48000000000000032</c:v>
                </c:pt>
                <c:pt idx="1">
                  <c:v>0.67000000000000193</c:v>
                </c:pt>
                <c:pt idx="2">
                  <c:v>0.72000000000000064</c:v>
                </c:pt>
                <c:pt idx="3">
                  <c:v>0.59000000000000064</c:v>
                </c:pt>
                <c:pt idx="4">
                  <c:v>0.59000000000000064</c:v>
                </c:pt>
                <c:pt idx="5">
                  <c:v>0.55000000000000004</c:v>
                </c:pt>
              </c:numCache>
            </c:numRef>
          </c:val>
        </c:ser>
        <c:axId val="47108096"/>
        <c:axId val="47109632"/>
      </c:barChart>
      <c:catAx>
        <c:axId val="47108096"/>
        <c:scaling>
          <c:orientation val="minMax"/>
        </c:scaling>
        <c:axPos val="l"/>
        <c:tickLblPos val="nextTo"/>
        <c:txPr>
          <a:bodyPr/>
          <a:lstStyle/>
          <a:p>
            <a:pPr>
              <a:defRPr sz="1600"/>
            </a:pPr>
            <a:endParaRPr lang="en-US"/>
          </a:p>
        </c:txPr>
        <c:crossAx val="47109632"/>
        <c:crosses val="autoZero"/>
        <c:auto val="1"/>
        <c:lblAlgn val="ctr"/>
        <c:lblOffset val="100"/>
      </c:catAx>
      <c:valAx>
        <c:axId val="47109632"/>
        <c:scaling>
          <c:orientation val="minMax"/>
        </c:scaling>
        <c:axPos val="b"/>
        <c:majorGridlines/>
        <c:numFmt formatCode="0%" sourceLinked="1"/>
        <c:tickLblPos val="nextTo"/>
        <c:crossAx val="47108096"/>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9"/>
  <c:chart>
    <c:title>
      <c:tx>
        <c:rich>
          <a:bodyPr/>
          <a:lstStyle/>
          <a:p>
            <a:pPr>
              <a:defRPr>
                <a:latin typeface="Arial" pitchFamily="34" charset="0"/>
                <a:cs typeface="Arial" pitchFamily="34" charset="0"/>
              </a:defRPr>
            </a:pPr>
            <a:r>
              <a:rPr lang="ru-RU" dirty="0">
                <a:latin typeface="Arial" pitchFamily="34" charset="0"/>
                <a:cs typeface="Arial" pitchFamily="34" charset="0"/>
              </a:rPr>
              <a:t>
</a:t>
            </a:r>
          </a:p>
        </c:rich>
      </c:tx>
    </c:title>
    <c:view3D>
      <c:rotX val="30"/>
      <c:perspective val="30"/>
    </c:view3D>
    <c:plotArea>
      <c:layout/>
      <c:pie3DChart>
        <c:varyColors val="1"/>
        <c:ser>
          <c:idx val="0"/>
          <c:order val="0"/>
          <c:tx>
            <c:strRef>
              <c:f>Sheet1!$B$1</c:f>
              <c:strCache>
                <c:ptCount val="1"/>
                <c:pt idx="0">
                  <c:v>2-р курсын оюутны үзэл бодол
</c:v>
                </c:pt>
              </c:strCache>
            </c:strRef>
          </c:tx>
          <c:dLbls>
            <c:txPr>
              <a:bodyPr/>
              <a:lstStyle/>
              <a:p>
                <a:pPr>
                  <a:defRPr b="1"/>
                </a:pPr>
                <a:endParaRPr lang="en-US"/>
              </a:p>
            </c:txPr>
            <c:showPercent val="1"/>
            <c:showLeaderLines val="1"/>
          </c:dLbls>
          <c:cat>
            <c:strRef>
              <c:f>Sheet1!$A$2:$A$6</c:f>
              <c:strCache>
                <c:ptCount val="5"/>
                <c:pt idx="0">
                  <c:v>Зарим оюутан хариуцлагагүй, цагийг үр дүнгүй өнгөрөөдөг</c:v>
                </c:pt>
                <c:pt idx="1">
                  <c:v>Залхуу, санаачлагагүй, өөртөө итгэлгүй</c:v>
                </c:pt>
                <c:pt idx="2">
                  <c:v>Өгсөн үүрэг даалгаврыг цаг тухайд нь биелүүлдэггүй</c:v>
                </c:pt>
                <c:pt idx="3">
                  <c:v>Ёс зүйгүй, бусдад буруу нөлөө үзүүлдэг</c:v>
                </c:pt>
                <c:pt idx="4">
                  <c:v>Багшийн хэлснийг хүндээр тусгаж авдаг, нээлттэй биш, аймхай, ичимхий</c:v>
                </c:pt>
              </c:strCache>
            </c:strRef>
          </c:cat>
          <c:val>
            <c:numRef>
              <c:f>Sheet1!$B$2:$B$6</c:f>
              <c:numCache>
                <c:formatCode>0%</c:formatCode>
                <c:ptCount val="5"/>
                <c:pt idx="0">
                  <c:v>0.29000000000000031</c:v>
                </c:pt>
                <c:pt idx="1">
                  <c:v>0.47000000000000008</c:v>
                </c:pt>
                <c:pt idx="2">
                  <c:v>0.63000000000000145</c:v>
                </c:pt>
                <c:pt idx="3">
                  <c:v>0.51</c:v>
                </c:pt>
                <c:pt idx="4">
                  <c:v>0.18000000000000024</c:v>
                </c:pt>
              </c:numCache>
            </c:numRef>
          </c:val>
        </c:ser>
        <c:dLbls>
          <c:showPercent val="1"/>
        </c:dLbls>
      </c:pie3DChart>
    </c:plotArea>
    <c:legend>
      <c:legendPos val="t"/>
      <c:txPr>
        <a:bodyPr/>
        <a:lstStyle/>
        <a:p>
          <a:pPr>
            <a:defRPr sz="2400">
              <a:latin typeface="Arial" pitchFamily="34" charset="0"/>
              <a:cs typeface="Arial" pitchFamily="34" charset="0"/>
            </a:defRPr>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manualLayout>
          <c:layoutTarget val="inner"/>
          <c:xMode val="edge"/>
          <c:yMode val="edge"/>
          <c:x val="0.46671747762298949"/>
          <c:y val="2.5000000000000001E-2"/>
          <c:w val="0.55817935258092999"/>
          <c:h val="0.87894603018373119"/>
        </c:manualLayout>
      </c:layout>
      <c:barChart>
        <c:barDir val="bar"/>
        <c:grouping val="clustered"/>
        <c:ser>
          <c:idx val="0"/>
          <c:order val="0"/>
          <c:tx>
            <c:strRef>
              <c:f>Sheet1!$B$1</c:f>
              <c:strCache>
                <c:ptCount val="1"/>
                <c:pt idx="0">
                  <c:v>2-р курс</c:v>
                </c:pt>
              </c:strCache>
            </c:strRef>
          </c:tx>
          <c:dLbls>
            <c:txPr>
              <a:bodyPr/>
              <a:lstStyle/>
              <a:p>
                <a:pPr>
                  <a:defRPr b="1"/>
                </a:pPr>
                <a:endParaRPr lang="en-US"/>
              </a:p>
            </c:txPr>
            <c:showVal val="1"/>
          </c:dLbls>
          <c:cat>
            <c:strRef>
              <c:f>Sheet1!$A$2:$A$5</c:f>
              <c:strCache>
                <c:ptCount val="4"/>
                <c:pt idx="0">
                  <c:v>Багш оюутантайгаа тулж ажиллаж байгаа үед </c:v>
                </c:pt>
                <c:pt idx="1">
                  <c:v>Багшийн хичээлийн бэлтгэл сайн, ойлгомжтой заах үед</c:v>
                </c:pt>
                <c:pt idx="2">
                  <c:v>Тэр хичээлд дуртай учраас</c:v>
                </c:pt>
                <c:pt idx="3">
                  <c:v>Тэр хичээл надад хэрэгтэй учраас</c:v>
                </c:pt>
              </c:strCache>
            </c:strRef>
          </c:cat>
          <c:val>
            <c:numRef>
              <c:f>Sheet1!$B$2:$B$5</c:f>
              <c:numCache>
                <c:formatCode>0.0%</c:formatCode>
                <c:ptCount val="4"/>
                <c:pt idx="0">
                  <c:v>0.125</c:v>
                </c:pt>
                <c:pt idx="1">
                  <c:v>0.37500000000000072</c:v>
                </c:pt>
                <c:pt idx="2">
                  <c:v>0.46</c:v>
                </c:pt>
                <c:pt idx="3">
                  <c:v>0.37500000000000072</c:v>
                </c:pt>
              </c:numCache>
            </c:numRef>
          </c:val>
        </c:ser>
        <c:ser>
          <c:idx val="1"/>
          <c:order val="1"/>
          <c:tx>
            <c:strRef>
              <c:f>Sheet1!$C$1</c:f>
              <c:strCache>
                <c:ptCount val="1"/>
                <c:pt idx="0">
                  <c:v>4-р курс</c:v>
                </c:pt>
              </c:strCache>
            </c:strRef>
          </c:tx>
          <c:dLbls>
            <c:txPr>
              <a:bodyPr/>
              <a:lstStyle/>
              <a:p>
                <a:pPr>
                  <a:defRPr b="1"/>
                </a:pPr>
                <a:endParaRPr lang="en-US"/>
              </a:p>
            </c:txPr>
            <c:showVal val="1"/>
          </c:dLbls>
          <c:cat>
            <c:strRef>
              <c:f>Sheet1!$A$2:$A$5</c:f>
              <c:strCache>
                <c:ptCount val="4"/>
                <c:pt idx="0">
                  <c:v>Багш оюутантайгаа тулж ажиллаж байгаа үед </c:v>
                </c:pt>
                <c:pt idx="1">
                  <c:v>Багшийн хичээлийн бэлтгэл сайн, ойлгомжтой заах үед</c:v>
                </c:pt>
                <c:pt idx="2">
                  <c:v>Тэр хичээлд дуртай учраас</c:v>
                </c:pt>
                <c:pt idx="3">
                  <c:v>Тэр хичээл надад хэрэгтэй учраас</c:v>
                </c:pt>
              </c:strCache>
            </c:strRef>
          </c:cat>
          <c:val>
            <c:numRef>
              <c:f>Sheet1!$C$2:$C$5</c:f>
              <c:numCache>
                <c:formatCode>0%</c:formatCode>
                <c:ptCount val="4"/>
                <c:pt idx="0" formatCode="0.0%">
                  <c:v>0.45</c:v>
                </c:pt>
                <c:pt idx="1">
                  <c:v>0.68</c:v>
                </c:pt>
                <c:pt idx="2" formatCode="0.0%">
                  <c:v>0.81</c:v>
                </c:pt>
                <c:pt idx="3" formatCode="0.0%">
                  <c:v>0.67000000000000193</c:v>
                </c:pt>
              </c:numCache>
            </c:numRef>
          </c:val>
        </c:ser>
        <c:axId val="76555392"/>
        <c:axId val="76556928"/>
      </c:barChart>
      <c:catAx>
        <c:axId val="76555392"/>
        <c:scaling>
          <c:orientation val="minMax"/>
        </c:scaling>
        <c:axPos val="l"/>
        <c:tickLblPos val="nextTo"/>
        <c:txPr>
          <a:bodyPr/>
          <a:lstStyle/>
          <a:p>
            <a:pPr>
              <a:defRPr b="1"/>
            </a:pPr>
            <a:endParaRPr lang="en-US"/>
          </a:p>
        </c:txPr>
        <c:crossAx val="76556928"/>
        <c:crosses val="autoZero"/>
        <c:auto val="1"/>
        <c:lblAlgn val="ctr"/>
        <c:lblOffset val="100"/>
      </c:catAx>
      <c:valAx>
        <c:axId val="76556928"/>
        <c:scaling>
          <c:orientation val="minMax"/>
        </c:scaling>
        <c:axPos val="b"/>
        <c:majorGridlines/>
        <c:numFmt formatCode="0.0%" sourceLinked="1"/>
        <c:tickLblPos val="nextTo"/>
        <c:crossAx val="76555392"/>
        <c:crosses val="autoZero"/>
        <c:crossBetween val="between"/>
      </c:valAx>
    </c:plotArea>
    <c:legend>
      <c:legendPos val="r"/>
      <c:layout>
        <c:manualLayout>
          <c:xMode val="edge"/>
          <c:yMode val="edge"/>
          <c:x val="0.82824102115440712"/>
          <c:y val="0.71416486220472453"/>
          <c:w val="0.13534372265966738"/>
          <c:h val="0.11853412073490822"/>
        </c:manualLayout>
      </c:layout>
      <c:txPr>
        <a:bodyPr/>
        <a:lstStyle/>
        <a:p>
          <a:pPr>
            <a:defRPr sz="2000" b="1" i="1"/>
          </a:pPr>
          <a:endParaRPr lang="en-US"/>
        </a:p>
      </c:txPr>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16"/>
  <c:chart>
    <c:plotArea>
      <c:layout>
        <c:manualLayout>
          <c:layoutTarget val="inner"/>
          <c:xMode val="edge"/>
          <c:yMode val="edge"/>
          <c:x val="0.42582185039370163"/>
          <c:y val="0"/>
          <c:w val="0.52743164916885388"/>
          <c:h val="0.9541666666666665"/>
        </c:manualLayout>
      </c:layout>
      <c:barChart>
        <c:barDir val="bar"/>
        <c:grouping val="clustered"/>
        <c:ser>
          <c:idx val="0"/>
          <c:order val="0"/>
          <c:tx>
            <c:strRef>
              <c:f>Sheet1!$B$1</c:f>
              <c:strCache>
                <c:ptCount val="1"/>
                <c:pt idx="0">
                  <c:v>2-р курс</c:v>
                </c:pt>
              </c:strCache>
            </c:strRef>
          </c:tx>
          <c:dLbls>
            <c:txPr>
              <a:bodyPr/>
              <a:lstStyle/>
              <a:p>
                <a:pPr>
                  <a:defRPr b="1"/>
                </a:pPr>
                <a:endParaRPr lang="en-US"/>
              </a:p>
            </c:txPr>
            <c:showVal val="1"/>
          </c:dLbls>
          <c:cat>
            <c:strRef>
              <c:f>Sheet1!$A$2:$A$5</c:f>
              <c:strCache>
                <c:ptCount val="4"/>
                <c:pt idx="0">
                  <c:v>Багшийн хичээлийн бэлтгэл муу байгаа үед </c:v>
                </c:pt>
                <c:pt idx="1">
                  <c:v>Хичээлээ ойлгохгүй байх үед</c:v>
                </c:pt>
                <c:pt idx="2">
                  <c:v>Ар гэрт хувийн асуудалтай үед </c:v>
                </c:pt>
                <c:pt idx="3">
                  <c:v>Хичээл заадаг багш байнга солигдох үед</c:v>
                </c:pt>
              </c:strCache>
            </c:strRef>
          </c:cat>
          <c:val>
            <c:numRef>
              <c:f>Sheet1!$B$2:$B$5</c:f>
              <c:numCache>
                <c:formatCode>0.0%</c:formatCode>
                <c:ptCount val="4"/>
                <c:pt idx="0">
                  <c:v>0.18000000000000024</c:v>
                </c:pt>
                <c:pt idx="1">
                  <c:v>0.54100000000000004</c:v>
                </c:pt>
                <c:pt idx="2">
                  <c:v>0.18000000000000024</c:v>
                </c:pt>
                <c:pt idx="3">
                  <c:v>0.18000000000000024</c:v>
                </c:pt>
              </c:numCache>
            </c:numRef>
          </c:val>
        </c:ser>
        <c:ser>
          <c:idx val="1"/>
          <c:order val="1"/>
          <c:tx>
            <c:strRef>
              <c:f>Sheet1!$C$1</c:f>
              <c:strCache>
                <c:ptCount val="1"/>
                <c:pt idx="0">
                  <c:v>4-р курс</c:v>
                </c:pt>
              </c:strCache>
            </c:strRef>
          </c:tx>
          <c:dLbls>
            <c:txPr>
              <a:bodyPr/>
              <a:lstStyle/>
              <a:p>
                <a:pPr>
                  <a:defRPr b="1"/>
                </a:pPr>
                <a:endParaRPr lang="en-US"/>
              </a:p>
            </c:txPr>
            <c:showVal val="1"/>
          </c:dLbls>
          <c:cat>
            <c:strRef>
              <c:f>Sheet1!$A$2:$A$5</c:f>
              <c:strCache>
                <c:ptCount val="4"/>
                <c:pt idx="0">
                  <c:v>Багшийн хичээлийн бэлтгэл муу байгаа үед </c:v>
                </c:pt>
                <c:pt idx="1">
                  <c:v>Хичээлээ ойлгохгүй байх үед</c:v>
                </c:pt>
                <c:pt idx="2">
                  <c:v>Ар гэрт хувийн асуудалтай үед </c:v>
                </c:pt>
                <c:pt idx="3">
                  <c:v>Хичээл заадаг багш байнга солигдох үед</c:v>
                </c:pt>
              </c:strCache>
            </c:strRef>
          </c:cat>
          <c:val>
            <c:numRef>
              <c:f>Sheet1!$C$2:$C$5</c:f>
              <c:numCache>
                <c:formatCode>0%</c:formatCode>
                <c:ptCount val="4"/>
                <c:pt idx="0">
                  <c:v>0.26</c:v>
                </c:pt>
                <c:pt idx="1">
                  <c:v>0.45</c:v>
                </c:pt>
                <c:pt idx="2" formatCode="0.0%">
                  <c:v>0.26</c:v>
                </c:pt>
                <c:pt idx="3" formatCode="0.0%">
                  <c:v>0.31000000000000072</c:v>
                </c:pt>
              </c:numCache>
            </c:numRef>
          </c:val>
        </c:ser>
        <c:axId val="76654464"/>
        <c:axId val="76656000"/>
      </c:barChart>
      <c:catAx>
        <c:axId val="76654464"/>
        <c:scaling>
          <c:orientation val="minMax"/>
        </c:scaling>
        <c:axPos val="l"/>
        <c:tickLblPos val="nextTo"/>
        <c:txPr>
          <a:bodyPr/>
          <a:lstStyle/>
          <a:p>
            <a:pPr>
              <a:defRPr b="1">
                <a:latin typeface="Arial" pitchFamily="34" charset="0"/>
                <a:cs typeface="Arial" pitchFamily="34" charset="0"/>
              </a:defRPr>
            </a:pPr>
            <a:endParaRPr lang="en-US"/>
          </a:p>
        </c:txPr>
        <c:crossAx val="76656000"/>
        <c:crosses val="autoZero"/>
        <c:auto val="1"/>
        <c:lblAlgn val="ctr"/>
        <c:lblOffset val="100"/>
      </c:catAx>
      <c:valAx>
        <c:axId val="76656000"/>
        <c:scaling>
          <c:orientation val="minMax"/>
        </c:scaling>
        <c:delete val="1"/>
        <c:axPos val="b"/>
        <c:majorGridlines/>
        <c:numFmt formatCode="0.0%" sourceLinked="1"/>
        <c:tickLblPos val="nextTo"/>
        <c:crossAx val="76654464"/>
        <c:crosses val="autoZero"/>
        <c:crossBetween val="between"/>
      </c:valAx>
    </c:plotArea>
    <c:legend>
      <c:legendPos val="r"/>
      <c:legendEntry>
        <c:idx val="1"/>
        <c:txPr>
          <a:bodyPr/>
          <a:lstStyle/>
          <a:p>
            <a:pPr>
              <a:defRPr sz="2000" b="1">
                <a:solidFill>
                  <a:srgbClr val="C00000"/>
                </a:solidFill>
              </a:defRPr>
            </a:pPr>
            <a:endParaRPr lang="en-US"/>
          </a:p>
        </c:txPr>
      </c:legendEntry>
      <c:legendEntry>
        <c:idx val="0"/>
        <c:txPr>
          <a:bodyPr/>
          <a:lstStyle/>
          <a:p>
            <a:pPr>
              <a:defRPr sz="2000" b="1">
                <a:solidFill>
                  <a:srgbClr val="C00000"/>
                </a:solidFill>
              </a:defRPr>
            </a:pPr>
            <a:endParaRPr lang="en-US"/>
          </a:p>
        </c:txPr>
      </c:legendEntry>
      <c:layout>
        <c:manualLayout>
          <c:xMode val="edge"/>
          <c:yMode val="edge"/>
          <c:x val="0.78122987751531225"/>
          <c:y val="2.4581528871391076E-2"/>
          <c:w val="0.18404790026246862"/>
          <c:h val="0.14875360892388437"/>
        </c:manualLayout>
      </c:layout>
      <c:txPr>
        <a:bodyPr/>
        <a:lstStyle/>
        <a:p>
          <a:pPr>
            <a:defRPr sz="2000" b="1"/>
          </a:pPr>
          <a:endParaRPr lang="en-US"/>
        </a:p>
      </c:txPr>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Sheet1!$A$2</c:f>
              <c:strCache>
                <c:ptCount val="1"/>
              </c:strCache>
            </c:strRef>
          </c:tx>
          <c:dLbls>
            <c:showVal val="1"/>
          </c:dLbls>
          <c:cat>
            <c:strRef>
              <c:f>Sheet1!$A$2:$A$4</c:f>
              <c:strCache>
                <c:ptCount val="3"/>
                <c:pt idx="1">
                  <c:v>Танхимын бус сургалтыг олон хэлбэрээр явуулбал сайн</c:v>
                </c:pt>
                <c:pt idx="2">
                  <c:v> Хөгжүүлэх сургалт маш ач холбогдолтой</c:v>
                </c:pt>
              </c:strCache>
            </c:strRef>
          </c:cat>
          <c:val>
            <c:numRef>
              <c:f>Sheet1!$B$2:$B$4</c:f>
              <c:numCache>
                <c:formatCode>0%</c:formatCode>
                <c:ptCount val="3"/>
                <c:pt idx="1">
                  <c:v>0.41000000000000031</c:v>
                </c:pt>
                <c:pt idx="2">
                  <c:v>0.52</c:v>
                </c:pt>
              </c:numCache>
            </c:numRef>
          </c:val>
        </c:ser>
        <c:ser>
          <c:idx val="1"/>
          <c:order val="1"/>
          <c:tx>
            <c:strRef>
              <c:f>Sheet1!$A$3</c:f>
              <c:strCache>
                <c:ptCount val="1"/>
                <c:pt idx="0">
                  <c:v>Танхимын бус сургалтыг олон хэлбэрээр явуулбал сайн</c:v>
                </c:pt>
              </c:strCache>
            </c:strRef>
          </c:tx>
          <c:dLbls>
            <c:showVal val="1"/>
          </c:dLbls>
          <c:cat>
            <c:strRef>
              <c:f>Sheet1!$A$2:$A$4</c:f>
              <c:strCache>
                <c:ptCount val="3"/>
                <c:pt idx="1">
                  <c:v>Танхимын бус сургалтыг олон хэлбэрээр явуулбал сайн</c:v>
                </c:pt>
                <c:pt idx="2">
                  <c:v> Хөгжүүлэх сургалт маш ач холбогдолтой</c:v>
                </c:pt>
              </c:strCache>
            </c:strRef>
          </c:cat>
          <c:val>
            <c:numRef>
              <c:f>Sheet1!$C$2:$C$4</c:f>
              <c:numCache>
                <c:formatCode>0%</c:formatCode>
                <c:ptCount val="3"/>
                <c:pt idx="1">
                  <c:v>0.33000000000000096</c:v>
                </c:pt>
                <c:pt idx="2">
                  <c:v>0.84000000000000064</c:v>
                </c:pt>
              </c:numCache>
            </c:numRef>
          </c:val>
        </c:ser>
        <c:ser>
          <c:idx val="2"/>
          <c:order val="2"/>
          <c:tx>
            <c:strRef>
              <c:f>Sheet1!$A$4</c:f>
              <c:strCache>
                <c:ptCount val="1"/>
                <c:pt idx="0">
                  <c:v> Хөгжүүлэх сургалт маш ач холбогдолтой</c:v>
                </c:pt>
              </c:strCache>
            </c:strRef>
          </c:tx>
          <c:dLbls>
            <c:showVal val="1"/>
          </c:dLbls>
          <c:cat>
            <c:strRef>
              <c:f>Sheet1!$A$2:$A$4</c:f>
              <c:strCache>
                <c:ptCount val="3"/>
                <c:pt idx="1">
                  <c:v>Танхимын бус сургалтыг олон хэлбэрээр явуулбал сайн</c:v>
                </c:pt>
                <c:pt idx="2">
                  <c:v> Хөгжүүлэх сургалт маш ач холбогдолтой</c:v>
                </c:pt>
              </c:strCache>
            </c:strRef>
          </c:cat>
          <c:val>
            <c:numRef>
              <c:f>Sheet1!$D$2:$D$4</c:f>
              <c:numCache>
                <c:formatCode>General</c:formatCode>
                <c:ptCount val="3"/>
              </c:numCache>
            </c:numRef>
          </c:val>
        </c:ser>
        <c:dLbls>
          <c:showVal val="1"/>
        </c:dLbls>
        <c:overlap val="-25"/>
        <c:axId val="73964544"/>
        <c:axId val="73963008"/>
      </c:barChart>
      <c:valAx>
        <c:axId val="73963008"/>
        <c:scaling>
          <c:orientation val="minMax"/>
        </c:scaling>
        <c:delete val="1"/>
        <c:axPos val="b"/>
        <c:numFmt formatCode="General" sourceLinked="1"/>
        <c:tickLblPos val="nextTo"/>
        <c:crossAx val="73964544"/>
        <c:crosses val="autoZero"/>
        <c:crossBetween val="between"/>
      </c:valAx>
      <c:catAx>
        <c:axId val="73964544"/>
        <c:scaling>
          <c:orientation val="minMax"/>
        </c:scaling>
        <c:axPos val="l"/>
        <c:numFmt formatCode="General" sourceLinked="1"/>
        <c:majorTickMark val="none"/>
        <c:tickLblPos val="nextTo"/>
        <c:txPr>
          <a:bodyPr/>
          <a:lstStyle/>
          <a:p>
            <a:pPr>
              <a:defRPr sz="2000" b="1">
                <a:latin typeface="Arial" pitchFamily="34" charset="0"/>
                <a:cs typeface="Arial" pitchFamily="34" charset="0"/>
              </a:defRPr>
            </a:pPr>
            <a:endParaRPr lang="en-US"/>
          </a:p>
        </c:txPr>
        <c:crossAx val="73963008"/>
        <c:crosses val="autoZero"/>
        <c:auto val="1"/>
        <c:lblAlgn val="ctr"/>
        <c:lblOffset val="100"/>
      </c:catAx>
    </c:plotArea>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2 курс </c:v>
                </c:pt>
              </c:strCache>
            </c:strRef>
          </c:tx>
          <c:dLbls>
            <c:showVal val="1"/>
          </c:dLbls>
          <c:cat>
            <c:strRef>
              <c:f>Sheet1!$A$2:$A$7</c:f>
              <c:strCache>
                <c:ptCount val="6"/>
                <c:pt idx="0">
                  <c:v>хөдөлгөөний эвсэл </c:v>
                </c:pt>
                <c:pt idx="1">
                  <c:v>өөртөө итгэлтэй болсон </c:v>
                </c:pt>
                <c:pt idx="2">
                  <c:v>харилцаа </c:v>
                </c:pt>
                <c:pt idx="3">
                  <c:v>мэргэжлийн ур чадвар </c:v>
                </c:pt>
                <c:pt idx="4">
                  <c:v>уян чанар </c:v>
                </c:pt>
                <c:pt idx="5">
                  <c:v>нээлттэй </c:v>
                </c:pt>
              </c:strCache>
            </c:strRef>
          </c:cat>
          <c:val>
            <c:numRef>
              <c:f>Sheet1!$B$2:$B$7</c:f>
              <c:numCache>
                <c:formatCode>0%</c:formatCode>
                <c:ptCount val="6"/>
                <c:pt idx="0">
                  <c:v>0.5</c:v>
                </c:pt>
                <c:pt idx="1">
                  <c:v>0.25</c:v>
                </c:pt>
                <c:pt idx="2">
                  <c:v>0.26</c:v>
                </c:pt>
                <c:pt idx="3">
                  <c:v>0.33000000000000096</c:v>
                </c:pt>
                <c:pt idx="4">
                  <c:v>0.1</c:v>
                </c:pt>
                <c:pt idx="5">
                  <c:v>0.2</c:v>
                </c:pt>
              </c:numCache>
            </c:numRef>
          </c:val>
        </c:ser>
        <c:ser>
          <c:idx val="1"/>
          <c:order val="1"/>
          <c:tx>
            <c:strRef>
              <c:f>Sheet1!$C$1</c:f>
              <c:strCache>
                <c:ptCount val="1"/>
                <c:pt idx="0">
                  <c:v>4 курс </c:v>
                </c:pt>
              </c:strCache>
            </c:strRef>
          </c:tx>
          <c:dLbls>
            <c:showVal val="1"/>
          </c:dLbls>
          <c:cat>
            <c:strRef>
              <c:f>Sheet1!$A$2:$A$7</c:f>
              <c:strCache>
                <c:ptCount val="6"/>
                <c:pt idx="0">
                  <c:v>хөдөлгөөний эвсэл </c:v>
                </c:pt>
                <c:pt idx="1">
                  <c:v>өөртөө итгэлтэй болсон </c:v>
                </c:pt>
                <c:pt idx="2">
                  <c:v>харилцаа </c:v>
                </c:pt>
                <c:pt idx="3">
                  <c:v>мэргэжлийн ур чадвар </c:v>
                </c:pt>
                <c:pt idx="4">
                  <c:v>уян чанар </c:v>
                </c:pt>
                <c:pt idx="5">
                  <c:v>нээлттэй </c:v>
                </c:pt>
              </c:strCache>
            </c:strRef>
          </c:cat>
          <c:val>
            <c:numRef>
              <c:f>Sheet1!$C$2:$C$7</c:f>
              <c:numCache>
                <c:formatCode>0%</c:formatCode>
                <c:ptCount val="6"/>
                <c:pt idx="0">
                  <c:v>0.52</c:v>
                </c:pt>
                <c:pt idx="1">
                  <c:v>0.38000000000000084</c:v>
                </c:pt>
                <c:pt idx="2">
                  <c:v>0.42000000000000032</c:v>
                </c:pt>
                <c:pt idx="3">
                  <c:v>0.61000000000000065</c:v>
                </c:pt>
                <c:pt idx="4">
                  <c:v>0.21000000000000021</c:v>
                </c:pt>
                <c:pt idx="5">
                  <c:v>0.43000000000000038</c:v>
                </c:pt>
              </c:numCache>
            </c:numRef>
          </c:val>
        </c:ser>
        <c:dLbls>
          <c:showVal val="1"/>
        </c:dLbls>
        <c:gapWidth val="75"/>
        <c:axId val="77051392"/>
        <c:axId val="77052928"/>
      </c:barChart>
      <c:catAx>
        <c:axId val="77051392"/>
        <c:scaling>
          <c:orientation val="minMax"/>
        </c:scaling>
        <c:axPos val="b"/>
        <c:majorTickMark val="none"/>
        <c:tickLblPos val="nextTo"/>
        <c:crossAx val="77052928"/>
        <c:crosses val="autoZero"/>
        <c:auto val="1"/>
        <c:lblAlgn val="ctr"/>
        <c:lblOffset val="100"/>
      </c:catAx>
      <c:valAx>
        <c:axId val="77052928"/>
        <c:scaling>
          <c:orientation val="minMax"/>
        </c:scaling>
        <c:axPos val="l"/>
        <c:numFmt formatCode="0%" sourceLinked="1"/>
        <c:majorTickMark val="none"/>
        <c:tickLblPos val="nextTo"/>
        <c:crossAx val="77051392"/>
        <c:crosses val="autoZero"/>
        <c:crossBetween val="between"/>
      </c:valAx>
    </c:plotArea>
    <c:legend>
      <c:legendPos val="b"/>
      <c:layout>
        <c:manualLayout>
          <c:xMode val="edge"/>
          <c:yMode val="edge"/>
          <c:x val="0.7768739692936617"/>
          <c:y val="1.7075509792045286E-3"/>
          <c:w val="0.19551448214990927"/>
          <c:h val="0.16495911568746327"/>
        </c:manualLayout>
      </c:layout>
      <c:txPr>
        <a:bodyPr/>
        <a:lstStyle/>
        <a:p>
          <a:pPr>
            <a:defRPr b="1"/>
          </a:pPr>
          <a:endParaRPr lang="en-US"/>
        </a:p>
      </c:txPr>
    </c:legend>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manualLayout>
          <c:layoutTarget val="inner"/>
          <c:xMode val="edge"/>
          <c:yMode val="edge"/>
          <c:x val="9.9688757655293087E-2"/>
          <c:y val="3.8227821522309711E-2"/>
          <c:w val="0.90031124234470694"/>
          <c:h val="0.4972386701662293"/>
        </c:manualLayout>
      </c:layout>
      <c:barChart>
        <c:barDir val="col"/>
        <c:grouping val="clustered"/>
        <c:ser>
          <c:idx val="0"/>
          <c:order val="0"/>
          <c:tx>
            <c:strRef>
              <c:f>Sheet1!$C$1</c:f>
              <c:strCache>
                <c:ptCount val="1"/>
                <c:pt idx="0">
                  <c:v>4 курс </c:v>
                </c:pt>
              </c:strCache>
            </c:strRef>
          </c:tx>
          <c:dLbls>
            <c:dLbl>
              <c:idx val="0"/>
              <c:layout>
                <c:manualLayout>
                  <c:x val="-1.388998250218727E-3"/>
                  <c:y val="0"/>
                </c:manualLayout>
              </c:layout>
              <c:showVal val="1"/>
            </c:dLbl>
            <c:dLbl>
              <c:idx val="1"/>
              <c:layout>
                <c:manualLayout>
                  <c:x val="-2.3611111111111208E-2"/>
                  <c:y val="0"/>
                </c:manualLayout>
              </c:layout>
              <c:showVal val="1"/>
            </c:dLbl>
            <c:dLbl>
              <c:idx val="2"/>
              <c:layout>
                <c:manualLayout>
                  <c:x val="-1.3888888888888959E-2"/>
                  <c:y val="0"/>
                </c:manualLayout>
              </c:layout>
              <c:showVal val="1"/>
            </c:dLbl>
            <c:dLbl>
              <c:idx val="5"/>
              <c:layout>
                <c:manualLayout>
                  <c:x val="-1.6666666666666701E-2"/>
                  <c:y val="-6.6666666666666714E-3"/>
                </c:manualLayout>
              </c:layout>
              <c:showVal val="1"/>
            </c:dLbl>
            <c:dLbl>
              <c:idx val="7"/>
              <c:layout>
                <c:manualLayout>
                  <c:x val="-1.3888888888888959E-2"/>
                  <c:y val="0"/>
                </c:manualLayout>
              </c:layout>
              <c:showVal val="1"/>
            </c:dLbl>
            <c:dLbl>
              <c:idx val="9"/>
              <c:layout>
                <c:manualLayout>
                  <c:x val="-1.1111111111111021E-2"/>
                  <c:y val="0"/>
                </c:manualLayout>
              </c:layout>
              <c:showVal val="1"/>
            </c:dLbl>
            <c:showVal val="1"/>
          </c:dLbls>
          <c:cat>
            <c:strRef>
              <c:f>Sheet1!$A$2:$A$11</c:f>
              <c:strCache>
                <c:ptCount val="10"/>
                <c:pt idx="0">
                  <c:v>хүндэтгэлтэй </c:v>
                </c:pt>
                <c:pt idx="1">
                  <c:v>мэргэшсэн </c:v>
                </c:pt>
                <c:pt idx="2">
                  <c:v>харилцааны соёлтой </c:v>
                </c:pt>
                <c:pt idx="3">
                  <c:v>хөдөлмөрч</c:v>
                </c:pt>
                <c:pt idx="4">
                  <c:v>оюутан бүртэй тэгш харилцдаг </c:v>
                </c:pt>
                <c:pt idx="5">
                  <c:v>цаг ашиглалт сайн </c:v>
                </c:pt>
                <c:pt idx="6">
                  <c:v>судлаач </c:v>
                </c:pt>
                <c:pt idx="7">
                  <c:v>зөвлөн туслагч </c:v>
                </c:pt>
                <c:pt idx="8">
                  <c:v>байнга шинэчлэгдэгч </c:v>
                </c:pt>
                <c:pt idx="9">
                  <c:v>үлгэр дууриалтай </c:v>
                </c:pt>
              </c:strCache>
            </c:strRef>
          </c:cat>
          <c:val>
            <c:numRef>
              <c:f>Sheet1!$B$2:$B$11</c:f>
              <c:numCache>
                <c:formatCode>0%</c:formatCode>
                <c:ptCount val="10"/>
                <c:pt idx="0">
                  <c:v>0.26</c:v>
                </c:pt>
                <c:pt idx="1">
                  <c:v>0.31000000000000127</c:v>
                </c:pt>
                <c:pt idx="2">
                  <c:v>0.21000000000000021</c:v>
                </c:pt>
                <c:pt idx="3">
                  <c:v>0.21000000000000021</c:v>
                </c:pt>
                <c:pt idx="4">
                  <c:v>0.31000000000000127</c:v>
                </c:pt>
                <c:pt idx="5">
                  <c:v>0.15000000000000024</c:v>
                </c:pt>
                <c:pt idx="6">
                  <c:v>0.26</c:v>
                </c:pt>
                <c:pt idx="7">
                  <c:v>0.31000000000000127</c:v>
                </c:pt>
                <c:pt idx="8">
                  <c:v>0.31000000000000127</c:v>
                </c:pt>
                <c:pt idx="9">
                  <c:v>0.21000000000000021</c:v>
                </c:pt>
              </c:numCache>
            </c:numRef>
          </c:val>
        </c:ser>
        <c:ser>
          <c:idx val="1"/>
          <c:order val="1"/>
          <c:tx>
            <c:strRef>
              <c:f>Sheet1!$D$1</c:f>
              <c:strCache>
                <c:ptCount val="1"/>
              </c:strCache>
            </c:strRef>
          </c:tx>
          <c:dLbls>
            <c:dLbl>
              <c:idx val="0"/>
              <c:layout>
                <c:manualLayout>
                  <c:x val="-2.5000000000000001E-2"/>
                  <c:y val="-4.0000000000000022E-2"/>
                </c:manualLayout>
              </c:layout>
              <c:showVal val="1"/>
            </c:dLbl>
            <c:dLbl>
              <c:idx val="3"/>
              <c:layout>
                <c:manualLayout>
                  <c:x val="-2.7777777777778525E-3"/>
                  <c:y val="-3.7777777777778028E-2"/>
                </c:manualLayout>
              </c:layout>
              <c:showVal val="1"/>
            </c:dLbl>
            <c:dLbl>
              <c:idx val="8"/>
              <c:layout>
                <c:manualLayout>
                  <c:x val="-2.7777777777779024E-3"/>
                  <c:y val="-6.4444444444444512E-2"/>
                </c:manualLayout>
              </c:layout>
              <c:showVal val="1"/>
            </c:dLbl>
            <c:showVal val="1"/>
          </c:dLbls>
          <c:cat>
            <c:strRef>
              <c:f>Sheet1!$A$2:$A$11</c:f>
              <c:strCache>
                <c:ptCount val="10"/>
                <c:pt idx="0">
                  <c:v>хүндэтгэлтэй </c:v>
                </c:pt>
                <c:pt idx="1">
                  <c:v>мэргэшсэн </c:v>
                </c:pt>
                <c:pt idx="2">
                  <c:v>харилцааны соёлтой </c:v>
                </c:pt>
                <c:pt idx="3">
                  <c:v>хөдөлмөрч</c:v>
                </c:pt>
                <c:pt idx="4">
                  <c:v>оюутан бүртэй тэгш харилцдаг </c:v>
                </c:pt>
                <c:pt idx="5">
                  <c:v>цаг ашиглалт сайн </c:v>
                </c:pt>
                <c:pt idx="6">
                  <c:v>судлаач </c:v>
                </c:pt>
                <c:pt idx="7">
                  <c:v>зөвлөн туслагч </c:v>
                </c:pt>
                <c:pt idx="8">
                  <c:v>байнга шинэчлэгдэгч </c:v>
                </c:pt>
                <c:pt idx="9">
                  <c:v>үлгэр дууриалтай </c:v>
                </c:pt>
              </c:strCache>
            </c:strRef>
          </c:cat>
          <c:val>
            <c:numRef>
              <c:f>Sheet1!$C$2:$C$11</c:f>
              <c:numCache>
                <c:formatCode>0%</c:formatCode>
                <c:ptCount val="10"/>
                <c:pt idx="0">
                  <c:v>0.26</c:v>
                </c:pt>
                <c:pt idx="1">
                  <c:v>0.78</c:v>
                </c:pt>
                <c:pt idx="2">
                  <c:v>0.31000000000000127</c:v>
                </c:pt>
                <c:pt idx="3">
                  <c:v>0.26</c:v>
                </c:pt>
                <c:pt idx="4">
                  <c:v>0.68</c:v>
                </c:pt>
                <c:pt idx="5">
                  <c:v>0.36000000000000032</c:v>
                </c:pt>
                <c:pt idx="6">
                  <c:v>0.05</c:v>
                </c:pt>
                <c:pt idx="7">
                  <c:v>0.78</c:v>
                </c:pt>
                <c:pt idx="8">
                  <c:v>0.31000000000000127</c:v>
                </c:pt>
                <c:pt idx="9">
                  <c:v>0.56999999999999995</c:v>
                </c:pt>
              </c:numCache>
            </c:numRef>
          </c:val>
        </c:ser>
        <c:dLbls>
          <c:showVal val="1"/>
        </c:dLbls>
        <c:gapWidth val="75"/>
        <c:axId val="77743232"/>
        <c:axId val="77744768"/>
      </c:barChart>
      <c:catAx>
        <c:axId val="77743232"/>
        <c:scaling>
          <c:orientation val="minMax"/>
        </c:scaling>
        <c:axPos val="b"/>
        <c:majorTickMark val="none"/>
        <c:tickLblPos val="nextTo"/>
        <c:txPr>
          <a:bodyPr/>
          <a:lstStyle/>
          <a:p>
            <a:pPr>
              <a:defRPr sz="2000" b="1"/>
            </a:pPr>
            <a:endParaRPr lang="en-US"/>
          </a:p>
        </c:txPr>
        <c:crossAx val="77744768"/>
        <c:crosses val="autoZero"/>
        <c:auto val="1"/>
        <c:lblAlgn val="ctr"/>
        <c:lblOffset val="100"/>
      </c:catAx>
      <c:valAx>
        <c:axId val="77744768"/>
        <c:scaling>
          <c:orientation val="minMax"/>
        </c:scaling>
        <c:axPos val="l"/>
        <c:numFmt formatCode="0%" sourceLinked="1"/>
        <c:majorTickMark val="none"/>
        <c:tickLblPos val="nextTo"/>
        <c:crossAx val="77743232"/>
        <c:crosses val="autoZero"/>
        <c:crossBetween val="between"/>
      </c:valAx>
    </c:plotArea>
    <c:plotVisOnly val="1"/>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413251C-D746-4869-A3CC-6000A7A3EB0F}" type="datetimeFigureOut">
              <a:rPr lang="en-US" smtClean="0"/>
              <a:pPr/>
              <a:t>11/12/2013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77E3B0A-294F-47B5-9412-660D13A2A4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13251C-D746-4869-A3CC-6000A7A3EB0F}"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E3B0A-294F-47B5-9412-660D13A2A4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13251C-D746-4869-A3CC-6000A7A3EB0F}"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E3B0A-294F-47B5-9412-660D13A2A4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413251C-D746-4869-A3CC-6000A7A3EB0F}" type="datetimeFigureOut">
              <a:rPr lang="en-US" smtClean="0"/>
              <a:pPr/>
              <a:t>11/12/2013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77E3B0A-294F-47B5-9412-660D13A2A4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413251C-D746-4869-A3CC-6000A7A3EB0F}" type="datetimeFigureOut">
              <a:rPr lang="en-US" smtClean="0"/>
              <a:pPr/>
              <a:t>11/12/2013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77E3B0A-294F-47B5-9412-660D13A2A4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413251C-D746-4869-A3CC-6000A7A3EB0F}" type="datetimeFigureOut">
              <a:rPr lang="en-US" smtClean="0"/>
              <a:pPr/>
              <a:t>11/12/2013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77E3B0A-294F-47B5-9412-660D13A2A4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413251C-D746-4869-A3CC-6000A7A3EB0F}"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77E3B0A-294F-47B5-9412-660D13A2A4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413251C-D746-4869-A3CC-6000A7A3EB0F}" type="datetimeFigureOut">
              <a:rPr lang="en-US" smtClean="0"/>
              <a:pPr/>
              <a:t>11/12/2013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E3B0A-294F-47B5-9412-660D13A2A4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13251C-D746-4869-A3CC-6000A7A3EB0F}" type="datetimeFigureOut">
              <a:rPr lang="en-US" smtClean="0"/>
              <a:pPr/>
              <a:t>11/12/2013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E3B0A-294F-47B5-9412-660D13A2A4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413251C-D746-4869-A3CC-6000A7A3EB0F}" type="datetimeFigureOut">
              <a:rPr lang="en-US" smtClean="0"/>
              <a:pPr/>
              <a:t>11/12/2013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E3B0A-294F-47B5-9412-660D13A2A4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413251C-D746-4869-A3CC-6000A7A3EB0F}"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77E3B0A-294F-47B5-9412-660D13A2A4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413251C-D746-4869-A3CC-6000A7A3EB0F}" type="datetimeFigureOut">
              <a:rPr lang="en-US" smtClean="0"/>
              <a:pPr/>
              <a:t>11/12/2013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77E3B0A-294F-47B5-9412-660D13A2A4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orefrontaustin.com/feature/inspired-life-developing-creative-learners" TargetMode="External"/><Relationship Id="rId2" Type="http://schemas.openxmlformats.org/officeDocument/2006/relationships/hyperlink" Target="http://www.edweek.org/ew/articles/2011/12/14/14creative.h31.html" TargetMode="External"/><Relationship Id="rId1" Type="http://schemas.openxmlformats.org/officeDocument/2006/relationships/slideLayout" Target="../slideLayouts/slideLayout2.xml"/><Relationship Id="rId4" Type="http://schemas.openxmlformats.org/officeDocument/2006/relationships/hyperlink" Target="http://www.jpb.com/creative/Creativity_in_Education.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8458200" cy="1600200"/>
          </a:xfrm>
        </p:spPr>
        <p:txBody>
          <a:bodyPr>
            <a:noAutofit/>
          </a:bodyPr>
          <a:lstStyle/>
          <a:p>
            <a:pPr algn="ctr"/>
            <a:r>
              <a:rPr lang="mn-MN" sz="3200" b="1" i="1" dirty="0" smtClean="0">
                <a:solidFill>
                  <a:srgbClr val="FF0000"/>
                </a:solidFill>
                <a:latin typeface="Arial" pitchFamily="34" charset="0"/>
                <a:cs typeface="Arial" pitchFamily="34" charset="0"/>
              </a:rPr>
              <a:t>    </a:t>
            </a:r>
            <a:r>
              <a:rPr lang="mn-MN" sz="3200" b="1" i="1" dirty="0" smtClean="0">
                <a:solidFill>
                  <a:srgbClr val="0070C0"/>
                </a:solidFill>
                <a:latin typeface="Arial" pitchFamily="34" charset="0"/>
                <a:cs typeface="Arial" pitchFamily="34" charset="0"/>
              </a:rPr>
              <a:t>Суралцагчдын бүтээлч сурах </a:t>
            </a:r>
            <a:br>
              <a:rPr lang="mn-MN" sz="3200" b="1" i="1" dirty="0" smtClean="0">
                <a:solidFill>
                  <a:srgbClr val="0070C0"/>
                </a:solidFill>
                <a:latin typeface="Arial" pitchFamily="34" charset="0"/>
                <a:cs typeface="Arial" pitchFamily="34" charset="0"/>
              </a:rPr>
            </a:br>
            <a:r>
              <a:rPr lang="mn-MN" sz="3200" b="1" i="1" dirty="0" smtClean="0">
                <a:solidFill>
                  <a:srgbClr val="0070C0"/>
                </a:solidFill>
                <a:latin typeface="Arial" pitchFamily="34" charset="0"/>
                <a:cs typeface="Arial" pitchFamily="34" charset="0"/>
              </a:rPr>
              <a:t>үйл ажиллагааг дэмжих</a:t>
            </a:r>
            <a:r>
              <a:rPr lang="en-US" sz="3200" b="1" i="1" dirty="0" smtClean="0">
                <a:solidFill>
                  <a:srgbClr val="0070C0"/>
                </a:solidFill>
                <a:latin typeface="Arial" pitchFamily="34" charset="0"/>
                <a:cs typeface="Arial" pitchFamily="34" charset="0"/>
              </a:rPr>
              <a:t>  </a:t>
            </a:r>
            <a:r>
              <a:rPr lang="mn-MN" sz="3200" b="1" i="1" dirty="0" smtClean="0">
                <a:solidFill>
                  <a:srgbClr val="0070C0"/>
                </a:solidFill>
                <a:latin typeface="Arial" pitchFamily="34" charset="0"/>
                <a:cs typeface="Arial" pitchFamily="34" charset="0"/>
              </a:rPr>
              <a:t>үйлийн судалгаа </a:t>
            </a:r>
            <a:r>
              <a:rPr lang="mn-MN" sz="2400" b="1" dirty="0" smtClean="0">
                <a:solidFill>
                  <a:srgbClr val="0070C0"/>
                </a:solidFill>
                <a:latin typeface="Arial" pitchFamily="34" charset="0"/>
                <a:cs typeface="Arial" pitchFamily="34" charset="0"/>
              </a:rPr>
              <a:t>                        </a:t>
            </a:r>
            <a:r>
              <a:rPr lang="mn-MN" sz="2400" dirty="0" smtClean="0">
                <a:solidFill>
                  <a:srgbClr val="002060"/>
                </a:solidFill>
                <a:latin typeface="Arial" pitchFamily="34" charset="0"/>
                <a:cs typeface="Arial" pitchFamily="34" charset="0"/>
              </a:rPr>
              <a:t/>
            </a:r>
            <a:br>
              <a:rPr lang="mn-MN" sz="2400" dirty="0" smtClean="0">
                <a:solidFill>
                  <a:srgbClr val="002060"/>
                </a:solidFill>
                <a:latin typeface="Arial" pitchFamily="34" charset="0"/>
                <a:cs typeface="Arial" pitchFamily="34" charset="0"/>
              </a:rPr>
            </a:br>
            <a:r>
              <a:rPr lang="mn-MN" sz="2400" dirty="0" smtClean="0">
                <a:solidFill>
                  <a:srgbClr val="002060"/>
                </a:solidFill>
                <a:latin typeface="Arial" pitchFamily="34" charset="0"/>
                <a:cs typeface="Arial" pitchFamily="34" charset="0"/>
              </a:rPr>
              <a:t>                                                      </a:t>
            </a:r>
            <a:endParaRPr lang="en-US" sz="2400" dirty="0">
              <a:solidFill>
                <a:srgbClr val="002060"/>
              </a:solidFill>
              <a:latin typeface="Arial" pitchFamily="34" charset="0"/>
              <a:cs typeface="Arial" pitchFamily="34" charset="0"/>
            </a:endParaRPr>
          </a:p>
        </p:txBody>
      </p:sp>
      <p:sp>
        <p:nvSpPr>
          <p:cNvPr id="3" name="Subtitle 2"/>
          <p:cNvSpPr>
            <a:spLocks noGrp="1"/>
          </p:cNvSpPr>
          <p:nvPr>
            <p:ph type="subTitle" idx="1"/>
          </p:nvPr>
        </p:nvSpPr>
        <p:spPr>
          <a:xfrm>
            <a:off x="381000" y="4191000"/>
            <a:ext cx="8458200" cy="2362200"/>
          </a:xfrm>
        </p:spPr>
        <p:txBody>
          <a:bodyPr>
            <a:noAutofit/>
          </a:bodyPr>
          <a:lstStyle/>
          <a:p>
            <a:pPr algn="ctr"/>
            <a:endParaRPr lang="mn-MN" sz="2800" dirty="0" smtClean="0">
              <a:solidFill>
                <a:srgbClr val="FF0000"/>
              </a:solidFill>
              <a:latin typeface="Arial" pitchFamily="34" charset="0"/>
              <a:cs typeface="Arial" pitchFamily="34" charset="0"/>
            </a:endParaRPr>
          </a:p>
          <a:p>
            <a:pPr algn="ctr"/>
            <a:endParaRPr lang="mn-MN" sz="2800" dirty="0" smtClean="0">
              <a:solidFill>
                <a:srgbClr val="FF0000"/>
              </a:solidFill>
              <a:latin typeface="Arial" pitchFamily="34" charset="0"/>
              <a:cs typeface="Arial" pitchFamily="34" charset="0"/>
            </a:endParaRPr>
          </a:p>
          <a:p>
            <a:pPr algn="ctr"/>
            <a:endParaRPr lang="mn-MN" sz="2800" dirty="0" smtClean="0">
              <a:solidFill>
                <a:srgbClr val="FF0000"/>
              </a:solidFill>
              <a:latin typeface="Arial" pitchFamily="34" charset="0"/>
              <a:cs typeface="Arial" pitchFamily="34" charset="0"/>
            </a:endParaRPr>
          </a:p>
          <a:p>
            <a:pPr algn="ctr"/>
            <a:endParaRPr lang="mn-MN" sz="2800" dirty="0" smtClean="0">
              <a:solidFill>
                <a:srgbClr val="FF0000"/>
              </a:solidFill>
              <a:latin typeface="Arial" pitchFamily="34" charset="0"/>
              <a:cs typeface="Arial" pitchFamily="34" charset="0"/>
            </a:endParaRPr>
          </a:p>
          <a:p>
            <a:pPr algn="ctr"/>
            <a:r>
              <a:rPr lang="mn-MN" sz="2800" dirty="0" smtClean="0">
                <a:solidFill>
                  <a:srgbClr val="FF0000"/>
                </a:solidFill>
                <a:latin typeface="Arial" pitchFamily="34" charset="0"/>
                <a:cs typeface="Arial" pitchFamily="34" charset="0"/>
              </a:rPr>
              <a:t>                     </a:t>
            </a:r>
            <a:r>
              <a:rPr lang="mn-MN" sz="2800" dirty="0" smtClean="0">
                <a:solidFill>
                  <a:srgbClr val="002060"/>
                </a:solidFill>
                <a:latin typeface="Arial" pitchFamily="34" charset="0"/>
                <a:cs typeface="Arial" pitchFamily="34" charset="0"/>
              </a:rPr>
              <a:t>Багийн гишүүд: Т. Эрдэнэчимэг</a:t>
            </a:r>
            <a:endParaRPr lang="en-US" sz="2800" dirty="0" smtClean="0">
              <a:solidFill>
                <a:srgbClr val="002060"/>
              </a:solidFill>
              <a:latin typeface="Arial" pitchFamily="34" charset="0"/>
              <a:cs typeface="Arial" pitchFamily="34" charset="0"/>
            </a:endParaRPr>
          </a:p>
          <a:p>
            <a:pPr algn="ctr"/>
            <a:r>
              <a:rPr lang="mn-MN" sz="2800" dirty="0" smtClean="0">
                <a:solidFill>
                  <a:srgbClr val="002060"/>
                </a:solidFill>
                <a:latin typeface="Arial" pitchFamily="34" charset="0"/>
                <a:cs typeface="Arial" pitchFamily="34" charset="0"/>
              </a:rPr>
              <a:t>                                 </a:t>
            </a:r>
            <a:r>
              <a:rPr lang="en-US" sz="2800" dirty="0" smtClean="0">
                <a:solidFill>
                  <a:srgbClr val="002060"/>
                </a:solidFill>
                <a:latin typeface="Arial" pitchFamily="34" charset="0"/>
                <a:cs typeface="Arial" pitchFamily="34" charset="0"/>
              </a:rPr>
              <a:t>                 </a:t>
            </a:r>
            <a:r>
              <a:rPr lang="mn-MN" sz="2800" dirty="0" smtClean="0">
                <a:solidFill>
                  <a:srgbClr val="002060"/>
                </a:solidFill>
                <a:latin typeface="Arial" pitchFamily="34" charset="0"/>
                <a:cs typeface="Arial" pitchFamily="34" charset="0"/>
              </a:rPr>
              <a:t>Ц. Эрдэнэжаргал                              </a:t>
            </a:r>
            <a:endParaRPr lang="en-US" sz="2800" dirty="0" smtClean="0">
              <a:solidFill>
                <a:srgbClr val="002060"/>
              </a:solidFill>
              <a:latin typeface="Arial" pitchFamily="34" charset="0"/>
              <a:cs typeface="Arial" pitchFamily="34" charset="0"/>
            </a:endParaRPr>
          </a:p>
          <a:p>
            <a:pPr algn="ctr"/>
            <a:r>
              <a:rPr lang="mn-MN" sz="2800" dirty="0" smtClean="0">
                <a:solidFill>
                  <a:srgbClr val="002060"/>
                </a:solidFill>
                <a:latin typeface="Arial" pitchFamily="34" charset="0"/>
                <a:cs typeface="Arial" pitchFamily="34" charset="0"/>
              </a:rPr>
              <a:t>                                          Ө. Ариунзул</a:t>
            </a:r>
          </a:p>
          <a:p>
            <a:pPr algn="ctr"/>
            <a:r>
              <a:rPr lang="mn-MN" sz="2800" dirty="0" smtClean="0">
                <a:solidFill>
                  <a:srgbClr val="002060"/>
                </a:solidFill>
                <a:latin typeface="Arial" pitchFamily="34" charset="0"/>
                <a:cs typeface="Arial" pitchFamily="34" charset="0"/>
              </a:rPr>
              <a:t>                                                  </a:t>
            </a:r>
            <a:endParaRPr lang="en-US" sz="28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6477000"/>
          </a:xfrm>
        </p:spPr>
        <p:txBody>
          <a:bodyPr>
            <a:normAutofit fontScale="77500" lnSpcReduction="20000"/>
          </a:bodyPr>
          <a:lstStyle/>
          <a:p>
            <a:pPr algn="just">
              <a:buNone/>
            </a:pPr>
            <a:r>
              <a:rPr lang="mn-MN" dirty="0" smtClean="0">
                <a:latin typeface="Arial" pitchFamily="34" charset="0"/>
                <a:cs typeface="Arial" pitchFamily="34" charset="0"/>
              </a:rPr>
              <a:t>Их Британийн Үндэсний зөвлөлөөс гаргасан тайланд бүтээлч сэтгэлгээний үндсэн шинжүүдийг дараах байдлаар  тодорхойлсон байдаг. </a:t>
            </a:r>
            <a:endParaRPr lang="en-US" dirty="0" smtClean="0">
              <a:latin typeface="Arial" pitchFamily="34" charset="0"/>
              <a:cs typeface="Arial" pitchFamily="34" charset="0"/>
            </a:endParaRPr>
          </a:p>
          <a:p>
            <a:pPr algn="just">
              <a:buNone/>
            </a:pPr>
            <a:r>
              <a:rPr lang="mn-MN" dirty="0" smtClean="0">
                <a:latin typeface="Arial" pitchFamily="34" charset="0"/>
                <a:cs typeface="Arial" pitchFamily="34" charset="0"/>
              </a:rPr>
              <a:t> 1. Бүтээлчээр бодох, аливаа зүйлд бүтээлчээр хандах</a:t>
            </a:r>
            <a:endParaRPr lang="en-US" dirty="0" smtClean="0">
              <a:latin typeface="Arial" pitchFamily="34" charset="0"/>
              <a:cs typeface="Arial" pitchFamily="34" charset="0"/>
            </a:endParaRPr>
          </a:p>
          <a:p>
            <a:pPr algn="just">
              <a:buNone/>
            </a:pPr>
            <a:r>
              <a:rPr lang="mn-MN" dirty="0" smtClean="0">
                <a:latin typeface="Arial" pitchFamily="34" charset="0"/>
                <a:cs typeface="Arial" pitchFamily="34" charset="0"/>
              </a:rPr>
              <a:t>2. Бүтээлч үйл ажиллагаа нь ямар нэг зорилготой байдаг ба том жижгээс үл хамааран тодорхой нэг зорилтыг биелүүлэхэд чиглэх</a:t>
            </a:r>
            <a:endParaRPr lang="en-US" dirty="0" smtClean="0">
              <a:latin typeface="Arial" pitchFamily="34" charset="0"/>
              <a:cs typeface="Arial" pitchFamily="34" charset="0"/>
            </a:endParaRPr>
          </a:p>
          <a:p>
            <a:pPr algn="just">
              <a:buNone/>
            </a:pPr>
            <a:r>
              <a:rPr lang="mn-MN" dirty="0" smtClean="0">
                <a:latin typeface="Arial" pitchFamily="34" charset="0"/>
                <a:cs typeface="Arial" pitchFamily="34" charset="0"/>
              </a:rPr>
              <a:t>3. Хүн бүтээлч үйл ажиллагааг явуулах шинэ санаа дэвшүүлэн ажиллах</a:t>
            </a:r>
            <a:endParaRPr lang="en-US" dirty="0" smtClean="0">
              <a:latin typeface="Arial" pitchFamily="34" charset="0"/>
              <a:cs typeface="Arial" pitchFamily="34" charset="0"/>
            </a:endParaRPr>
          </a:p>
          <a:p>
            <a:pPr algn="just">
              <a:buNone/>
            </a:pPr>
            <a:r>
              <a:rPr lang="mn-MN" dirty="0" smtClean="0">
                <a:latin typeface="Arial" pitchFamily="34" charset="0"/>
                <a:cs typeface="Arial" pitchFamily="34" charset="0"/>
              </a:rPr>
              <a:t>4. Аливаа  зорилтыг биелүүлэхээр хийж байгаа бүхий л үйл ажиллагаа нь үнэ цэнэтэй байх   </a:t>
            </a:r>
            <a:endParaRPr lang="en-US" dirty="0" smtClean="0">
              <a:latin typeface="Arial" pitchFamily="34" charset="0"/>
              <a:cs typeface="Arial" pitchFamily="34" charset="0"/>
            </a:endParaRPr>
          </a:p>
          <a:p>
            <a:pPr algn="just">
              <a:buNone/>
            </a:pPr>
            <a:r>
              <a:rPr lang="mn-MN" dirty="0" smtClean="0">
                <a:latin typeface="Arial" pitchFamily="34" charset="0"/>
                <a:cs typeface="Arial" pitchFamily="34" charset="0"/>
              </a:rPr>
              <a:t>Мөн “Ихэнх хүмүүс бүтээлч сэтгэлгээ гэдгийг </a:t>
            </a:r>
            <a:r>
              <a:rPr lang="mn-MN" dirty="0" smtClean="0">
                <a:latin typeface="Arial" pitchFamily="34" charset="0"/>
                <a:cs typeface="Arial" pitchFamily="34" charset="0"/>
              </a:rPr>
              <a:t>ангийн мэдээллийн </a:t>
            </a:r>
            <a:r>
              <a:rPr lang="mn-MN" dirty="0" smtClean="0">
                <a:latin typeface="Arial" pitchFamily="34" charset="0"/>
                <a:cs typeface="Arial" pitchFamily="34" charset="0"/>
              </a:rPr>
              <a:t>самбар дээр гаргасан олон төрлийн мэдээлэл, суралцагчдын хийсэн бүтээл зэргээр ойлгож хүлээн авдаг ч бүтээлч анги гэдэг нь үүнээс хавьгүй их утгатай байх ёстой. Багш нар ч төдийгүй суралцагчид  өдөр тутмын хичээл дээр шинэ мэдлэг, мэдээлэл олж авахын тулд хамтдаа бэрхшээлийг даван туулж байгаа нь багийн үйл ажиллагаа юм.” гэжээ. </a:t>
            </a:r>
            <a:endParaRPr lang="en-US" dirty="0" smtClean="0">
              <a:latin typeface="Arial" pitchFamily="34" charset="0"/>
              <a:cs typeface="Arial" pitchFamily="34" charset="0"/>
            </a:endParaRP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4937125"/>
          </a:xfrm>
        </p:spPr>
        <p:txBody>
          <a:bodyPr>
            <a:normAutofit fontScale="85000" lnSpcReduction="10000"/>
          </a:bodyPr>
          <a:lstStyle/>
          <a:p>
            <a:pPr algn="just">
              <a:buNone/>
            </a:pPr>
            <a:r>
              <a:rPr lang="mn-MN" dirty="0" smtClean="0">
                <a:latin typeface="Arial" pitchFamily="34" charset="0"/>
                <a:cs typeface="Arial" pitchFamily="34" charset="0"/>
              </a:rPr>
              <a:t> </a:t>
            </a:r>
            <a:r>
              <a:rPr lang="mn-MN" dirty="0" smtClean="0">
                <a:latin typeface="Arial" pitchFamily="34" charset="0"/>
                <a:cs typeface="Arial" pitchFamily="34" charset="0"/>
              </a:rPr>
              <a:t>Суралцагчдад сэдвийн хүрээнд  мэдлэг мэдээллийг олгож, саад бэрхшээлийг ухаалгаар  даван туулж,  чөлөөтэй сэтгэх, шүүмжлэлтэй хандах чадварыг суулгах нь тэдэнд бүтээлчээр сэтгэх үндэс суурийг тавьж өгч байгаа юм. Энэ нь тэднийг шинийг санаачилж, бүтээлчээр сэтгэж зохион байгуулалттай байж, ирээдүйд сайн иргэн, сайн боловсон хүчин, сайн багш болохын үндэс нь болно. Шинэлэг арга барилыг бий болгох нь амаргүй үйл ажиллагаа бөгөөд тухайн багшаас нарийн цаг хугацаа, төлөвлөлт, үйл ажиллагааг шаарддаг. </a:t>
            </a:r>
            <a:endParaRPr lang="en-US"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534400" cy="5089525"/>
          </a:xfrm>
        </p:spPr>
        <p:txBody>
          <a:bodyPr>
            <a:normAutofit fontScale="92500" lnSpcReduction="10000"/>
          </a:bodyPr>
          <a:lstStyle/>
          <a:p>
            <a:pPr algn="just"/>
            <a:r>
              <a:rPr lang="mn-MN" dirty="0" smtClean="0">
                <a:latin typeface="Arial" pitchFamily="34" charset="0"/>
                <a:cs typeface="Arial" pitchFamily="34" charset="0"/>
              </a:rPr>
              <a:t>Бүтээлчээр сэтгэх үйл ажиллагааг зөвхөн багш удирдаж явуулах нь хангалттай биш үүнд сургуулийн захиргаа, засгийн газар, боловсролын яамны түвшинд энэхүү үйл ажиллагааг дэмжих, хэрэгжүүлэх нь чухал байна. Иймээс бид судалгаагаа дээрхи онолд тулгуурлан бүтээлч сэтгэлгээтэй  суралцагчаас бүтээлч сэтгэлгээтэй багшийг бий болгохыг зорьж  монгол хөрсөнд зохицуулан алдаа оноогоо олж, түүнийг засан сайжруулах хандлага руу чиглүүлсэн юм. </a:t>
            </a:r>
            <a:endParaRPr lang="en-US" dirty="0" smtClean="0">
              <a:latin typeface="Arial" pitchFamily="34" charset="0"/>
              <a:cs typeface="Arial" pitchFamily="34" charset="0"/>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solidFill>
                  <a:srgbClr val="7030A0"/>
                </a:solidFill>
                <a:latin typeface="Arial" pitchFamily="34" charset="0"/>
                <a:cs typeface="Arial" pitchFamily="34" charset="0"/>
              </a:rPr>
              <a:t> Мэдээлэл цуглуулсан байдал</a:t>
            </a:r>
            <a:endParaRPr lang="en-US" dirty="0">
              <a:solidFill>
                <a:srgbClr val="7030A0"/>
              </a:solidFill>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sz="2400" dirty="0" smtClean="0">
                <a:latin typeface="Arial" pitchFamily="34" charset="0"/>
                <a:cs typeface="Arial" pitchFamily="34" charset="0"/>
              </a:rPr>
              <a:t>Education Week </a:t>
            </a:r>
            <a:r>
              <a:rPr lang="en-US" sz="2400" dirty="0" smtClean="0">
                <a:hlinkClick r:id="rId2"/>
              </a:rPr>
              <a:t>http://www.edweek.org/ew/articles/2011/12/14/14creative.h31.html</a:t>
            </a:r>
            <a:endParaRPr lang="en-US" sz="2400" dirty="0" smtClean="0"/>
          </a:p>
          <a:p>
            <a:r>
              <a:rPr lang="en-US" sz="2400" dirty="0" smtClean="0">
                <a:hlinkClick r:id="rId3"/>
              </a:rPr>
              <a:t>http://www.forefrontaustin.com/feature/inspired-life-developing-creative-learners</a:t>
            </a:r>
            <a:r>
              <a:rPr lang="en-US" sz="2400" dirty="0" smtClean="0"/>
              <a:t> </a:t>
            </a:r>
          </a:p>
          <a:p>
            <a:r>
              <a:rPr lang="en-US" sz="2400" dirty="0" smtClean="0"/>
              <a:t>Lucas, B., G. Claxton and E. Spencer (2013), “Progression in Student Creativity in School: First Steps Towards New Forms of Formative Assessments”, </a:t>
            </a:r>
            <a:r>
              <a:rPr lang="en-US" sz="2400" i="1" dirty="0" smtClean="0"/>
              <a:t>OECD Education Working Papers, No. 86, OECD </a:t>
            </a:r>
            <a:r>
              <a:rPr lang="en-US" sz="2400" i="1" dirty="0" err="1" smtClean="0"/>
              <a:t>Publishing.</a:t>
            </a:r>
            <a:r>
              <a:rPr lang="en-US" sz="2400" dirty="0" err="1" smtClean="0"/>
              <a:t>http</a:t>
            </a:r>
            <a:r>
              <a:rPr lang="en-US" sz="2400" dirty="0" smtClean="0"/>
              <a:t>://</a:t>
            </a:r>
            <a:r>
              <a:rPr lang="en-US" sz="2400" dirty="0" err="1" smtClean="0"/>
              <a:t>dx.doi.org</a:t>
            </a:r>
            <a:r>
              <a:rPr lang="en-US" sz="2400" dirty="0" smtClean="0"/>
              <a:t>/10.1787/5k4dp59msdwk-en </a:t>
            </a:r>
          </a:p>
          <a:p>
            <a:pPr algn="just"/>
            <a:r>
              <a:rPr lang="en-US" sz="2400" dirty="0" smtClean="0">
                <a:latin typeface="Arial" pitchFamily="34" charset="0"/>
                <a:cs typeface="Arial" pitchFamily="34" charset="0"/>
              </a:rPr>
              <a:t>Creativity and it’s place in education, Wayne Morris </a:t>
            </a:r>
          </a:p>
          <a:p>
            <a:pPr lvl="1" algn="just">
              <a:buNone/>
            </a:pPr>
            <a:r>
              <a:rPr lang="en-US" sz="2000" dirty="0" smtClean="0">
                <a:latin typeface="Arial" pitchFamily="34" charset="0"/>
                <a:cs typeface="Arial" pitchFamily="34" charset="0"/>
                <a:hlinkClick r:id="rId4"/>
              </a:rPr>
              <a:t>http://www.jpb.com/creative/Creativity_in_Education.pdf</a:t>
            </a:r>
            <a:endParaRPr lang="en-US" sz="2000" dirty="0" smtClean="0">
              <a:latin typeface="Arial" pitchFamily="34" charset="0"/>
              <a:cs typeface="Arial" pitchFamily="34" charset="0"/>
            </a:endParaRPr>
          </a:p>
          <a:p>
            <a:pPr algn="just">
              <a:buNone/>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mn-MN" sz="2800" dirty="0" smtClean="0">
                <a:solidFill>
                  <a:srgbClr val="7030A0"/>
                </a:solidFill>
                <a:latin typeface="Arial" pitchFamily="34" charset="0"/>
                <a:cs typeface="Arial" pitchFamily="34" charset="0"/>
              </a:rPr>
              <a:t>Суралцагчийн бүтээлчээр  сурах үйл ажиллагааны түвшинг тогтоох</a:t>
            </a:r>
            <a:endParaRPr lang="en-US" sz="2800"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304800" y="1600200"/>
            <a:ext cx="8686800" cy="4648199"/>
          </a:xfrm>
        </p:spPr>
        <p:txBody>
          <a:bodyPr>
            <a:normAutofit fontScale="92500" lnSpcReduction="10000"/>
          </a:bodyPr>
          <a:lstStyle/>
          <a:p>
            <a:pPr algn="just"/>
            <a:r>
              <a:rPr lang="mn-MN" dirty="0" smtClean="0">
                <a:latin typeface="Arial" pitchFamily="34" charset="0"/>
                <a:cs typeface="Arial" pitchFamily="34" charset="0"/>
              </a:rPr>
              <a:t>Бие бялдар хөгжүүлэх, Хөгжим заах арга зүйн хичээлийн сургалтад эхлэн хамрагдаж байгаа  2, 3 – р курсийн оюутны дунд ажиглалт байдлаар зохион явууллаа. Ажиглалтын үед суралцагсад өөртөө итгэлгүй, идэвхигүй, багаар ажиллах, бие даасан үйл ажиллагаанд сайн суралцаагүй, цаг ашиглалт муу, хичээлийг сайн ойлгоогүй, амархан  шантарч, сэтгэлээр унах, хийж чадахгүй гэсэн ойлголт илүү харагдаж байсан.    </a:t>
            </a:r>
          </a:p>
          <a:p>
            <a:pPr>
              <a:buNone/>
            </a:pPr>
            <a:endParaRPr lang="mn-MN" dirty="0" smtClean="0">
              <a:latin typeface="Arial" pitchFamily="34" charset="0"/>
              <a:cs typeface="Arial" pitchFamily="34" charset="0"/>
            </a:endParaRPr>
          </a:p>
          <a:p>
            <a:pPr>
              <a:buNone/>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086729"/>
          <a:ext cx="8686800" cy="49371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4860925"/>
          </a:xfrm>
        </p:spPr>
        <p:txBody>
          <a:bodyPr>
            <a:normAutofit/>
          </a:bodyPr>
          <a:lstStyle/>
          <a:p>
            <a:pPr algn="just"/>
            <a:r>
              <a:rPr lang="mn-MN" dirty="0" smtClean="0">
                <a:latin typeface="Arial" pitchFamily="34" charset="0"/>
                <a:cs typeface="Arial" pitchFamily="34" charset="0"/>
              </a:rPr>
              <a:t>Үр дүн нь:</a:t>
            </a:r>
          </a:p>
          <a:p>
            <a:pPr algn="just">
              <a:buNone/>
            </a:pPr>
            <a:r>
              <a:rPr lang="mn-MN" dirty="0" smtClean="0">
                <a:latin typeface="Arial" pitchFamily="34" charset="0"/>
                <a:cs typeface="Arial" pitchFamily="34" charset="0"/>
              </a:rPr>
              <a:t>   Нийт ангийн хүүхдийн 25%  идэвхитэй, 75% идэвхигүй байдал ажиглагдсан нь тэдэнд ямар нэгэн бэрхшээл болон нөлөөлөх хүчин зүйл байгааг илэрхийлж байсан юм. Иймд тэдэнд тулгарч байгаа бэрхшээл, нөлөөлж буй хүчин зүйлийг илрүүлэх зорилгоор судалгааг дараах байдлаар явууллаа.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2362200"/>
          </a:xfrm>
        </p:spPr>
        <p:txBody>
          <a:bodyPr>
            <a:normAutofit/>
          </a:bodyPr>
          <a:lstStyle/>
          <a:p>
            <a:pPr algn="ctr"/>
            <a:r>
              <a:rPr lang="mn-MN" sz="2800" dirty="0" smtClean="0">
                <a:solidFill>
                  <a:srgbClr val="7030A0"/>
                </a:solidFill>
                <a:latin typeface="Arial" pitchFamily="34" charset="0"/>
                <a:cs typeface="Arial" pitchFamily="34" charset="0"/>
              </a:rPr>
              <a:t>Суралцагчийн бүтээлч сурах үйл ажиллагаанд нөлөөлж байгаа хүчин зүйлийн талаар оюутны бодол эргэцүүлэмжийн судалгаа</a:t>
            </a:r>
            <a:br>
              <a:rPr lang="mn-MN" sz="2800" dirty="0" smtClean="0">
                <a:solidFill>
                  <a:srgbClr val="7030A0"/>
                </a:solidFill>
                <a:latin typeface="Arial" pitchFamily="34" charset="0"/>
                <a:cs typeface="Arial" pitchFamily="34" charset="0"/>
              </a:rPr>
            </a:br>
            <a:endParaRPr lang="en-US" sz="2800" dirty="0"/>
          </a:p>
        </p:txBody>
      </p:sp>
      <p:sp>
        <p:nvSpPr>
          <p:cNvPr id="3" name="Content Placeholder 2"/>
          <p:cNvSpPr>
            <a:spLocks noGrp="1"/>
          </p:cNvSpPr>
          <p:nvPr>
            <p:ph idx="1"/>
          </p:nvPr>
        </p:nvSpPr>
        <p:spPr>
          <a:xfrm>
            <a:off x="457200" y="2438400"/>
            <a:ext cx="8382000" cy="4022725"/>
          </a:xfrm>
        </p:spPr>
        <p:txBody>
          <a:bodyPr>
            <a:normAutofit fontScale="85000" lnSpcReduction="20000"/>
          </a:bodyPr>
          <a:lstStyle/>
          <a:p>
            <a:pPr algn="just"/>
            <a:r>
              <a:rPr lang="mn-MN" dirty="0" smtClean="0"/>
              <a:t>Судалгааг 2012 оны 4 сард 3 курс, 2013 оны 3 сард 2 курсийн оюутнаас “ Оюутан таны бүтээлч сурах үйл ажиллагааг дэмжих боломж байна уу? “ бодол, эргэцүүлэмжийг бичүүлсний үндсэн дээр дараахь байдлаар нэгтгэн дүгнэлээ.</a:t>
            </a:r>
          </a:p>
          <a:p>
            <a:pPr algn="just"/>
            <a:r>
              <a:rPr lang="mn-MN" dirty="0" smtClean="0"/>
              <a:t>Багшийн зүгээс оюутныг бүтээлч сургах эерэг харилцаа</a:t>
            </a:r>
          </a:p>
          <a:p>
            <a:pPr algn="just"/>
            <a:r>
              <a:rPr lang="mn-MN" dirty="0" smtClean="0"/>
              <a:t>Багшийн зүгээс оюутныг бүтээлч сургахад нөлөөлөх сөрөг харилцаа</a:t>
            </a:r>
          </a:p>
          <a:p>
            <a:pPr algn="just"/>
            <a:r>
              <a:rPr lang="mn-MN" dirty="0" smtClean="0"/>
              <a:t>Оюутны өөрийн сургалтдаа хандах сөрөг хандлага</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066800"/>
          <a:ext cx="86868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a:xfrm>
            <a:off x="228600" y="381000"/>
            <a:ext cx="8686800" cy="838200"/>
          </a:xfrm>
        </p:spPr>
        <p:txBody>
          <a:bodyPr>
            <a:normAutofit fontScale="90000"/>
          </a:bodyPr>
          <a:lstStyle/>
          <a:p>
            <a:pPr algn="ctr"/>
            <a:r>
              <a:rPr lang="mn-MN" sz="3100" dirty="0" smtClean="0"/>
              <a:t>Багшийн зүгээс оюутныг бүтээлч сургах </a:t>
            </a:r>
            <a:br>
              <a:rPr lang="mn-MN" sz="3100" dirty="0" smtClean="0"/>
            </a:br>
            <a:r>
              <a:rPr lang="mn-MN" sz="3100" dirty="0" smtClean="0"/>
              <a:t>эерэг харилцаа</a:t>
            </a:r>
            <a:r>
              <a:rPr lang="mn-MN" dirty="0" smtClean="0"/>
              <a:t/>
            </a:r>
            <a:br>
              <a:rPr lang="mn-MN" dirty="0" smtClean="0"/>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2819400" y="0"/>
            <a:ext cx="47320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mn-MN"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Chart 10"/>
          <p:cNvGraphicFramePr/>
          <p:nvPr/>
        </p:nvGraphicFramePr>
        <p:xfrm>
          <a:off x="304800" y="1295400"/>
          <a:ext cx="8610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304800" y="228600"/>
            <a:ext cx="8686800" cy="1143000"/>
          </a:xfrm>
        </p:spPr>
        <p:txBody>
          <a:bodyPr>
            <a:normAutofit fontScale="90000"/>
          </a:bodyPr>
          <a:lstStyle/>
          <a:p>
            <a:pPr algn="ctr"/>
            <a:r>
              <a:rPr lang="mn-MN" sz="3100" dirty="0" smtClean="0"/>
              <a:t>Багшийн зүгээс оюутныг бүтээлч сургахад нөлөөлөх сөрөг харилцаа</a:t>
            </a:r>
            <a:r>
              <a:rPr lang="mn-MN" dirty="0" smtClean="0"/>
              <a:t/>
            </a:r>
            <a:br>
              <a:rPr lang="mn-MN"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7772400" cy="838200"/>
          </a:xfrm>
        </p:spPr>
        <p:txBody>
          <a:bodyPr>
            <a:normAutofit/>
          </a:bodyPr>
          <a:lstStyle/>
          <a:p>
            <a:r>
              <a:rPr lang="mn-MN" sz="2800" b="1" dirty="0" smtClean="0">
                <a:solidFill>
                  <a:srgbClr val="7030A0"/>
                </a:solidFill>
                <a:latin typeface="Arial" pitchFamily="34" charset="0"/>
                <a:cs typeface="Arial" pitchFamily="34" charset="0"/>
              </a:rPr>
              <a:t>Сэдэв сонгосон үндэслэл</a:t>
            </a:r>
            <a:endParaRPr lang="en-US" sz="2800" b="1" dirty="0">
              <a:solidFill>
                <a:srgbClr val="7030A0"/>
              </a:solidFill>
              <a:latin typeface="Arial" pitchFamily="34" charset="0"/>
              <a:cs typeface="Arial" pitchFamily="34" charset="0"/>
            </a:endParaRPr>
          </a:p>
        </p:txBody>
      </p:sp>
      <p:sp>
        <p:nvSpPr>
          <p:cNvPr id="5" name="Content Placeholder 4"/>
          <p:cNvSpPr>
            <a:spLocks noGrp="1"/>
          </p:cNvSpPr>
          <p:nvPr>
            <p:ph idx="1"/>
          </p:nvPr>
        </p:nvSpPr>
        <p:spPr>
          <a:xfrm>
            <a:off x="152400" y="990600"/>
            <a:ext cx="8839200" cy="5638800"/>
          </a:xfrm>
        </p:spPr>
        <p:txBody>
          <a:bodyPr>
            <a:normAutofit/>
          </a:bodyPr>
          <a:lstStyle/>
          <a:p>
            <a:pPr algn="just">
              <a:buNone/>
            </a:pPr>
            <a:r>
              <a:rPr lang="mn-MN" sz="2800" dirty="0" smtClean="0">
                <a:latin typeface="Arial" pitchFamily="34" charset="0"/>
                <a:cs typeface="Arial" pitchFamily="34" charset="0"/>
              </a:rPr>
              <a:t>   Багш </a:t>
            </a:r>
            <a:r>
              <a:rPr lang="mn-MN" sz="2800" dirty="0" smtClean="0">
                <a:latin typeface="Arial" pitchFamily="34" charset="0"/>
                <a:cs typeface="Arial" pitchFamily="34" charset="0"/>
              </a:rPr>
              <a:t>бол суралцагчдын </a:t>
            </a:r>
            <a:r>
              <a:rPr lang="mn-MN" sz="2800" dirty="0" smtClean="0">
                <a:latin typeface="Arial" pitchFamily="34" charset="0"/>
                <a:cs typeface="Arial" pitchFamily="34" charset="0"/>
              </a:rPr>
              <a:t>сурах үйл ажиллагаанд удирдан чиглүүлэгч мөн. Сургалтын үйл ажиллагааны явцад багш суралцагчдын хийж үйлдэж байгаа зүйл нь харилцаанд дээр суурилдаг. Энэ нь суралцагчийн бүтээлч сэтгэлгээ, бүтээлч үйл ажиллагааг дэмжих эсвэл бууруулахад тодорхой нөлөө үзүүлдэг. Бид судалгаандаа, суралцагчдын бүтээлч үйл ажиллагааны явцад, багш суралцагч хоёрын харилцааны эерэг ба сөрөг талыг нээн илрүүлж, тэдэнд нөлөөлөх хүчин зүйлийг дараахь зорилтын дагуу туршиж судлахыг хичээлээ.</a:t>
            </a:r>
            <a:endParaRPr lang="mn-MN" sz="2800" dirty="0" smtClean="0">
              <a:latin typeface="Arial" pitchFamily="34" charset="0"/>
              <a:cs typeface="Arial" pitchFamily="34" charset="0"/>
            </a:endParaRPr>
          </a:p>
          <a:p>
            <a:pPr>
              <a:buNone/>
            </a:pPr>
            <a:endParaRPr lang="mn-MN"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304800" y="228600"/>
            <a:ext cx="8534400" cy="533400"/>
          </a:xfrm>
        </p:spPr>
        <p:txBody>
          <a:bodyPr>
            <a:noAutofit/>
          </a:bodyPr>
          <a:lstStyle/>
          <a:p>
            <a:pPr algn="ctr"/>
            <a:r>
              <a:rPr lang="mn-MN" sz="2400" dirty="0" smtClean="0">
                <a:solidFill>
                  <a:srgbClr val="0070C0"/>
                </a:solidFill>
                <a:latin typeface="Arial" pitchFamily="34" charset="0"/>
                <a:cs typeface="Arial" pitchFamily="34" charset="0"/>
              </a:rPr>
              <a:t>Оюутны өөрийн сургалтдаа хандах сөрөг хандлага</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082675"/>
            <a:ext cx="8686800" cy="5013325"/>
          </a:xfrm>
        </p:spPr>
        <p:txBody>
          <a:bodyPr>
            <a:normAutofit/>
          </a:bodyPr>
          <a:lstStyle/>
          <a:p>
            <a:r>
              <a:rPr lang="mn-MN" sz="2800" dirty="0" smtClean="0">
                <a:latin typeface="Arial" pitchFamily="34" charset="0"/>
                <a:cs typeface="Arial" pitchFamily="34" charset="0"/>
              </a:rPr>
              <a:t>СӨБС-ийн 2, 4-р курсийн суралцагчдаас сурах  бүтээлч үйл ажиллагаанд тулгарч байгаа бэрхшээл байгаа эсэхийг судлахдаа дараах байдлаар авлаа. </a:t>
            </a:r>
          </a:p>
          <a:p>
            <a:pPr marL="514350" indent="-514350">
              <a:buAutoNum type="arabicPeriod"/>
            </a:pPr>
            <a:r>
              <a:rPr lang="mn-MN" sz="2800" dirty="0" smtClean="0">
                <a:latin typeface="Arial" pitchFamily="34" charset="0"/>
                <a:cs typeface="Arial" pitchFamily="34" charset="0"/>
              </a:rPr>
              <a:t>Ямар үед та хичээлд идэвхтэй оролцдог вэ?</a:t>
            </a:r>
          </a:p>
          <a:p>
            <a:pPr marL="514350" indent="-514350">
              <a:buAutoNum type="arabicPeriod"/>
            </a:pPr>
            <a:r>
              <a:rPr lang="mn-MN" sz="2800" dirty="0" smtClean="0">
                <a:latin typeface="Arial" pitchFamily="34" charset="0"/>
                <a:cs typeface="Arial" pitchFamily="34" charset="0"/>
              </a:rPr>
              <a:t>Ямар үед таны хичээлд оролцох оролцоо буурдаг вэ?</a:t>
            </a:r>
            <a:endParaRPr lang="en-US" sz="2800" dirty="0" smtClean="0">
              <a:latin typeface="Arial" pitchFamily="34" charset="0"/>
              <a:cs typeface="Arial" pitchFamily="34" charset="0"/>
            </a:endParaRPr>
          </a:p>
          <a:p>
            <a:pPr marL="514350" indent="-514350">
              <a:buAutoNum type="arabicPeriod"/>
            </a:pPr>
            <a:endParaRPr lang="mn-MN" sz="2800" dirty="0" smtClean="0">
              <a:latin typeface="Arial" pitchFamily="34" charset="0"/>
              <a:cs typeface="Arial" pitchFamily="34" charset="0"/>
            </a:endParaRPr>
          </a:p>
          <a:p>
            <a:pPr marL="514350" indent="-514350">
              <a:buAutoNum type="arabicPeriod"/>
            </a:pPr>
            <a:endParaRPr lang="en-US" sz="2800"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52400" y="228600"/>
            <a:ext cx="7845225"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mn-MN" sz="2400" b="1" i="0" u="none" strike="noStrike" cap="none" normalizeH="0" baseline="0" dirty="0" smtClean="0">
                <a:ln>
                  <a:noFill/>
                </a:ln>
                <a:solidFill>
                  <a:srgbClr val="7030A0"/>
                </a:solidFill>
                <a:effectLst/>
                <a:latin typeface="Arial" pitchFamily="34" charset="0"/>
                <a:ea typeface="Calibri" pitchFamily="34" charset="0"/>
                <a:cs typeface="Arial" pitchFamily="34" charset="0"/>
              </a:rPr>
              <a:t>Ямар үед та хичээлдээ идэвхтэй оролцдог вэ</a:t>
            </a:r>
            <a:r>
              <a:rPr kumimoji="0" lang="en-US" sz="2400" b="1" i="0" u="none" strike="noStrike" cap="none" normalizeH="0" baseline="0" dirty="0" smtClean="0">
                <a:ln>
                  <a:noFill/>
                </a:ln>
                <a:solidFill>
                  <a:srgbClr val="7030A0"/>
                </a:solidFill>
                <a:effectLst/>
                <a:latin typeface="Arial" pitchFamily="34" charset="0"/>
                <a:ea typeface="Calibri" pitchFamily="34" charset="0"/>
                <a:cs typeface="Arial" pitchFamily="34" charset="0"/>
              </a:rPr>
              <a:t>?</a:t>
            </a:r>
            <a:endParaRPr kumimoji="0" lang="en-US" sz="1200" b="0" i="0" u="none" strike="noStrike" cap="none" normalizeH="0" baseline="0" dirty="0" smtClean="0">
              <a:ln>
                <a:noFill/>
              </a:ln>
              <a:solidFill>
                <a:srgbClr val="7030A0"/>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7030A0"/>
              </a:solidFill>
              <a:effectLst/>
              <a:latin typeface="Arial" pitchFamily="34" charset="0"/>
              <a:cs typeface="Arial" pitchFamily="34" charset="0"/>
            </a:endParaRPr>
          </a:p>
        </p:txBody>
      </p:sp>
      <p:graphicFrame>
        <p:nvGraphicFramePr>
          <p:cNvPr id="3" name="Chart 2"/>
          <p:cNvGraphicFramePr/>
          <p:nvPr/>
        </p:nvGraphicFramePr>
        <p:xfrm>
          <a:off x="228600" y="762000"/>
          <a:ext cx="8915400" cy="609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228600"/>
            <a:ext cx="840730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3381375" algn="l"/>
              </a:tabLst>
            </a:pPr>
            <a:r>
              <a:rPr kumimoji="0" lang="mn-MN"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mn-MN" sz="2000" b="1" i="0" u="none" strike="noStrike" cap="none" normalizeH="0" baseline="0" dirty="0" smtClean="0">
                <a:ln>
                  <a:noFill/>
                </a:ln>
                <a:solidFill>
                  <a:srgbClr val="7030A0"/>
                </a:solidFill>
                <a:effectLst/>
                <a:latin typeface="Arial" pitchFamily="34" charset="0"/>
                <a:ea typeface="Calibri" pitchFamily="34" charset="0"/>
                <a:cs typeface="Arial" pitchFamily="34" charset="0"/>
              </a:rPr>
              <a:t>Ямар үед таны хичээлд оролцох сонирхол буурдаг вэ</a:t>
            </a:r>
            <a:r>
              <a:rPr kumimoji="0" lang="en-US" sz="2000" b="1" i="0" u="none" strike="noStrike" cap="none" normalizeH="0" baseline="0" dirty="0" smtClean="0">
                <a:ln>
                  <a:noFill/>
                </a:ln>
                <a:solidFill>
                  <a:srgbClr val="7030A0"/>
                </a:solidFill>
                <a:effectLst/>
                <a:latin typeface="Arial" pitchFamily="34" charset="0"/>
                <a:ea typeface="Calibri" pitchFamily="34" charset="0"/>
                <a:cs typeface="Arial" pitchFamily="34" charset="0"/>
              </a:rPr>
              <a:t>?</a:t>
            </a:r>
            <a:endParaRPr kumimoji="0" lang="en-US" sz="3200" b="0" i="0" u="none" strike="noStrike" cap="none" normalizeH="0" baseline="0" dirty="0" smtClean="0">
              <a:ln>
                <a:noFill/>
              </a:ln>
              <a:solidFill>
                <a:srgbClr val="7030A0"/>
              </a:solidFill>
              <a:effectLst/>
              <a:latin typeface="Arial" pitchFamily="34" charset="0"/>
              <a:cs typeface="Arial" pitchFamily="34" charset="0"/>
            </a:endParaRPr>
          </a:p>
        </p:txBody>
      </p:sp>
      <p:graphicFrame>
        <p:nvGraphicFramePr>
          <p:cNvPr id="3" name="Chart 2"/>
          <p:cNvGraphicFramePr/>
          <p:nvPr/>
        </p:nvGraphicFramePr>
        <p:xfrm>
          <a:off x="0" y="762000"/>
          <a:ext cx="9144000" cy="609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33400" y="1397000"/>
          <a:ext cx="8382000" cy="5232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half" idx="4294967295"/>
          </p:nvPr>
        </p:nvSpPr>
        <p:spPr>
          <a:xfrm>
            <a:off x="914400" y="228600"/>
            <a:ext cx="8229600" cy="768350"/>
          </a:xfrm>
        </p:spPr>
        <p:txBody>
          <a:bodyPr>
            <a:normAutofit fontScale="70000" lnSpcReduction="20000"/>
          </a:bodyPr>
          <a:lstStyle/>
          <a:p>
            <a:pPr>
              <a:lnSpc>
                <a:spcPct val="120000"/>
              </a:lnSpc>
              <a:buNone/>
            </a:pPr>
            <a:r>
              <a:rPr lang="mn-MN" b="1" dirty="0" smtClean="0">
                <a:solidFill>
                  <a:schemeClr val="accent3">
                    <a:lumMod val="75000"/>
                  </a:schemeClr>
                </a:solidFill>
              </a:rPr>
              <a:t>1. </a:t>
            </a:r>
            <a:r>
              <a:rPr lang="mn-MN" b="1" dirty="0" smtClean="0">
                <a:solidFill>
                  <a:srgbClr val="C00000"/>
                </a:solidFill>
              </a:rPr>
              <a:t>Оюутан таны сурах идэвхи сонирхолд энэ хичээлийн хэлбэр, </a:t>
            </a:r>
            <a:r>
              <a:rPr lang="mn-MN" b="1" dirty="0" smtClean="0">
                <a:solidFill>
                  <a:srgbClr val="C00000"/>
                </a:solidFill>
                <a:latin typeface="Arial" pitchFamily="34" charset="0"/>
                <a:cs typeface="Arial" pitchFamily="34" charset="0"/>
              </a:rPr>
              <a:t>агуулга</a:t>
            </a:r>
            <a:r>
              <a:rPr lang="mn-MN" b="1" dirty="0" smtClean="0">
                <a:solidFill>
                  <a:srgbClr val="C00000"/>
                </a:solidFill>
              </a:rPr>
              <a:t>, заах аргын шинэчлэл нийцэж байна уу?</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686800" cy="838200"/>
          </a:xfrm>
        </p:spPr>
        <p:txBody>
          <a:bodyPr>
            <a:noAutofit/>
          </a:bodyPr>
          <a:lstStyle/>
          <a:p>
            <a:pPr algn="ctr"/>
            <a:r>
              <a:rPr lang="mn-MN" sz="2400" dirty="0" smtClean="0">
                <a:solidFill>
                  <a:srgbClr val="7030A0"/>
                </a:solidFill>
                <a:latin typeface="Arial" pitchFamily="34" charset="0"/>
                <a:cs typeface="Arial" pitchFamily="34" charset="0"/>
              </a:rPr>
              <a:t>Суралцагчийн бүтээлч сурах үйл ажиллагааг дэмжих идэвхитэй сургалт туршилт</a:t>
            </a:r>
            <a:endParaRPr lang="en-US" sz="2400" dirty="0">
              <a:solidFill>
                <a:srgbClr val="7030A0"/>
              </a:solidFill>
              <a:latin typeface="Arial" pitchFamily="34" charset="0"/>
              <a:cs typeface="Arial" pitchFamily="34" charset="0"/>
            </a:endParaRPr>
          </a:p>
        </p:txBody>
      </p:sp>
      <p:sp>
        <p:nvSpPr>
          <p:cNvPr id="4" name="Content Placeholder 3"/>
          <p:cNvSpPr>
            <a:spLocks noGrp="1"/>
          </p:cNvSpPr>
          <p:nvPr>
            <p:ph idx="1"/>
          </p:nvPr>
        </p:nvSpPr>
        <p:spPr>
          <a:xfrm>
            <a:off x="304800" y="1219200"/>
            <a:ext cx="8610600" cy="5257800"/>
          </a:xfrm>
        </p:spPr>
        <p:txBody>
          <a:bodyPr>
            <a:normAutofit fontScale="92500" lnSpcReduction="10000"/>
          </a:bodyPr>
          <a:lstStyle/>
          <a:p>
            <a:pPr algn="just"/>
            <a:r>
              <a:rPr lang="mn-MN" sz="2800" dirty="0" smtClean="0">
                <a:latin typeface="Arial" pitchFamily="34" charset="0"/>
                <a:cs typeface="Arial" pitchFamily="34" charset="0"/>
              </a:rPr>
              <a:t>Сургалт туршилтыг 2010-2013 оны хичээлийн жилд Бие бялдар, Хөгжим заах арга зүйн хичээлээр нийт 332 оюутны дунд явуулсан.</a:t>
            </a:r>
          </a:p>
          <a:p>
            <a:pPr algn="just"/>
            <a:r>
              <a:rPr lang="mn-MN" sz="2800" dirty="0" smtClean="0">
                <a:latin typeface="Arial" pitchFamily="34" charset="0"/>
                <a:cs typeface="Arial" pitchFamily="34" charset="0"/>
              </a:rPr>
              <a:t>Танхимын бус сургалтаар жүжигчилсэн тоглолт, спортын уралдаан тэмцээн, балет, урлагийн тоглолт үзэх зэрэг үйл ажиллагааг зохион явууллаа.</a:t>
            </a:r>
          </a:p>
          <a:p>
            <a:pPr algn="just"/>
            <a:r>
              <a:rPr lang="mn-MN" sz="2800" dirty="0" smtClean="0">
                <a:latin typeface="Arial" pitchFamily="34" charset="0"/>
                <a:cs typeface="Arial" pitchFamily="34" charset="0"/>
              </a:rPr>
              <a:t>Хөгжүүлэх сургалтыг төлөвлөгөөний дагуу явууллаа. Сургалтын үед оюутан нь шантрах тохиолдол байсан боловч хэсэг хугацааны дараа идэвхтэй болсноос гадна өөрөө сонирхож сургалтад хандах болсон нь тухайн оюутны  хөгжил төлөвшилд өөрчлөлт гарч байгаагийн илрэл юм. Оюутны хөгжил, төлөвшилд гарсан өөрчлөлтийг дараахь судалгаагаар үзүүлэхийг хичээлээ.    </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830997"/>
          </a:xfrm>
          <a:prstGeom prst="rect">
            <a:avLst/>
          </a:prstGeom>
        </p:spPr>
        <p:txBody>
          <a:bodyPr wrap="square">
            <a:spAutoFit/>
          </a:bodyPr>
          <a:lstStyle/>
          <a:p>
            <a:pPr>
              <a:buNone/>
            </a:pPr>
            <a:r>
              <a:rPr lang="mn-MN" sz="2000" b="1" dirty="0" smtClean="0">
                <a:solidFill>
                  <a:schemeClr val="accent3">
                    <a:lumMod val="75000"/>
                  </a:schemeClr>
                </a:solidFill>
                <a:latin typeface="Arial" pitchFamily="34" charset="0"/>
                <a:cs typeface="Arial" pitchFamily="34" charset="0"/>
              </a:rPr>
              <a:t>3. </a:t>
            </a:r>
            <a:r>
              <a:rPr lang="mn-MN" sz="2400" b="1" dirty="0" smtClean="0">
                <a:solidFill>
                  <a:srgbClr val="C00000"/>
                </a:solidFill>
                <a:latin typeface="Arial" pitchFamily="34" charset="0"/>
                <a:cs typeface="Arial" pitchFamily="34" charset="0"/>
              </a:rPr>
              <a:t>Сургалтад хамрагдсанаараа та өөрийгөө хөгжсөн гэж үзэж байна уу? Чухам яаж хөгжсөн бэ? </a:t>
            </a:r>
            <a:endParaRPr lang="en-US" sz="2400" b="1" dirty="0">
              <a:solidFill>
                <a:srgbClr val="C00000"/>
              </a:solidFill>
              <a:latin typeface="Arial" pitchFamily="34" charset="0"/>
              <a:cs typeface="Arial" pitchFamily="34" charset="0"/>
            </a:endParaRPr>
          </a:p>
        </p:txBody>
      </p:sp>
      <p:graphicFrame>
        <p:nvGraphicFramePr>
          <p:cNvPr id="3" name="Chart 2"/>
          <p:cNvGraphicFramePr/>
          <p:nvPr/>
        </p:nvGraphicFramePr>
        <p:xfrm>
          <a:off x="228600" y="990600"/>
          <a:ext cx="8610600" cy="5867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
            <a:ext cx="8763000" cy="7171194"/>
          </a:xfrm>
          <a:prstGeom prst="rect">
            <a:avLst/>
          </a:prstGeom>
        </p:spPr>
        <p:txBody>
          <a:bodyPr wrap="square">
            <a:spAutoFit/>
          </a:bodyPr>
          <a:lstStyle/>
          <a:p>
            <a:pPr>
              <a:buNone/>
            </a:pPr>
            <a:r>
              <a:rPr lang="mn-MN" sz="2800" b="1" dirty="0" smtClean="0">
                <a:solidFill>
                  <a:schemeClr val="accent2">
                    <a:lumMod val="75000"/>
                  </a:schemeClr>
                </a:solidFill>
                <a:latin typeface="Arial" pitchFamily="34" charset="0"/>
                <a:cs typeface="Arial" pitchFamily="34" charset="0"/>
              </a:rPr>
              <a:t>5</a:t>
            </a:r>
            <a:r>
              <a:rPr lang="mn-MN" sz="2800" b="1" dirty="0" smtClean="0">
                <a:solidFill>
                  <a:srgbClr val="C00000"/>
                </a:solidFill>
                <a:latin typeface="Arial" pitchFamily="34" charset="0"/>
                <a:cs typeface="Arial" pitchFamily="34" charset="0"/>
              </a:rPr>
              <a:t>. </a:t>
            </a:r>
            <a:r>
              <a:rPr lang="mn-MN" sz="2400" b="1" dirty="0" smtClean="0">
                <a:solidFill>
                  <a:srgbClr val="7030A0"/>
                </a:solidFill>
                <a:latin typeface="Arial" pitchFamily="34" charset="0"/>
                <a:cs typeface="Arial" pitchFamily="34" charset="0"/>
              </a:rPr>
              <a:t>Сургалтанд хамрагдахаас өмнө таны сэтгэгдэл ямар байсан бэ?</a:t>
            </a:r>
            <a:endParaRPr lang="mn-MN" sz="2000" dirty="0" smtClean="0">
              <a:solidFill>
                <a:srgbClr val="7030A0"/>
              </a:solidFill>
              <a:latin typeface="Arial" pitchFamily="34" charset="0"/>
              <a:cs typeface="Arial" pitchFamily="34" charset="0"/>
            </a:endParaRPr>
          </a:p>
          <a:p>
            <a:pPr algn="ctr">
              <a:buNone/>
            </a:pPr>
            <a:r>
              <a:rPr lang="mn-MN" sz="2800" b="1" dirty="0" smtClean="0">
                <a:solidFill>
                  <a:srgbClr val="C00000"/>
                </a:solidFill>
                <a:latin typeface="Arial" pitchFamily="34" charset="0"/>
                <a:cs typeface="Arial" pitchFamily="34" charset="0"/>
              </a:rPr>
              <a:t>2 курс </a:t>
            </a:r>
          </a:p>
          <a:p>
            <a:pPr>
              <a:buFont typeface="Arial" pitchFamily="34" charset="0"/>
              <a:buChar char="•"/>
            </a:pPr>
            <a:r>
              <a:rPr lang="mn-MN" sz="2400" dirty="0" smtClean="0">
                <a:solidFill>
                  <a:srgbClr val="C00000"/>
                </a:solidFill>
                <a:latin typeface="Arial" pitchFamily="34" charset="0"/>
                <a:cs typeface="Arial" pitchFamily="34" charset="0"/>
              </a:rPr>
              <a:t>  Би өөрийгөө хөдөлгөөний эвсэл муутай гэж боддог байсан</a:t>
            </a:r>
          </a:p>
          <a:p>
            <a:pPr>
              <a:buFont typeface="Arial" pitchFamily="34" charset="0"/>
              <a:buChar char="•"/>
            </a:pPr>
            <a:r>
              <a:rPr lang="mn-MN" sz="2400" dirty="0" smtClean="0">
                <a:solidFill>
                  <a:srgbClr val="C00000"/>
                </a:solidFill>
                <a:latin typeface="Arial" pitchFamily="34" charset="0"/>
                <a:cs typeface="Arial" pitchFamily="34" charset="0"/>
              </a:rPr>
              <a:t>  Хийх ёстой зүйлээ хийхэд болно гэсэн бодолтой байсан</a:t>
            </a:r>
          </a:p>
          <a:p>
            <a:pPr>
              <a:buFont typeface="Arial" pitchFamily="34" charset="0"/>
              <a:buChar char="•"/>
            </a:pPr>
            <a:r>
              <a:rPr lang="mn-MN" sz="2400" dirty="0" smtClean="0">
                <a:solidFill>
                  <a:srgbClr val="C00000"/>
                </a:solidFill>
                <a:latin typeface="Arial" pitchFamily="34" charset="0"/>
                <a:cs typeface="Arial" pitchFamily="34" charset="0"/>
              </a:rPr>
              <a:t>  Нөхдийнхөө өмнө гараад өөрийн хийж чаддаг зүйлээ итгэлтэй хийж чадахгүй гэж бодож байсан</a:t>
            </a:r>
          </a:p>
          <a:p>
            <a:pPr>
              <a:buFont typeface="Arial" pitchFamily="34" charset="0"/>
              <a:buChar char="•"/>
            </a:pPr>
            <a:r>
              <a:rPr lang="mn-MN" sz="2400" dirty="0" smtClean="0">
                <a:solidFill>
                  <a:srgbClr val="C00000"/>
                </a:solidFill>
                <a:latin typeface="Arial" pitchFamily="34" charset="0"/>
                <a:cs typeface="Arial" pitchFamily="34" charset="0"/>
              </a:rPr>
              <a:t>  Би нотыг сайн мэддэггүй, хөгжмийн талын авъяас байхгүй гэж боддог </a:t>
            </a:r>
          </a:p>
          <a:p>
            <a:pPr>
              <a:buFont typeface="Arial" pitchFamily="34" charset="0"/>
              <a:buChar char="•"/>
            </a:pPr>
            <a:r>
              <a:rPr lang="mn-MN" sz="2400" dirty="0" smtClean="0">
                <a:solidFill>
                  <a:srgbClr val="C00000"/>
                </a:solidFill>
                <a:latin typeface="Arial" pitchFamily="34" charset="0"/>
                <a:cs typeface="Arial" pitchFamily="34" charset="0"/>
              </a:rPr>
              <a:t>  Хүүхдийн дууг мэддэггүй олны өмнө дуулж чаддаггүй гэж боддог байсан </a:t>
            </a:r>
          </a:p>
          <a:p>
            <a:pPr algn="ctr">
              <a:buNone/>
            </a:pPr>
            <a:r>
              <a:rPr lang="mn-MN" sz="2800" b="1" dirty="0" smtClean="0">
                <a:solidFill>
                  <a:srgbClr val="002060"/>
                </a:solidFill>
                <a:latin typeface="Arial" pitchFamily="34" charset="0"/>
                <a:cs typeface="Arial" pitchFamily="34" charset="0"/>
              </a:rPr>
              <a:t>4 курс </a:t>
            </a:r>
            <a:endParaRPr lang="mn-MN" sz="2800" b="1" dirty="0">
              <a:solidFill>
                <a:srgbClr val="002060"/>
              </a:solidFill>
              <a:latin typeface="Arial" pitchFamily="34" charset="0"/>
              <a:cs typeface="Arial" pitchFamily="34" charset="0"/>
            </a:endParaRPr>
          </a:p>
          <a:p>
            <a:pPr>
              <a:buFont typeface="Arial" pitchFamily="34" charset="0"/>
              <a:buChar char="•"/>
            </a:pPr>
            <a:r>
              <a:rPr lang="mn-MN" sz="2400" dirty="0" smtClean="0">
                <a:solidFill>
                  <a:srgbClr val="002060"/>
                </a:solidFill>
                <a:latin typeface="Arial" pitchFamily="34" charset="0"/>
                <a:cs typeface="Arial" pitchFamily="34" charset="0"/>
              </a:rPr>
              <a:t>  Бие бялдар гимнастик</a:t>
            </a:r>
            <a:r>
              <a:rPr lang="en-US" sz="2400" dirty="0" smtClean="0">
                <a:solidFill>
                  <a:srgbClr val="002060"/>
                </a:solidFill>
                <a:latin typeface="Arial" pitchFamily="34" charset="0"/>
                <a:cs typeface="Arial" pitchFamily="34" charset="0"/>
              </a:rPr>
              <a:t> </a:t>
            </a:r>
            <a:r>
              <a:rPr lang="mn-MN" sz="2400" dirty="0" smtClean="0">
                <a:solidFill>
                  <a:srgbClr val="002060"/>
                </a:solidFill>
                <a:latin typeface="Arial" pitchFamily="34" charset="0"/>
                <a:cs typeface="Arial" pitchFamily="34" charset="0"/>
              </a:rPr>
              <a:t>хийх сонирхолгүй байсан </a:t>
            </a:r>
          </a:p>
          <a:p>
            <a:pPr>
              <a:buFont typeface="Arial" pitchFamily="34" charset="0"/>
              <a:buChar char="•"/>
            </a:pPr>
            <a:r>
              <a:rPr lang="mn-MN" sz="2400" dirty="0" smtClean="0">
                <a:solidFill>
                  <a:srgbClr val="002060"/>
                </a:solidFill>
                <a:latin typeface="Arial" pitchFamily="34" charset="0"/>
                <a:cs typeface="Arial" pitchFamily="34" charset="0"/>
              </a:rPr>
              <a:t>   БНХ-ийн бие бялдрын талаархи мэдлэгийг хэтэрхий том гэж бодоод би чадахгүй байх гэсэн өөртөө итгэлгүй байсан.</a:t>
            </a:r>
          </a:p>
          <a:p>
            <a:pPr>
              <a:buFont typeface="Arial" pitchFamily="34" charset="0"/>
              <a:buChar char="•"/>
            </a:pPr>
            <a:r>
              <a:rPr lang="mn-MN" sz="2400" dirty="0" smtClean="0">
                <a:solidFill>
                  <a:srgbClr val="002060"/>
                </a:solidFill>
                <a:latin typeface="Arial" pitchFamily="34" charset="0"/>
                <a:cs typeface="Arial" pitchFamily="34" charset="0"/>
              </a:rPr>
              <a:t>  Хөгжөөн баясгах ажил гэдгийг сайн мэддэггүй</a:t>
            </a:r>
          </a:p>
          <a:p>
            <a:pPr>
              <a:buFont typeface="Arial" pitchFamily="34" charset="0"/>
              <a:buChar char="•"/>
            </a:pPr>
            <a:endParaRPr lang="mn-MN" sz="2400" dirty="0" smtClean="0">
              <a:latin typeface="Arial" pitchFamily="34" charset="0"/>
              <a:cs typeface="Arial" pitchFamily="34" charset="0"/>
            </a:endParaRPr>
          </a:p>
          <a:p>
            <a:pPr>
              <a:buFont typeface="Arial" pitchFamily="34" charset="0"/>
              <a:buChar char="•"/>
            </a:pPr>
            <a:endParaRPr lang="mn-MN" sz="2000" dirty="0" smtClean="0">
              <a:latin typeface="Arial" pitchFamily="34" charset="0"/>
              <a:cs typeface="Arial" pitchFamily="34" charset="0"/>
            </a:endParaRPr>
          </a:p>
          <a:p>
            <a:pPr>
              <a:buFont typeface="Arial" pitchFamily="34" charset="0"/>
              <a:buChar char="•"/>
            </a:pPr>
            <a:endParaRPr lang="mn-MN"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458200" cy="6955750"/>
          </a:xfrm>
          <a:prstGeom prst="rect">
            <a:avLst/>
          </a:prstGeom>
        </p:spPr>
        <p:txBody>
          <a:bodyPr wrap="square">
            <a:spAutoFit/>
          </a:bodyPr>
          <a:lstStyle/>
          <a:p>
            <a:pPr>
              <a:buNone/>
            </a:pPr>
            <a:r>
              <a:rPr lang="mn-MN" sz="2800" b="1" dirty="0" smtClean="0">
                <a:solidFill>
                  <a:schemeClr val="accent2">
                    <a:lumMod val="75000"/>
                  </a:schemeClr>
                </a:solidFill>
                <a:latin typeface="Arial" pitchFamily="34" charset="0"/>
                <a:cs typeface="Arial" pitchFamily="34" charset="0"/>
              </a:rPr>
              <a:t>6. </a:t>
            </a:r>
            <a:r>
              <a:rPr lang="mn-MN" sz="2800" b="1" dirty="0" smtClean="0">
                <a:solidFill>
                  <a:srgbClr val="FF0000"/>
                </a:solidFill>
                <a:latin typeface="Arial" pitchFamily="34" charset="0"/>
                <a:cs typeface="Arial" pitchFamily="34" charset="0"/>
              </a:rPr>
              <a:t>Сургалтанд хамрагдсаны дараах сэтгэгдэл </a:t>
            </a:r>
            <a:endParaRPr lang="mn-MN" dirty="0" smtClean="0">
              <a:solidFill>
                <a:srgbClr val="FF0000"/>
              </a:solidFill>
              <a:latin typeface="Arial" pitchFamily="34" charset="0"/>
              <a:cs typeface="Arial" pitchFamily="34" charset="0"/>
            </a:endParaRPr>
          </a:p>
          <a:p>
            <a:pPr algn="ctr">
              <a:buNone/>
            </a:pPr>
            <a:r>
              <a:rPr lang="mn-MN" sz="2400" b="1" dirty="0" smtClean="0">
                <a:solidFill>
                  <a:srgbClr val="C00000"/>
                </a:solidFill>
                <a:latin typeface="Arial" pitchFamily="34" charset="0"/>
                <a:cs typeface="Arial" pitchFamily="34" charset="0"/>
              </a:rPr>
              <a:t>2 курс </a:t>
            </a:r>
            <a:endParaRPr lang="mn-MN" sz="2400" dirty="0" smtClean="0">
              <a:solidFill>
                <a:srgbClr val="C00000"/>
              </a:solidFill>
              <a:latin typeface="Arial" pitchFamily="34" charset="0"/>
              <a:cs typeface="Arial" pitchFamily="34" charset="0"/>
            </a:endParaRPr>
          </a:p>
          <a:p>
            <a:pPr algn="just">
              <a:buFont typeface="Arial" pitchFamily="34" charset="0"/>
              <a:buChar char="•"/>
            </a:pPr>
            <a:r>
              <a:rPr lang="mn-MN" sz="2200" dirty="0" smtClean="0">
                <a:solidFill>
                  <a:srgbClr val="C00000"/>
                </a:solidFill>
                <a:latin typeface="Arial" pitchFamily="34" charset="0"/>
                <a:cs typeface="Arial" pitchFamily="34" charset="0"/>
              </a:rPr>
              <a:t>  Гимнастик, хөгжимт хөдөлгөөний хичээлээр би дасгалыг хийж чадахгүй гэж бодож байсан сургалтанд хамрагдаад үүнд итгэлтэй болсон </a:t>
            </a:r>
          </a:p>
          <a:p>
            <a:pPr algn="just">
              <a:buFont typeface="Arial" pitchFamily="34" charset="0"/>
              <a:buChar char="•"/>
            </a:pPr>
            <a:r>
              <a:rPr lang="mn-MN" sz="2200" dirty="0" smtClean="0">
                <a:solidFill>
                  <a:srgbClr val="C00000"/>
                </a:solidFill>
                <a:latin typeface="Arial" pitchFamily="34" charset="0"/>
                <a:cs typeface="Arial" pitchFamily="34" charset="0"/>
              </a:rPr>
              <a:t>  Найз нөхөдтэйгөө туршлага солилцсон нь миний хөдөлгөөний идэвхи сайжирсан </a:t>
            </a:r>
          </a:p>
          <a:p>
            <a:pPr algn="just">
              <a:buFont typeface="Arial" pitchFamily="34" charset="0"/>
              <a:buChar char="•"/>
            </a:pPr>
            <a:r>
              <a:rPr lang="mn-MN" sz="2200" dirty="0" smtClean="0">
                <a:solidFill>
                  <a:srgbClr val="C00000"/>
                </a:solidFill>
                <a:latin typeface="Arial" pitchFamily="34" charset="0"/>
                <a:cs typeface="Arial" pitchFamily="34" charset="0"/>
              </a:rPr>
              <a:t>  Өөрөө хичээвэл дасгал хөдөлгөөнийг хийж чадах юм байна гэж бодсон </a:t>
            </a:r>
          </a:p>
          <a:p>
            <a:pPr algn="just">
              <a:buFont typeface="Arial" pitchFamily="34" charset="0"/>
              <a:buChar char="•"/>
            </a:pPr>
            <a:r>
              <a:rPr lang="mn-MN" sz="2200" dirty="0" smtClean="0">
                <a:solidFill>
                  <a:srgbClr val="C00000"/>
                </a:solidFill>
                <a:latin typeface="Arial" pitchFamily="34" charset="0"/>
                <a:cs typeface="Arial" pitchFamily="34" charset="0"/>
              </a:rPr>
              <a:t>  Нотыг хараад уншиж чаддаг болсон </a:t>
            </a:r>
          </a:p>
          <a:p>
            <a:pPr algn="ctr">
              <a:buNone/>
            </a:pPr>
            <a:r>
              <a:rPr lang="mn-MN" sz="2400" b="1" dirty="0" smtClean="0">
                <a:solidFill>
                  <a:srgbClr val="7030A0"/>
                </a:solidFill>
                <a:latin typeface="Arial" pitchFamily="34" charset="0"/>
                <a:cs typeface="Arial" pitchFamily="34" charset="0"/>
              </a:rPr>
              <a:t>4 курс </a:t>
            </a:r>
            <a:endParaRPr lang="mn-MN" sz="2400" dirty="0" smtClean="0">
              <a:solidFill>
                <a:srgbClr val="7030A0"/>
              </a:solidFill>
              <a:latin typeface="Arial" pitchFamily="34" charset="0"/>
              <a:cs typeface="Arial" pitchFamily="34" charset="0"/>
            </a:endParaRPr>
          </a:p>
          <a:p>
            <a:pPr algn="just">
              <a:buFont typeface="Arial" pitchFamily="34" charset="0"/>
              <a:buChar char="•"/>
            </a:pPr>
            <a:r>
              <a:rPr lang="mn-MN" sz="2200" dirty="0" smtClean="0">
                <a:solidFill>
                  <a:srgbClr val="7030A0"/>
                </a:solidFill>
                <a:latin typeface="Arial" pitchFamily="34" charset="0"/>
                <a:cs typeface="Arial" pitchFamily="34" charset="0"/>
              </a:rPr>
              <a:t>  Сургалтын үйл ажиллагааны явцад мэдлэг, ур чадвартай болсон. Хүүхдийг гимнастикийн дасгал хөдөлгөөнөөр хэрхэн хөгжүүлж болох талаар мэдэж авсан </a:t>
            </a:r>
          </a:p>
          <a:p>
            <a:pPr algn="just">
              <a:buFont typeface="Arial" pitchFamily="34" charset="0"/>
              <a:buChar char="•"/>
            </a:pPr>
            <a:r>
              <a:rPr lang="mn-MN" sz="2200" dirty="0" smtClean="0">
                <a:solidFill>
                  <a:srgbClr val="7030A0"/>
                </a:solidFill>
                <a:latin typeface="Arial" pitchFamily="34" charset="0"/>
                <a:cs typeface="Arial" pitchFamily="34" charset="0"/>
              </a:rPr>
              <a:t>  Хөдөлгөөний гүйцэтгэл хөдөлгөөний эвсэлтэй болсон. </a:t>
            </a:r>
          </a:p>
          <a:p>
            <a:pPr algn="just">
              <a:buFont typeface="Arial" pitchFamily="34" charset="0"/>
              <a:buChar char="•"/>
            </a:pPr>
            <a:r>
              <a:rPr lang="mn-MN" sz="2200" dirty="0" smtClean="0">
                <a:solidFill>
                  <a:srgbClr val="7030A0"/>
                </a:solidFill>
                <a:latin typeface="Arial" pitchFamily="34" charset="0"/>
                <a:cs typeface="Arial" pitchFamily="34" charset="0"/>
              </a:rPr>
              <a:t>  Цахилгаан даралт болон төгөлдөр хуур хөгжим дээр хүүхдийн дууг нот хараад тоглож чаддаг болсон </a:t>
            </a:r>
          </a:p>
          <a:p>
            <a:pPr algn="just">
              <a:buFont typeface="Arial" pitchFamily="34" charset="0"/>
              <a:buChar char="•"/>
            </a:pPr>
            <a:r>
              <a:rPr lang="mn-MN" sz="2200" dirty="0" smtClean="0">
                <a:solidFill>
                  <a:srgbClr val="7030A0"/>
                </a:solidFill>
                <a:latin typeface="Arial" pitchFamily="34" charset="0"/>
                <a:cs typeface="Arial" pitchFamily="34" charset="0"/>
              </a:rPr>
              <a:t>  Хөгжөөн баясгах үйл ажиллагааны зохион байгуулалт, бүтцийн талаар мэдлэг олж авсан. </a:t>
            </a:r>
          </a:p>
          <a:p>
            <a:pPr>
              <a:buFont typeface="Arial" pitchFamily="34" charset="0"/>
              <a:buChar char="•"/>
            </a:pPr>
            <a:endParaRPr lang="mn-MN"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830997"/>
          </a:xfrm>
          <a:prstGeom prst="rect">
            <a:avLst/>
          </a:prstGeom>
        </p:spPr>
        <p:txBody>
          <a:bodyPr wrap="square">
            <a:spAutoFit/>
          </a:bodyPr>
          <a:lstStyle/>
          <a:p>
            <a:pPr>
              <a:buNone/>
            </a:pPr>
            <a:r>
              <a:rPr lang="mn-MN" sz="2000" b="1" i="1" dirty="0" smtClean="0">
                <a:solidFill>
                  <a:schemeClr val="accent2">
                    <a:lumMod val="75000"/>
                  </a:schemeClr>
                </a:solidFill>
                <a:latin typeface="Arial" pitchFamily="34" charset="0"/>
                <a:cs typeface="Arial" pitchFamily="34" charset="0"/>
              </a:rPr>
              <a:t>7. </a:t>
            </a:r>
            <a:r>
              <a:rPr lang="mn-MN" sz="2400" b="1" i="1" dirty="0" smtClean="0">
                <a:solidFill>
                  <a:srgbClr val="C00000"/>
                </a:solidFill>
                <a:latin typeface="Arial" pitchFamily="34" charset="0"/>
                <a:cs typeface="Arial" pitchFamily="34" charset="0"/>
              </a:rPr>
              <a:t>Суралцагч таныг сургаж байгаа багш ямар байвал таны хөгжил төлөвшилд ач холбогдолтой вэ?  </a:t>
            </a:r>
            <a:endParaRPr lang="mn-MN" sz="2000" b="1" i="1" dirty="0" smtClean="0">
              <a:solidFill>
                <a:srgbClr val="C00000"/>
              </a:solidFill>
              <a:latin typeface="Arial" pitchFamily="34" charset="0"/>
              <a:cs typeface="Arial" pitchFamily="34" charset="0"/>
            </a:endParaRPr>
          </a:p>
        </p:txBody>
      </p:sp>
      <p:graphicFrame>
        <p:nvGraphicFramePr>
          <p:cNvPr id="4" name="Chart 3"/>
          <p:cNvGraphicFramePr/>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b="1" dirty="0" smtClean="0">
                <a:solidFill>
                  <a:srgbClr val="7030A0"/>
                </a:solidFill>
                <a:latin typeface="Arial" pitchFamily="34" charset="0"/>
                <a:cs typeface="Arial" pitchFamily="34" charset="0"/>
              </a:rPr>
              <a:t>Зорилго</a:t>
            </a:r>
            <a:endParaRPr lang="en-US" b="1" dirty="0">
              <a:solidFill>
                <a:srgbClr val="7030A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mn-MN" sz="2800" dirty="0" smtClean="0">
                <a:latin typeface="Arial" pitchFamily="34" charset="0"/>
                <a:cs typeface="Arial" pitchFamily="34" charset="0"/>
              </a:rPr>
              <a:t>Суралцагчдын  бүтээлч сурах үйл ажиллагаанд тулгарч буй бэрхшээл, нөлөөлж буй хүчин зүйлийг тогтоон идэвхижүүлэх арга замыг сонгож гарах үр дүнг судлах </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86800" cy="5013325"/>
          </a:xfrm>
        </p:spPr>
        <p:txBody>
          <a:bodyPr>
            <a:normAutofit/>
          </a:bodyPr>
          <a:lstStyle/>
          <a:p>
            <a:pPr algn="just"/>
            <a:r>
              <a:rPr lang="mn-MN" dirty="0" smtClean="0">
                <a:latin typeface="Arial" pitchFamily="34" charset="0"/>
                <a:cs typeface="Arial" pitchFamily="34" charset="0"/>
              </a:rPr>
              <a:t>Суралцагчийн бүтээлч сурах үйл ажиллагааг дэмжих сургалтын хэсгээс: </a:t>
            </a:r>
          </a:p>
          <a:p>
            <a:pPr algn="just"/>
            <a:r>
              <a:rPr lang="mn-MN" dirty="0" smtClean="0">
                <a:latin typeface="Arial" pitchFamily="34" charset="0"/>
                <a:cs typeface="Arial" pitchFamily="34" charset="0"/>
              </a:rPr>
              <a:t>Андерсон “Гурван тоорой” үлгэрийн сэдвээр зохиомжлон хийсэн 4.2-р ангийн оюутны жүжигчилсэн тоглолт</a:t>
            </a:r>
          </a:p>
          <a:p>
            <a:pPr algn="just"/>
            <a:endParaRPr lang="mn-MN" dirty="0" smtClean="0">
              <a:latin typeface="Arial" pitchFamily="34" charset="0"/>
              <a:cs typeface="Arial" pitchFamily="34" charset="0"/>
            </a:endParaRPr>
          </a:p>
          <a:p>
            <a:pPr algn="just"/>
            <a:r>
              <a:rPr lang="mn-MN" dirty="0" smtClean="0">
                <a:latin typeface="Arial" pitchFamily="34" charset="0"/>
                <a:cs typeface="Arial" pitchFamily="34" charset="0"/>
              </a:rPr>
              <a:t>С. Маршак “Муурын байшин” үлгэрийн сэдвээр зохиомжлон хийсэн 4.1-р ангийн оюутны жүжигчилсэн тоглолт </a:t>
            </a:r>
            <a:endParaRPr lang="en-US"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235.JPG"/>
          <p:cNvPicPr>
            <a:picLocks noChangeAspect="1"/>
          </p:cNvPicPr>
          <p:nvPr/>
        </p:nvPicPr>
        <p:blipFill>
          <a:blip r:embed="rId2" cstate="print"/>
          <a:stretch>
            <a:fillRect/>
          </a:stretch>
        </p:blipFill>
        <p:spPr>
          <a:xfrm>
            <a:off x="304800" y="0"/>
            <a:ext cx="5791200" cy="3251200"/>
          </a:xfrm>
          <a:prstGeom prst="rect">
            <a:avLst/>
          </a:prstGeom>
          <a:ln>
            <a:noFill/>
          </a:ln>
          <a:effectLst>
            <a:outerShdw blurRad="292100" dist="139700" dir="2700000" algn="tl" rotWithShape="0">
              <a:srgbClr val="333333">
                <a:alpha val="65000"/>
              </a:srgbClr>
            </a:outerShdw>
          </a:effectLst>
        </p:spPr>
      </p:pic>
      <p:pic>
        <p:nvPicPr>
          <p:cNvPr id="3" name="Picture 2" descr="IMG_0242.JPG"/>
          <p:cNvPicPr>
            <a:picLocks noChangeAspect="1"/>
          </p:cNvPicPr>
          <p:nvPr/>
        </p:nvPicPr>
        <p:blipFill>
          <a:blip r:embed="rId3" cstate="print"/>
          <a:stretch>
            <a:fillRect/>
          </a:stretch>
        </p:blipFill>
        <p:spPr>
          <a:xfrm>
            <a:off x="4038600" y="3505200"/>
            <a:ext cx="4800600" cy="3124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313.JPG"/>
          <p:cNvPicPr>
            <a:picLocks noChangeAspect="1"/>
          </p:cNvPicPr>
          <p:nvPr/>
        </p:nvPicPr>
        <p:blipFill>
          <a:blip r:embed="rId2" cstate="print"/>
          <a:stretch>
            <a:fillRect/>
          </a:stretch>
        </p:blipFill>
        <p:spPr>
          <a:xfrm>
            <a:off x="228599" y="228600"/>
            <a:ext cx="5514273" cy="3124200"/>
          </a:xfrm>
          <a:prstGeom prst="rect">
            <a:avLst/>
          </a:prstGeom>
          <a:ln>
            <a:noFill/>
          </a:ln>
          <a:effectLst>
            <a:outerShdw blurRad="292100" dist="139700" dir="2700000" algn="tl" rotWithShape="0">
              <a:srgbClr val="333333">
                <a:alpha val="65000"/>
              </a:srgbClr>
            </a:outerShdw>
          </a:effectLst>
        </p:spPr>
      </p:pic>
      <p:pic>
        <p:nvPicPr>
          <p:cNvPr id="3" name="Picture 2" descr="IMG_0293.JPG"/>
          <p:cNvPicPr>
            <a:picLocks noChangeAspect="1"/>
          </p:cNvPicPr>
          <p:nvPr/>
        </p:nvPicPr>
        <p:blipFill>
          <a:blip r:embed="rId3" cstate="print"/>
          <a:stretch>
            <a:fillRect/>
          </a:stretch>
        </p:blipFill>
        <p:spPr>
          <a:xfrm>
            <a:off x="4114800" y="3505200"/>
            <a:ext cx="4686300" cy="3124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111.JPG"/>
          <p:cNvPicPr>
            <a:picLocks noChangeAspect="1"/>
          </p:cNvPicPr>
          <p:nvPr/>
        </p:nvPicPr>
        <p:blipFill>
          <a:blip r:embed="rId2" cstate="print"/>
          <a:stretch>
            <a:fillRect/>
          </a:stretch>
        </p:blipFill>
        <p:spPr>
          <a:xfrm>
            <a:off x="762000" y="304800"/>
            <a:ext cx="7848600" cy="52324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dirty="0" smtClean="0">
                <a:solidFill>
                  <a:srgbClr val="FF0000"/>
                </a:solidFill>
                <a:latin typeface="Arial" pitchFamily="34" charset="0"/>
                <a:cs typeface="Arial" pitchFamily="34" charset="0"/>
              </a:rPr>
              <a:t>Дүгнэлт</a:t>
            </a:r>
            <a:endParaRPr lang="en-US"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304800" y="1219200"/>
            <a:ext cx="8686800" cy="5257800"/>
          </a:xfrm>
        </p:spPr>
        <p:txBody>
          <a:bodyPr>
            <a:normAutofit/>
          </a:bodyPr>
          <a:lstStyle/>
          <a:p>
            <a:pPr algn="just"/>
            <a:r>
              <a:rPr lang="mn-MN" sz="2400" dirty="0" smtClean="0">
                <a:latin typeface="Arial" pitchFamily="34" charset="0"/>
                <a:cs typeface="Arial" pitchFamily="34" charset="0"/>
              </a:rPr>
              <a:t>Багш  үйл ажиллагаандаа дүгнэлт хийж, өнөөгийн багшийн загвар гаргах</a:t>
            </a:r>
          </a:p>
          <a:p>
            <a:pPr algn="just"/>
            <a:r>
              <a:rPr lang="mn-MN" sz="2400" dirty="0" smtClean="0">
                <a:latin typeface="Arial" pitchFamily="34" charset="0"/>
                <a:cs typeface="Arial" pitchFamily="34" charset="0"/>
              </a:rPr>
              <a:t>Багш бид суралцагчдад үйлчилгээ үзүүлж байгаа тул өөртөө сэтгэлгээний шинэчлэлт, өөрчлөлт хийж суралцагчийнхаа итгэлийг олох олон олон дэвшилтэд аргад суралцах нь чухал байна. </a:t>
            </a:r>
          </a:p>
          <a:p>
            <a:pPr algn="just"/>
            <a:r>
              <a:rPr lang="mn-MN" sz="2400" dirty="0" smtClean="0">
                <a:latin typeface="Arial" pitchFamily="34" charset="0"/>
                <a:cs typeface="Arial" pitchFamily="34" charset="0"/>
              </a:rPr>
              <a:t>Бие даалтын даалгаврын ачааллыг багш нар ярилцан тохиролцож, олон зүйлийг давхцуулан өгөлгүй, уян хатан байх</a:t>
            </a:r>
          </a:p>
          <a:p>
            <a:pPr algn="just"/>
            <a:r>
              <a:rPr lang="mn-MN" sz="2400" dirty="0" smtClean="0">
                <a:latin typeface="Arial" pitchFamily="34" charset="0"/>
                <a:cs typeface="Arial" pitchFamily="34" charset="0"/>
              </a:rPr>
              <a:t>Суралцагчийн бүтээлч сурах үйл ажиллагааг дэмжихэд танхимын сургалтаас гадна оюутныг идэвхижүүлэх төрөл бүрийн үйл ажиллагааг сонирхолтой хэлбэрээр  зохион явуулах нь чухал юм гэж үзлээ.</a:t>
            </a:r>
          </a:p>
          <a:p>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                          Зөвлөмж</a:t>
            </a:r>
            <a:endParaRPr lang="en-US" dirty="0"/>
          </a:p>
        </p:txBody>
      </p:sp>
      <p:sp>
        <p:nvSpPr>
          <p:cNvPr id="3" name="Content Placeholder 2"/>
          <p:cNvSpPr>
            <a:spLocks noGrp="1"/>
          </p:cNvSpPr>
          <p:nvPr>
            <p:ph idx="1"/>
          </p:nvPr>
        </p:nvSpPr>
        <p:spPr/>
        <p:txBody>
          <a:bodyPr>
            <a:normAutofit fontScale="92500" lnSpcReduction="10000"/>
          </a:bodyPr>
          <a:lstStyle/>
          <a:p>
            <a:r>
              <a:rPr lang="mn-MN" dirty="0" smtClean="0"/>
              <a:t>Сургалтын хэлбэрийг сонирхолтой байдлаар 2-3 хэлбэрээр зохион явуулж оюутны бүтээлчээр сурах үйлийг дэмжих нь чухал юм. </a:t>
            </a:r>
          </a:p>
          <a:p>
            <a:r>
              <a:rPr lang="mn-MN" dirty="0" smtClean="0"/>
              <a:t>Оюутан бүрийн суралцах онцлогийг харгалзан сургалтыг зохион явуулах ба тухайн оюутанд боломж олгох нь оюутны сурах идэвхийг өдөөж өгөх гол арга болно. </a:t>
            </a:r>
          </a:p>
          <a:p>
            <a:r>
              <a:rPr lang="mn-MN" dirty="0" smtClean="0"/>
              <a:t>Сургалтын явцад оюутанг өөрөөр нь хөгжүүлэх аргыг оновчтой хэрэглэж, урам өгөх нь шилдэг арга болно.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00"/>
            <a:ext cx="6934200" cy="1905000"/>
          </a:xfrm>
        </p:spPr>
        <p:txBody>
          <a:bodyPr/>
          <a:lstStyle/>
          <a:p>
            <a:pPr algn="ctr"/>
            <a:r>
              <a:rPr lang="mn-MN" dirty="0" smtClean="0"/>
              <a:t>  </a:t>
            </a:r>
            <a:r>
              <a:rPr lang="mn-MN" dirty="0" smtClean="0">
                <a:solidFill>
                  <a:srgbClr val="0070C0"/>
                </a:solidFill>
              </a:rPr>
              <a:t>АНХААРАЛ тавьсанд баярлалаа</a:t>
            </a:r>
            <a:endParaRPr lang="en-US"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mn-MN" b="1" dirty="0" smtClean="0">
                <a:solidFill>
                  <a:srgbClr val="7030A0"/>
                </a:solidFill>
                <a:latin typeface="Arial" pitchFamily="34" charset="0"/>
                <a:cs typeface="Arial" pitchFamily="34" charset="0"/>
              </a:rPr>
              <a:t>Зорилт</a:t>
            </a:r>
            <a:endParaRPr lang="en-US" b="1"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228600" y="1143000"/>
            <a:ext cx="8610600" cy="5486400"/>
          </a:xfrm>
        </p:spPr>
        <p:txBody>
          <a:bodyPr>
            <a:normAutofit fontScale="92500" lnSpcReduction="20000"/>
          </a:bodyPr>
          <a:lstStyle/>
          <a:p>
            <a:pPr marL="514350" indent="-514350" algn="just">
              <a:buAutoNum type="arabicPeriod"/>
            </a:pPr>
            <a:r>
              <a:rPr lang="mn-MN" dirty="0" smtClean="0">
                <a:latin typeface="Arial" pitchFamily="34" charset="0"/>
                <a:cs typeface="Arial" pitchFamily="34" charset="0"/>
              </a:rPr>
              <a:t>Суралцагчийн бүтээлчээр сурах үйл ажиллагаа ямар </a:t>
            </a:r>
            <a:r>
              <a:rPr lang="mn-MN" dirty="0" smtClean="0">
                <a:latin typeface="Arial" pitchFamily="34" charset="0"/>
                <a:cs typeface="Arial" pitchFamily="34" charset="0"/>
              </a:rPr>
              <a:t>түвшинг </a:t>
            </a:r>
            <a:r>
              <a:rPr lang="mn-MN" dirty="0" smtClean="0">
                <a:latin typeface="Arial" pitchFamily="34" charset="0"/>
                <a:cs typeface="Arial" pitchFamily="34" charset="0"/>
              </a:rPr>
              <a:t>тогтоох</a:t>
            </a:r>
          </a:p>
          <a:p>
            <a:pPr marL="514350" indent="-514350" algn="just">
              <a:buAutoNum type="arabicPeriod"/>
            </a:pPr>
            <a:r>
              <a:rPr lang="mn-MN" dirty="0" smtClean="0">
                <a:latin typeface="Arial" pitchFamily="34" charset="0"/>
                <a:cs typeface="Arial" pitchFamily="34" charset="0"/>
              </a:rPr>
              <a:t>Суралцагчийн  бүтээлч сурах үйл ажиллагаанд нөлөөлж байгаа хүчин зүйлийн талаар оюутны бодол эргэцүүлэмжид судалгаа хийх</a:t>
            </a:r>
          </a:p>
          <a:p>
            <a:pPr marL="514350" indent="-514350" algn="just">
              <a:buAutoNum type="arabicPeriod"/>
            </a:pPr>
            <a:r>
              <a:rPr lang="mn-MN" dirty="0" smtClean="0">
                <a:latin typeface="Arial" pitchFamily="34" charset="0"/>
                <a:cs typeface="Arial" pitchFamily="34" charset="0"/>
              </a:rPr>
              <a:t>Суралцагчийн бүтээлч сурах үйл ажиллагааг дэмжих сургалтын идэвхтэй аргыг сургалт туршилтаар зохион явуулах </a:t>
            </a:r>
            <a:r>
              <a:rPr lang="en-US" dirty="0" smtClean="0">
                <a:latin typeface="Arial" pitchFamily="34" charset="0"/>
                <a:cs typeface="Arial" pitchFamily="34" charset="0"/>
              </a:rPr>
              <a:t>/</a:t>
            </a:r>
            <a:r>
              <a:rPr lang="mn-MN" dirty="0" smtClean="0">
                <a:latin typeface="Arial" pitchFamily="34" charset="0"/>
                <a:cs typeface="Arial" pitchFamily="34" charset="0"/>
              </a:rPr>
              <a:t>хөгжүүлэх сургалт, танхимын бус </a:t>
            </a:r>
            <a:r>
              <a:rPr lang="en-US" dirty="0" smtClean="0">
                <a:latin typeface="Arial" pitchFamily="34" charset="0"/>
                <a:cs typeface="Arial" pitchFamily="34" charset="0"/>
              </a:rPr>
              <a:t>/</a:t>
            </a:r>
            <a:endParaRPr lang="mn-MN" dirty="0" smtClean="0">
              <a:latin typeface="Arial" pitchFamily="34" charset="0"/>
              <a:cs typeface="Arial" pitchFamily="34" charset="0"/>
            </a:endParaRPr>
          </a:p>
          <a:p>
            <a:pPr marL="514350" indent="-514350" algn="just">
              <a:buAutoNum type="arabicPeriod"/>
            </a:pPr>
            <a:r>
              <a:rPr lang="mn-MN" dirty="0" smtClean="0">
                <a:latin typeface="Arial" pitchFamily="34" charset="0"/>
                <a:cs typeface="Arial" pitchFamily="34" charset="0"/>
              </a:rPr>
              <a:t>Суралцагчийн бүтээлч сурах үйл ажиллагааг дэмжих сургалтын дараахи үр дүнгийн судалгаа</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solidFill>
                  <a:srgbClr val="7030A0"/>
                </a:solidFill>
                <a:latin typeface="Arial" pitchFamily="34" charset="0"/>
                <a:cs typeface="Arial" pitchFamily="34" charset="0"/>
              </a:rPr>
              <a:t>Хамрах хүрээ</a:t>
            </a:r>
            <a:endParaRPr lang="en-US" dirty="0">
              <a:solidFill>
                <a:srgbClr val="7030A0"/>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mn-MN" dirty="0" smtClean="0">
                <a:latin typeface="Arial" pitchFamily="34" charset="0"/>
                <a:cs typeface="Arial" pitchFamily="34" charset="0"/>
              </a:rPr>
              <a:t>СӨБС-ийн 15 багш</a:t>
            </a:r>
          </a:p>
          <a:p>
            <a:r>
              <a:rPr lang="mn-MN" dirty="0" smtClean="0">
                <a:latin typeface="Arial" pitchFamily="34" charset="0"/>
                <a:cs typeface="Arial" pitchFamily="34" charset="0"/>
              </a:rPr>
              <a:t>СӨБС-ийн 2-р курсийн </a:t>
            </a:r>
            <a:r>
              <a:rPr lang="mn-MN" dirty="0" smtClean="0">
                <a:latin typeface="Arial" pitchFamily="34" charset="0"/>
                <a:cs typeface="Arial" pitchFamily="34" charset="0"/>
              </a:rPr>
              <a:t>156 </a:t>
            </a:r>
            <a:r>
              <a:rPr lang="mn-MN" dirty="0" smtClean="0">
                <a:latin typeface="Arial" pitchFamily="34" charset="0"/>
                <a:cs typeface="Arial" pitchFamily="34" charset="0"/>
              </a:rPr>
              <a:t>оюутан,</a:t>
            </a:r>
          </a:p>
          <a:p>
            <a:r>
              <a:rPr lang="mn-MN" dirty="0" smtClean="0">
                <a:latin typeface="Arial" pitchFamily="34" charset="0"/>
                <a:cs typeface="Arial" pitchFamily="34" charset="0"/>
              </a:rPr>
              <a:t> 4-р курсийн 44 оюутан хамрагдсан</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None/>
            </a:pPr>
            <a:r>
              <a:rPr lang="mn-MN" dirty="0" smtClean="0">
                <a:latin typeface="Arial" pitchFamily="34" charset="0"/>
                <a:cs typeface="Arial" pitchFamily="34" charset="0"/>
              </a:rPr>
              <a:t>Судалгааг дараах 2 чиглэлээр авлаа. Үүнд:</a:t>
            </a:r>
            <a:endParaRPr lang="en-US" dirty="0" smtClean="0">
              <a:latin typeface="Arial" pitchFamily="34" charset="0"/>
              <a:cs typeface="Arial" pitchFamily="34" charset="0"/>
            </a:endParaRPr>
          </a:p>
          <a:p>
            <a:pPr lvl="0" algn="just"/>
            <a:r>
              <a:rPr lang="mn-MN" dirty="0" smtClean="0">
                <a:latin typeface="Arial" pitchFamily="34" charset="0"/>
                <a:cs typeface="Arial" pitchFamily="34" charset="0"/>
              </a:rPr>
              <a:t> Багш оюутны бүтээлч үйл ажиллагааг дэмжих шинэлэг арга зүйг боловсруулах </a:t>
            </a:r>
            <a:endParaRPr lang="en-US" dirty="0" smtClean="0">
              <a:latin typeface="Arial" pitchFamily="34" charset="0"/>
              <a:cs typeface="Arial" pitchFamily="34" charset="0"/>
            </a:endParaRPr>
          </a:p>
          <a:p>
            <a:pPr lvl="0" algn="just"/>
            <a:r>
              <a:rPr lang="mn-MN" dirty="0" smtClean="0">
                <a:latin typeface="Arial" pitchFamily="34" charset="0"/>
                <a:cs typeface="Arial" pitchFamily="34" charset="0"/>
              </a:rPr>
              <a:t>Суралцагч  сурах үйл ажиллагааны шинэ арга барилд суралцан, өөрийгөө нээж хөгжих </a:t>
            </a:r>
            <a:endParaRPr lang="en-US" dirty="0" smtClean="0">
              <a:latin typeface="Arial" pitchFamily="34" charset="0"/>
              <a:cs typeface="Arial" pitchFamily="34" charset="0"/>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686800" cy="5470525"/>
          </a:xfrm>
        </p:spPr>
        <p:txBody>
          <a:bodyPr>
            <a:normAutofit lnSpcReduction="10000"/>
          </a:bodyPr>
          <a:lstStyle/>
          <a:p>
            <a:pPr algn="just"/>
            <a:r>
              <a:rPr lang="mn-MN" dirty="0" smtClean="0">
                <a:latin typeface="Arial" pitchFamily="34" charset="0"/>
                <a:cs typeface="Arial" pitchFamily="34" charset="0"/>
              </a:rPr>
              <a:t>Бид судалгаагаа Ж.П. Жуилфорд, И. Паул Торранс нарын дэвшүүлсэн “Бүтээлч сэтгэлгээ бүтээлч үйл ажиллагааны” онолд тулгуурлан дэлхийн өнцөг булан бүрд эрдэмтэд, судлаачид олон талаас нь судлан өөрсдийн үзэл санааг дэвшүүлж гаргасан бүтээлчээр сурах үйл ажиллагааг туршиж судлахыг хичээсэн болно. Үүнээс түгээмэл хэрэглэгдэж байгаа Роберт Стернбергийн “Бүтээлч сэтгэлгээний хөрөнгө оруулалтын онол”-д  6 үндсэн хүчин зүйлийг авч үзжээ. </a:t>
            </a:r>
            <a:r>
              <a:rPr lang="mn-MN" dirty="0" smtClean="0">
                <a:latin typeface="Arial" pitchFamily="34" charset="0"/>
                <a:cs typeface="Arial" pitchFamily="34" charset="0"/>
              </a:rPr>
              <a:t>Үүнд:</a:t>
            </a:r>
            <a:endParaRPr lang="en-US"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5622925"/>
          </a:xfrm>
        </p:spPr>
        <p:txBody>
          <a:bodyPr>
            <a:normAutofit lnSpcReduction="10000"/>
          </a:bodyPr>
          <a:lstStyle/>
          <a:p>
            <a:pPr lvl="0"/>
            <a:r>
              <a:rPr lang="mn-MN" dirty="0" smtClean="0">
                <a:latin typeface="Arial" pitchFamily="34" charset="0"/>
                <a:cs typeface="Arial" pitchFamily="34" charset="0"/>
              </a:rPr>
              <a:t>Сэтгэн </a:t>
            </a:r>
            <a:r>
              <a:rPr lang="mn-MN" dirty="0" smtClean="0">
                <a:latin typeface="Arial" pitchFamily="34" charset="0"/>
                <a:cs typeface="Arial" pitchFamily="34" charset="0"/>
              </a:rPr>
              <a:t>бодох чадвар</a:t>
            </a:r>
            <a:endParaRPr lang="en-US" dirty="0" smtClean="0">
              <a:latin typeface="Arial" pitchFamily="34" charset="0"/>
              <a:cs typeface="Arial" pitchFamily="34" charset="0"/>
            </a:endParaRPr>
          </a:p>
          <a:p>
            <a:pPr lvl="0"/>
            <a:r>
              <a:rPr lang="mn-MN" dirty="0" smtClean="0">
                <a:latin typeface="Arial" pitchFamily="34" charset="0"/>
                <a:cs typeface="Arial" pitchFamily="34" charset="0"/>
              </a:rPr>
              <a:t>Мэдлэг</a:t>
            </a:r>
            <a:endParaRPr lang="en-US" dirty="0" smtClean="0">
              <a:latin typeface="Arial" pitchFamily="34" charset="0"/>
              <a:cs typeface="Arial" pitchFamily="34" charset="0"/>
            </a:endParaRPr>
          </a:p>
          <a:p>
            <a:pPr lvl="0"/>
            <a:r>
              <a:rPr lang="mn-MN" dirty="0" smtClean="0">
                <a:latin typeface="Arial" pitchFamily="34" charset="0"/>
                <a:cs typeface="Arial" pitchFamily="34" charset="0"/>
              </a:rPr>
              <a:t>Бодох арга барил</a:t>
            </a:r>
            <a:endParaRPr lang="en-US" dirty="0" smtClean="0">
              <a:latin typeface="Arial" pitchFamily="34" charset="0"/>
              <a:cs typeface="Arial" pitchFamily="34" charset="0"/>
            </a:endParaRPr>
          </a:p>
          <a:p>
            <a:pPr lvl="0"/>
            <a:r>
              <a:rPr lang="mn-MN" dirty="0" smtClean="0">
                <a:latin typeface="Arial" pitchFamily="34" charset="0"/>
                <a:cs typeface="Arial" pitchFamily="34" charset="0"/>
              </a:rPr>
              <a:t>Хувь хүний зан чанар</a:t>
            </a:r>
            <a:endParaRPr lang="en-US" dirty="0" smtClean="0">
              <a:latin typeface="Arial" pitchFamily="34" charset="0"/>
              <a:cs typeface="Arial" pitchFamily="34" charset="0"/>
            </a:endParaRPr>
          </a:p>
          <a:p>
            <a:pPr lvl="0"/>
            <a:r>
              <a:rPr lang="mn-MN" dirty="0" smtClean="0">
                <a:latin typeface="Arial" pitchFamily="34" charset="0"/>
                <a:cs typeface="Arial" pitchFamily="34" charset="0"/>
              </a:rPr>
              <a:t>Урам зориг</a:t>
            </a:r>
            <a:endParaRPr lang="en-US" dirty="0" smtClean="0">
              <a:latin typeface="Arial" pitchFamily="34" charset="0"/>
              <a:cs typeface="Arial" pitchFamily="34" charset="0"/>
            </a:endParaRPr>
          </a:p>
          <a:p>
            <a:pPr lvl="0"/>
            <a:r>
              <a:rPr lang="mn-MN" dirty="0" smtClean="0">
                <a:latin typeface="Arial" pitchFamily="34" charset="0"/>
                <a:cs typeface="Arial" pitchFamily="34" charset="0"/>
              </a:rPr>
              <a:t>Гадаад орчин нөхцөл</a:t>
            </a:r>
            <a:endParaRPr lang="en-US" dirty="0" smtClean="0">
              <a:latin typeface="Arial" pitchFamily="34" charset="0"/>
              <a:cs typeface="Arial" pitchFamily="34" charset="0"/>
            </a:endParaRPr>
          </a:p>
          <a:p>
            <a:pPr algn="just">
              <a:buNone/>
            </a:pPr>
            <a:r>
              <a:rPr lang="mn-MN" dirty="0" smtClean="0">
                <a:latin typeface="Arial" pitchFamily="34" charset="0"/>
                <a:cs typeface="Arial" pitchFamily="34" charset="0"/>
              </a:rPr>
              <a:t>Дээрх хүчин зүйлийн санаа нь бүтээлчээр сэтгэдэг хүн бусдын бодож сэтгэж чадаагүй шинэлэг санаануудыг сэтгэж өөрт болон бусдад ашигтайгаар хэрэгжүүлж чадна гэсэн үг. </a:t>
            </a:r>
            <a:endParaRPr lang="en-US"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400800"/>
          </a:xfrm>
        </p:spPr>
        <p:txBody>
          <a:bodyPr>
            <a:normAutofit fontScale="85000" lnSpcReduction="10000"/>
          </a:bodyPr>
          <a:lstStyle/>
          <a:p>
            <a:pPr algn="just">
              <a:buNone/>
            </a:pPr>
            <a:r>
              <a:rPr lang="mn-MN" dirty="0" smtClean="0">
                <a:latin typeface="Arial" pitchFamily="34" charset="0"/>
                <a:cs typeface="Arial" pitchFamily="34" charset="0"/>
              </a:rPr>
              <a:t>Аливаа шинэ санааг дэвшүүлэхэд дийлэнх хүмүүсийн зүгээс эргэлзэх, өөртөө үл итгэх цаашлаад хэвшсэн арга барилыг илүүд үзэх хандлага ажиглагддаг байна. Харин бүтээлчээр сэтгэж чаддаг хүмүүс нь хэвшмэл арга барилаас татгалзан, амьдарлаас урган гарч ирж байгаа  шинэ санааг өөрийн болгож, учирч болох саад бэрхшээлийг үл харгалзан хэрэгжүүлэх чадвартай байдаг байна.  Хийж байгаа юмыг олон талаас нь харж түүний талаар  гүнзгий мэдлэгтэй болохын тулд, тэр зүйлдээ дуртай байх нь хамгийн чухал. </a:t>
            </a:r>
            <a:r>
              <a:rPr lang="mn-MN" dirty="0" smtClean="0"/>
              <a:t>. </a:t>
            </a:r>
            <a:r>
              <a:rPr lang="mn-MN" dirty="0" smtClean="0">
                <a:latin typeface="Arial" pitchFamily="34" charset="0"/>
                <a:cs typeface="Arial" pitchFamily="34" charset="0"/>
              </a:rPr>
              <a:t>Бүтээлчээр сэтгэх үйл ажиллагааны үндэс нь  боловсрол юм. Иймийн тулд суралцагсдад “яагаад?” гэдэг ганц асуулт тавих төдийгүй  “хэрхэн” “яаж хийх вэ? ”гэдэг үгийг хэрэглэж, асуулт тавьж  хэвших нь чухал юм.</a:t>
            </a:r>
            <a:endParaRPr lang="en-US" dirty="0" smtClean="0">
              <a:latin typeface="Arial" pitchFamily="34" charset="0"/>
              <a:cs typeface="Arial" pitchFamily="34" charset="0"/>
            </a:endParaRPr>
          </a:p>
          <a:p>
            <a:pPr algn="just">
              <a:buNone/>
            </a:pPr>
            <a:endParaRPr lang="en-US" dirty="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1813</TotalTime>
  <Words>1609</Words>
  <Application>Microsoft Office PowerPoint</Application>
  <PresentationFormat>On-screen Show (4:3)</PresentationFormat>
  <Paragraphs>112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Trek</vt:lpstr>
      <vt:lpstr>    Суралцагчдын бүтээлч сурах  үйл ажиллагааг дэмжих  үйлийн судалгаа                                                                                </vt:lpstr>
      <vt:lpstr>Сэдэв сонгосон үндэслэл</vt:lpstr>
      <vt:lpstr>Зорилго</vt:lpstr>
      <vt:lpstr>Зорилт</vt:lpstr>
      <vt:lpstr>Хамрах хүрээ</vt:lpstr>
      <vt:lpstr>Slide 6</vt:lpstr>
      <vt:lpstr>Slide 7</vt:lpstr>
      <vt:lpstr>Slide 8</vt:lpstr>
      <vt:lpstr>Slide 9</vt:lpstr>
      <vt:lpstr>Slide 10</vt:lpstr>
      <vt:lpstr>Slide 11</vt:lpstr>
      <vt:lpstr>Slide 12</vt:lpstr>
      <vt:lpstr> Мэдээлэл цуглуулсан байдал</vt:lpstr>
      <vt:lpstr>Суралцагчийн бүтээлчээр  сурах үйл ажиллагааны түвшинг тогтоох</vt:lpstr>
      <vt:lpstr>Slide 15</vt:lpstr>
      <vt:lpstr>Slide 16</vt:lpstr>
      <vt:lpstr>Суралцагчийн бүтээлч сурах үйл ажиллагаанд нөлөөлж байгаа хүчин зүйлийн талаар оюутны бодол эргэцүүлэмжийн судалгаа </vt:lpstr>
      <vt:lpstr>Багшийн зүгээс оюутныг бүтээлч сургах  эерэг харилцаа </vt:lpstr>
      <vt:lpstr>Багшийн зүгээс оюутныг бүтээлч сургахад нөлөөлөх сөрөг харилцаа </vt:lpstr>
      <vt:lpstr>Оюутны өөрийн сургалтдаа хандах сөрөг хандлага</vt:lpstr>
      <vt:lpstr>Slide 21</vt:lpstr>
      <vt:lpstr>Slide 22</vt:lpstr>
      <vt:lpstr>Slide 23</vt:lpstr>
      <vt:lpstr>Slide 24</vt:lpstr>
      <vt:lpstr>Суралцагчийн бүтээлч сурах үйл ажиллагааг дэмжих идэвхитэй сургалт туршилт</vt:lpstr>
      <vt:lpstr>Slide 26</vt:lpstr>
      <vt:lpstr>Slide 27</vt:lpstr>
      <vt:lpstr>Slide 28</vt:lpstr>
      <vt:lpstr>Slide 29</vt:lpstr>
      <vt:lpstr>Slide 30</vt:lpstr>
      <vt:lpstr>Slide 31</vt:lpstr>
      <vt:lpstr>Slide 32</vt:lpstr>
      <vt:lpstr>Slide 33</vt:lpstr>
      <vt:lpstr>Дүгнэлт</vt:lpstr>
      <vt:lpstr>                          Зөвлөмж</vt:lpstr>
      <vt:lpstr>  АНХААРАЛ тавьсанд баярлалаа</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126</cp:revision>
  <dcterms:created xsi:type="dcterms:W3CDTF">2013-05-07T03:37:52Z</dcterms:created>
  <dcterms:modified xsi:type="dcterms:W3CDTF">2013-11-12T15:59:21Z</dcterms:modified>
</cp:coreProperties>
</file>