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4" r:id="rId9"/>
    <p:sldId id="265" r:id="rId10"/>
    <p:sldId id="266" r:id="rId11"/>
    <p:sldId id="267" r:id="rId12"/>
    <p:sldId id="268" r:id="rId13"/>
    <p:sldId id="269" r:id="rId14"/>
    <p:sldId id="272"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7E81860-C6C7-454F-A3BA-62E6DE3B414D}" type="datetimeFigureOut">
              <a:rPr lang="en-US" smtClean="0"/>
              <a:pPr/>
              <a:t>5/26/2014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CCD537-390D-40C0-84D5-2101F70D48F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7E81860-C6C7-454F-A3BA-62E6DE3B414D}" type="datetimeFigureOut">
              <a:rPr lang="en-US" smtClean="0"/>
              <a:pPr/>
              <a:t>5/26/2014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CCD537-390D-40C0-84D5-2101F70D48F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7E81860-C6C7-454F-A3BA-62E6DE3B414D}" type="datetimeFigureOut">
              <a:rPr lang="en-US" smtClean="0"/>
              <a:pPr/>
              <a:t>5/26/2014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CCD537-390D-40C0-84D5-2101F70D48F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7E81860-C6C7-454F-A3BA-62E6DE3B414D}" type="datetimeFigureOut">
              <a:rPr lang="en-US" smtClean="0"/>
              <a:pPr/>
              <a:t>5/26/2014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CCD537-390D-40C0-84D5-2101F70D48F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7E81860-C6C7-454F-A3BA-62E6DE3B414D}" type="datetimeFigureOut">
              <a:rPr lang="en-US" smtClean="0"/>
              <a:pPr/>
              <a:t>5/26/2014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CCD537-390D-40C0-84D5-2101F70D48F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7E81860-C6C7-454F-A3BA-62E6DE3B414D}" type="datetimeFigureOut">
              <a:rPr lang="en-US" smtClean="0"/>
              <a:pPr/>
              <a:t>5/26/2014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CCD537-390D-40C0-84D5-2101F70D48F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7E81860-C6C7-454F-A3BA-62E6DE3B414D}" type="datetimeFigureOut">
              <a:rPr lang="en-US" smtClean="0"/>
              <a:pPr/>
              <a:t>5/26/2014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DCCD537-390D-40C0-84D5-2101F70D48F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7E81860-C6C7-454F-A3BA-62E6DE3B414D}" type="datetimeFigureOut">
              <a:rPr lang="en-US" smtClean="0"/>
              <a:pPr/>
              <a:t>5/26/2014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DCCD537-390D-40C0-84D5-2101F70D48F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E81860-C6C7-454F-A3BA-62E6DE3B414D}" type="datetimeFigureOut">
              <a:rPr lang="en-US" smtClean="0"/>
              <a:pPr/>
              <a:t>5/26/2014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DCCD537-390D-40C0-84D5-2101F70D48F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7E81860-C6C7-454F-A3BA-62E6DE3B414D}" type="datetimeFigureOut">
              <a:rPr lang="en-US" smtClean="0"/>
              <a:pPr/>
              <a:t>5/26/2014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CCD537-390D-40C0-84D5-2101F70D48F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7E81860-C6C7-454F-A3BA-62E6DE3B414D}" type="datetimeFigureOut">
              <a:rPr lang="en-US" smtClean="0"/>
              <a:pPr/>
              <a:t>5/26/2014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CCD537-390D-40C0-84D5-2101F70D48F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E81860-C6C7-454F-A3BA-62E6DE3B414D}" type="datetimeFigureOut">
              <a:rPr lang="en-US" smtClean="0"/>
              <a:pPr/>
              <a:t>5/26/2014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CCD537-390D-40C0-84D5-2101F70D48F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28605"/>
            <a:ext cx="7772400" cy="1571636"/>
          </a:xfrm>
        </p:spPr>
        <p:txBody>
          <a:bodyPr>
            <a:noAutofit/>
          </a:bodyPr>
          <a:lstStyle/>
          <a:p>
            <a:pPr>
              <a:buFont typeface="Courier New" pitchFamily="49" charset="0"/>
              <a:buChar char="o"/>
            </a:pPr>
            <a:r>
              <a:rPr lang="mn-MN" sz="3200" b="1" dirty="0" smtClean="0">
                <a:solidFill>
                  <a:srgbClr val="7030A0"/>
                </a:solidFill>
                <a:latin typeface="Arial" pitchFamily="34" charset="0"/>
                <a:cs typeface="Arial" pitchFamily="34" charset="0"/>
              </a:rPr>
              <a:t/>
            </a:r>
            <a:br>
              <a:rPr lang="mn-MN" sz="3200" b="1" dirty="0" smtClean="0">
                <a:solidFill>
                  <a:srgbClr val="7030A0"/>
                </a:solidFill>
                <a:latin typeface="Arial" pitchFamily="34" charset="0"/>
                <a:cs typeface="Arial" pitchFamily="34" charset="0"/>
              </a:rPr>
            </a:br>
            <a:r>
              <a:rPr lang="mn-MN" sz="3200" b="1" dirty="0">
                <a:solidFill>
                  <a:srgbClr val="7030A0"/>
                </a:solidFill>
                <a:latin typeface="Arial" pitchFamily="34" charset="0"/>
                <a:cs typeface="Arial" pitchFamily="34" charset="0"/>
              </a:rPr>
              <a:t/>
            </a:r>
            <a:br>
              <a:rPr lang="mn-MN" sz="3200" b="1" dirty="0">
                <a:solidFill>
                  <a:srgbClr val="7030A0"/>
                </a:solidFill>
                <a:latin typeface="Arial" pitchFamily="34" charset="0"/>
                <a:cs typeface="Arial" pitchFamily="34" charset="0"/>
              </a:rPr>
            </a:br>
            <a:r>
              <a:rPr lang="mn-MN" sz="3200" b="1" dirty="0" smtClean="0">
                <a:solidFill>
                  <a:srgbClr val="7030A0"/>
                </a:solidFill>
                <a:latin typeface="Arial" pitchFamily="34" charset="0"/>
                <a:cs typeface="Arial" pitchFamily="34" charset="0"/>
              </a:rPr>
              <a:t/>
            </a:r>
            <a:br>
              <a:rPr lang="mn-MN" sz="3200" b="1" dirty="0" smtClean="0">
                <a:solidFill>
                  <a:srgbClr val="7030A0"/>
                </a:solidFill>
                <a:latin typeface="Arial" pitchFamily="34" charset="0"/>
                <a:cs typeface="Arial" pitchFamily="34" charset="0"/>
              </a:rPr>
            </a:br>
            <a:r>
              <a:rPr lang="mn-MN" sz="3200" b="1" dirty="0">
                <a:solidFill>
                  <a:srgbClr val="7030A0"/>
                </a:solidFill>
                <a:latin typeface="Arial" pitchFamily="34" charset="0"/>
                <a:cs typeface="Arial" pitchFamily="34" charset="0"/>
              </a:rPr>
              <a:t/>
            </a:r>
            <a:br>
              <a:rPr lang="mn-MN" sz="3200" b="1" dirty="0">
                <a:solidFill>
                  <a:srgbClr val="7030A0"/>
                </a:solidFill>
                <a:latin typeface="Arial" pitchFamily="34" charset="0"/>
                <a:cs typeface="Arial" pitchFamily="34" charset="0"/>
              </a:rPr>
            </a:br>
            <a:r>
              <a:rPr lang="mn-MN" sz="3200" b="1" dirty="0" smtClean="0">
                <a:solidFill>
                  <a:srgbClr val="7030A0"/>
                </a:solidFill>
                <a:latin typeface="Arial" pitchFamily="34" charset="0"/>
                <a:cs typeface="Arial" pitchFamily="34" charset="0"/>
              </a:rPr>
              <a:t/>
            </a:r>
            <a:br>
              <a:rPr lang="mn-MN" sz="3200" b="1" dirty="0" smtClean="0">
                <a:solidFill>
                  <a:srgbClr val="7030A0"/>
                </a:solidFill>
                <a:latin typeface="Arial" pitchFamily="34" charset="0"/>
                <a:cs typeface="Arial" pitchFamily="34" charset="0"/>
              </a:rPr>
            </a:br>
            <a:r>
              <a:rPr lang="mn-MN" sz="3200" b="1" dirty="0">
                <a:solidFill>
                  <a:srgbClr val="7030A0"/>
                </a:solidFill>
                <a:latin typeface="Arial" pitchFamily="34" charset="0"/>
                <a:cs typeface="Arial" pitchFamily="34" charset="0"/>
              </a:rPr>
              <a:t/>
            </a:r>
            <a:br>
              <a:rPr lang="mn-MN" sz="3200" b="1" dirty="0">
                <a:solidFill>
                  <a:srgbClr val="7030A0"/>
                </a:solidFill>
                <a:latin typeface="Arial" pitchFamily="34" charset="0"/>
                <a:cs typeface="Arial" pitchFamily="34" charset="0"/>
              </a:rPr>
            </a:br>
            <a:r>
              <a:rPr lang="mn-MN" sz="3200" b="1" dirty="0" smtClean="0">
                <a:solidFill>
                  <a:srgbClr val="7030A0"/>
                </a:solidFill>
                <a:latin typeface="Arial" pitchFamily="34" charset="0"/>
                <a:cs typeface="Arial" pitchFamily="34" charset="0"/>
              </a:rPr>
              <a:t/>
            </a:r>
            <a:br>
              <a:rPr lang="mn-MN" sz="3200" b="1" dirty="0" smtClean="0">
                <a:solidFill>
                  <a:srgbClr val="7030A0"/>
                </a:solidFill>
                <a:latin typeface="Arial" pitchFamily="34" charset="0"/>
                <a:cs typeface="Arial" pitchFamily="34" charset="0"/>
              </a:rPr>
            </a:br>
            <a:r>
              <a:rPr lang="mn-MN" sz="3200" b="1" dirty="0">
                <a:solidFill>
                  <a:srgbClr val="7030A0"/>
                </a:solidFill>
                <a:latin typeface="Arial" pitchFamily="34" charset="0"/>
                <a:cs typeface="Arial" pitchFamily="34" charset="0"/>
              </a:rPr>
              <a:t/>
            </a:r>
            <a:br>
              <a:rPr lang="mn-MN" sz="3200" b="1" dirty="0">
                <a:solidFill>
                  <a:srgbClr val="7030A0"/>
                </a:solidFill>
                <a:latin typeface="Arial" pitchFamily="34" charset="0"/>
                <a:cs typeface="Arial" pitchFamily="34" charset="0"/>
              </a:rPr>
            </a:br>
            <a:r>
              <a:rPr lang="mn-MN" sz="3200" b="1" dirty="0" smtClean="0">
                <a:solidFill>
                  <a:srgbClr val="7030A0"/>
                </a:solidFill>
                <a:latin typeface="Arial" pitchFamily="34" charset="0"/>
                <a:cs typeface="Arial" pitchFamily="34" charset="0"/>
              </a:rPr>
              <a:t/>
            </a:r>
            <a:br>
              <a:rPr lang="mn-MN" sz="3200" b="1" dirty="0" smtClean="0">
                <a:solidFill>
                  <a:srgbClr val="7030A0"/>
                </a:solidFill>
                <a:latin typeface="Arial" pitchFamily="34" charset="0"/>
                <a:cs typeface="Arial" pitchFamily="34" charset="0"/>
              </a:rPr>
            </a:br>
            <a:r>
              <a:rPr lang="mn-MN" sz="3200" b="1" dirty="0">
                <a:solidFill>
                  <a:srgbClr val="7030A0"/>
                </a:solidFill>
                <a:latin typeface="Arial" pitchFamily="34" charset="0"/>
                <a:cs typeface="Arial" pitchFamily="34" charset="0"/>
              </a:rPr>
              <a:t/>
            </a:r>
            <a:br>
              <a:rPr lang="mn-MN" sz="3200" b="1" dirty="0">
                <a:solidFill>
                  <a:srgbClr val="7030A0"/>
                </a:solidFill>
                <a:latin typeface="Arial" pitchFamily="34" charset="0"/>
                <a:cs typeface="Arial" pitchFamily="34" charset="0"/>
              </a:rPr>
            </a:br>
            <a:r>
              <a:rPr lang="mn-MN" sz="3200" b="1" dirty="0" smtClean="0">
                <a:solidFill>
                  <a:srgbClr val="7030A0"/>
                </a:solidFill>
                <a:latin typeface="Arial" pitchFamily="34" charset="0"/>
                <a:cs typeface="Arial" pitchFamily="34" charset="0"/>
              </a:rPr>
              <a:t/>
            </a:r>
            <a:br>
              <a:rPr lang="mn-MN" sz="3200" b="1" dirty="0" smtClean="0">
                <a:solidFill>
                  <a:srgbClr val="7030A0"/>
                </a:solidFill>
                <a:latin typeface="Arial" pitchFamily="34" charset="0"/>
                <a:cs typeface="Arial" pitchFamily="34" charset="0"/>
              </a:rPr>
            </a:br>
            <a:r>
              <a:rPr lang="mn-MN" sz="3200" b="1" dirty="0">
                <a:solidFill>
                  <a:srgbClr val="7030A0"/>
                </a:solidFill>
                <a:latin typeface="Arial" pitchFamily="34" charset="0"/>
                <a:cs typeface="Arial" pitchFamily="34" charset="0"/>
              </a:rPr>
              <a:t/>
            </a:r>
            <a:br>
              <a:rPr lang="mn-MN" sz="3200" b="1" dirty="0">
                <a:solidFill>
                  <a:srgbClr val="7030A0"/>
                </a:solidFill>
                <a:latin typeface="Arial" pitchFamily="34" charset="0"/>
                <a:cs typeface="Arial" pitchFamily="34" charset="0"/>
              </a:rPr>
            </a:br>
            <a:endParaRPr lang="en-US" sz="3200" dirty="0"/>
          </a:p>
        </p:txBody>
      </p:sp>
      <p:sp>
        <p:nvSpPr>
          <p:cNvPr id="3" name="Subtitle 2"/>
          <p:cNvSpPr>
            <a:spLocks noGrp="1"/>
          </p:cNvSpPr>
          <p:nvPr>
            <p:ph type="subTitle" idx="1"/>
          </p:nvPr>
        </p:nvSpPr>
        <p:spPr>
          <a:xfrm>
            <a:off x="642910" y="785794"/>
            <a:ext cx="7643866" cy="5500726"/>
          </a:xfrm>
        </p:spPr>
        <p:txBody>
          <a:bodyPr/>
          <a:lstStyle/>
          <a:p>
            <a:endParaRPr lang="mn-MN" b="1" dirty="0" smtClean="0"/>
          </a:p>
          <a:p>
            <a:endParaRPr lang="mn-MN" b="1" dirty="0"/>
          </a:p>
          <a:p>
            <a:r>
              <a:rPr lang="mn-MN" b="1" dirty="0" smtClean="0"/>
              <a:t>Бүтээлч сэтгэлгээний хөрөнгө оруулалтын онол</a:t>
            </a:r>
            <a:endParaRPr lang="mn-MN" b="1" dirty="0"/>
          </a:p>
          <a:p>
            <a:endParaRPr lang="mn-MN" b="1" dirty="0" smtClean="0"/>
          </a:p>
          <a:p>
            <a:r>
              <a:rPr lang="mn-MN" dirty="0" smtClean="0"/>
              <a:t>Илтгэгч : СӨБС – ийн багш Т. Эрдэнэчимэг</a:t>
            </a:r>
            <a:endParaRPr lang="en-US" dirty="0" smtClean="0"/>
          </a:p>
          <a:p>
            <a:endParaRPr lang="mn-MN" b="1" dirty="0" smtClean="0"/>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57232"/>
            <a:ext cx="8229600" cy="5268931"/>
          </a:xfrm>
        </p:spPr>
        <p:txBody>
          <a:bodyPr/>
          <a:lstStyle/>
          <a:p>
            <a:pPr algn="just">
              <a:buNone/>
            </a:pPr>
            <a:r>
              <a:rPr lang="mn-MN" dirty="0" smtClean="0">
                <a:latin typeface="Arial" pitchFamily="34" charset="0"/>
                <a:cs typeface="Arial" pitchFamily="34" charset="0"/>
              </a:rPr>
              <a:t>6. Гадаад орчин нөхцөл</a:t>
            </a:r>
          </a:p>
          <a:p>
            <a:pPr algn="just">
              <a:buNone/>
            </a:pPr>
            <a:r>
              <a:rPr lang="mn-MN" dirty="0" smtClean="0">
                <a:latin typeface="Arial" pitchFamily="34" charset="0"/>
                <a:cs typeface="Arial" pitchFamily="34" charset="0"/>
              </a:rPr>
              <a:t>   Тухайн хүн бүтээлч сэтгэлгээг бий болгох дотоод хүчин зүйлүүд болон чадварыг эзэмшиж чадсан байсан ч тухайн хүний ажиллаж, суралцаж байгаа орчин нөхцөл нь бүтээлч сэтгэлгээг дэмжсэн таатай орчин байх нь чухал.</a:t>
            </a:r>
            <a:endParaRPr lang="en-US" dirty="0">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011354"/>
          </a:xfrm>
        </p:spPr>
        <p:txBody>
          <a:bodyPr>
            <a:noAutofit/>
          </a:bodyPr>
          <a:lstStyle/>
          <a:p>
            <a:pPr lvl="0"/>
            <a:r>
              <a:rPr kumimoji="0" lang="mn-MN" sz="2800" b="0" i="0" u="none" strike="noStrike" cap="none" normalizeH="0" baseline="0" dirty="0" smtClean="0">
                <a:ln>
                  <a:noFill/>
                </a:ln>
                <a:solidFill>
                  <a:schemeClr val="tx1"/>
                </a:solidFill>
                <a:effectLst/>
                <a:latin typeface="Arial Mon" pitchFamily="34" charset="0"/>
                <a:ea typeface="Times New Roman" pitchFamily="18" charset="0"/>
                <a:cs typeface="Times New Roman" pitchFamily="18" charset="0"/>
              </a:rPr>
              <a:t/>
            </a:r>
            <a:br>
              <a:rPr kumimoji="0" lang="mn-MN" sz="2800" b="0" i="0" u="none" strike="noStrike" cap="none" normalizeH="0" baseline="0" dirty="0" smtClean="0">
                <a:ln>
                  <a:noFill/>
                </a:ln>
                <a:solidFill>
                  <a:schemeClr val="tx1"/>
                </a:solidFill>
                <a:effectLst/>
                <a:latin typeface="Arial Mon" pitchFamily="34" charset="0"/>
                <a:ea typeface="Times New Roman" pitchFamily="18" charset="0"/>
                <a:cs typeface="Times New Roman" pitchFamily="18" charset="0"/>
              </a:rPr>
            </a:br>
            <a:r>
              <a:rPr kumimoji="0" lang="mn-MN" sz="2800" b="0" i="0" u="none" strike="noStrike" cap="none" normalizeH="0" baseline="0" dirty="0" smtClean="0">
                <a:ln>
                  <a:noFill/>
                </a:ln>
                <a:solidFill>
                  <a:schemeClr val="tx1"/>
                </a:solidFill>
                <a:effectLst/>
                <a:latin typeface="Arial Mon" pitchFamily="34" charset="0"/>
                <a:ea typeface="Times New Roman" pitchFamily="18" charset="0"/>
                <a:cs typeface="Times New Roman" pitchFamily="18" charset="0"/>
              </a:rPr>
              <a:t>“ Бидний Ирээдүй: Бүтээлч байдал, Соёл, Болосврол”, Их Британийн Үндэсний зөвлөлөөс гаргасан тайланд бүтээлч байдлыг дараах байдлаар тодорхойлсон байна. </a:t>
            </a:r>
            <a:endParaRPr lang="en-US" sz="2800" dirty="0"/>
          </a:p>
        </p:txBody>
      </p:sp>
      <p:sp>
        <p:nvSpPr>
          <p:cNvPr id="3" name="Content Placeholder 2"/>
          <p:cNvSpPr>
            <a:spLocks noGrp="1"/>
          </p:cNvSpPr>
          <p:nvPr>
            <p:ph idx="1"/>
          </p:nvPr>
        </p:nvSpPr>
        <p:spPr>
          <a:xfrm>
            <a:off x="457200" y="2357430"/>
            <a:ext cx="8229600" cy="3768733"/>
          </a:xfrm>
        </p:spPr>
        <p:txBody>
          <a:bodyPr>
            <a:normAutofit lnSpcReduction="10000"/>
          </a:bodyPr>
          <a:lstStyle/>
          <a:p>
            <a:pPr lvl="0" algn="just"/>
            <a:r>
              <a:rPr kumimoji="0" lang="mn-MN" sz="2400" b="0" i="1" u="none" strike="noStrike" cap="none" normalizeH="0" baseline="0" dirty="0" smtClean="0">
                <a:ln>
                  <a:noFill/>
                </a:ln>
                <a:solidFill>
                  <a:schemeClr val="tx1"/>
                </a:solidFill>
                <a:effectLst/>
                <a:latin typeface="Arial Mon" pitchFamily="34" charset="0"/>
                <a:ea typeface="Times New Roman" pitchFamily="18" charset="0"/>
                <a:cs typeface="Times New Roman" pitchFamily="18" charset="0"/>
              </a:rPr>
              <a:t>Бүтээлч сэтгэлгээний үндсэн шинжүүд нь бүтээлчээр бодох, аливаа зүйлд бүтээлчээр хандахаас эхэлнэ. </a:t>
            </a:r>
          </a:p>
          <a:p>
            <a:pPr lvl="0" algn="just"/>
            <a:r>
              <a:rPr kumimoji="0" lang="mn-MN" sz="2400" b="0" i="1" u="none" strike="noStrike" cap="none" normalizeH="0" baseline="0" dirty="0" smtClean="0">
                <a:ln>
                  <a:noFill/>
                </a:ln>
                <a:solidFill>
                  <a:schemeClr val="tx1"/>
                </a:solidFill>
                <a:effectLst/>
                <a:latin typeface="Arial Mon" pitchFamily="34" charset="0"/>
                <a:ea typeface="Times New Roman" pitchFamily="18" charset="0"/>
                <a:cs typeface="Times New Roman" pitchFamily="18" charset="0"/>
              </a:rPr>
              <a:t>Бүтээлч үйл ажиллагаа нь ямар нэг зорилготой байдаг ба том жижиг үл хамааран тодорхой нэг зорилтыг биелүүлэх хүрээнд хийгддэг. </a:t>
            </a:r>
          </a:p>
          <a:p>
            <a:pPr algn="just"/>
            <a:r>
              <a:rPr kumimoji="0" lang="mn-MN" sz="2400" b="0" i="1" u="none" strike="noStrike" cap="none" normalizeH="0" baseline="0" dirty="0" smtClean="0">
                <a:ln>
                  <a:noFill/>
                </a:ln>
                <a:solidFill>
                  <a:schemeClr val="tx1"/>
                </a:solidFill>
                <a:effectLst/>
                <a:latin typeface="Arial Mon" pitchFamily="34" charset="0"/>
                <a:ea typeface="Times New Roman" pitchFamily="18" charset="0"/>
                <a:cs typeface="Times New Roman" pitchFamily="18" charset="0"/>
              </a:rPr>
              <a:t>Тухайн хүн бүтээлч үйл ажиллагаа явуулах хүрээнд шинэ санаа дэвшүүлэн ажилладаг. </a:t>
            </a:r>
            <a:endParaRPr lang="en-US" sz="2400" dirty="0" smtClean="0"/>
          </a:p>
          <a:p>
            <a:pPr algn="just"/>
            <a:r>
              <a:rPr kumimoji="0" lang="mn-MN" sz="2400" b="0" i="1" u="none" strike="noStrike" cap="none" normalizeH="0" baseline="0" dirty="0" smtClean="0">
                <a:ln>
                  <a:noFill/>
                </a:ln>
                <a:solidFill>
                  <a:schemeClr val="tx1"/>
                </a:solidFill>
                <a:effectLst/>
                <a:latin typeface="Arial Mon" pitchFamily="34" charset="0"/>
                <a:ea typeface="Times New Roman" pitchFamily="18" charset="0"/>
                <a:cs typeface="Times New Roman" pitchFamily="18" charset="0"/>
              </a:rPr>
              <a:t>Тухайн зорилтын хүрээнд хийгдсэн бүхий л үйл ажиллагаа нь үнэ цэнэтэй байна” </a:t>
            </a:r>
            <a:endParaRPr lang="en-US" sz="2400" dirty="0" smtClean="0"/>
          </a:p>
          <a:p>
            <a:pPr lvl="0"/>
            <a:endParaRPr lang="en-US"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00042"/>
            <a:ext cx="8229600" cy="5626121"/>
          </a:xfrm>
        </p:spPr>
        <p:txBody>
          <a:bodyPr>
            <a:normAutofit fontScale="92500" lnSpcReduction="20000"/>
          </a:bodyPr>
          <a:lstStyle/>
          <a:p>
            <a:pPr algn="just"/>
            <a:r>
              <a:rPr lang="mn-MN" dirty="0" smtClean="0">
                <a:latin typeface="Arial Mon" pitchFamily="34" charset="0"/>
              </a:rPr>
              <a:t>Бүтээлчээр заах, бүтээлч сэтгэлгээ гэдэг нь бүгд багшийн сайн заах арга барилтай холбогдох ба хүүхдэд урам зориг өгөх, бусадтай харилцаж, бусдыг ойлгож, сонсож сурах чадварыг бий болгодог байх нь чухал юм. Өөрийн заадаг хичээл болон сэдвийн хүрээнд өргөн мэдлэгтэй байх нь хангалтгүй бөгөөд хүүхдийн сониуч зан чанар, өөртөө итгэлтэй байдал зэргийг нэмэгдүүлэх төрөл бүрийн аргад суралцсан байх хэрэгтэй. Хүүхдэд бусадтайгаа хамтран суралцах, тоглох чадварыг суулгахын зэрэгцээ бие даах чадварыг нэмэгдүүлэхэд анхаарах хэрэгтэй.</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mn-MN" sz="3600" dirty="0" smtClean="0"/>
              <a:t>Сургалтын үед багшаас хүүхдэд хандах хандлага ба харилцаа</a:t>
            </a:r>
            <a:endParaRPr lang="en-US" sz="3600" dirty="0"/>
          </a:p>
        </p:txBody>
      </p:sp>
      <p:sp>
        <p:nvSpPr>
          <p:cNvPr id="3" name="Content Placeholder 2"/>
          <p:cNvSpPr>
            <a:spLocks noGrp="1"/>
          </p:cNvSpPr>
          <p:nvPr>
            <p:ph idx="1"/>
          </p:nvPr>
        </p:nvSpPr>
        <p:spPr/>
        <p:txBody>
          <a:bodyPr>
            <a:normAutofit fontScale="85000" lnSpcReduction="10000"/>
          </a:bodyPr>
          <a:lstStyle/>
          <a:p>
            <a:r>
              <a:rPr lang="mn-MN" dirty="0" smtClean="0"/>
              <a:t>Хүүхдэд итгэл төрүүлэх \ чи чадна, чи сайн шүү дээ, хичээгээрэй  \</a:t>
            </a:r>
          </a:p>
          <a:p>
            <a:r>
              <a:rPr lang="mn-MN" dirty="0" smtClean="0"/>
              <a:t>Хүүхдэд анхаарал тавих \ багш нь чамайг харж байна, дахиад хийгээрэй \</a:t>
            </a:r>
          </a:p>
          <a:p>
            <a:r>
              <a:rPr lang="mn-MN" dirty="0" smtClean="0"/>
              <a:t>Хүүхдийг хүндэтгэх \ хичээж хийсэнд баярлалаа \</a:t>
            </a:r>
          </a:p>
          <a:p>
            <a:r>
              <a:rPr lang="mn-MN" dirty="0" smtClean="0"/>
              <a:t>Хүүхдийг урамшуулах \ багш нь </a:t>
            </a:r>
            <a:r>
              <a:rPr lang="mn-MN" smtClean="0"/>
              <a:t>чамайг </a:t>
            </a:r>
            <a:r>
              <a:rPr lang="mn-MN" smtClean="0"/>
              <a:t>чадна гэдгийг мэдэж байсан, гайхамшигтай </a:t>
            </a:r>
            <a:r>
              <a:rPr lang="mn-MN" dirty="0" smtClean="0"/>
              <a:t>сайн гэдгийг мэдэж байсан юм\</a:t>
            </a:r>
          </a:p>
          <a:p>
            <a:r>
              <a:rPr lang="mn-MN" dirty="0" smtClean="0"/>
              <a:t>Хүүхдийг  ойлгож, мэдрэх \ чиний хичээл зүтгэл, бусдадаа туслах чанар чинь багшид нь таалагддаг шүү \</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57232"/>
            <a:ext cx="8229600" cy="5268931"/>
          </a:xfrm>
        </p:spPr>
        <p:txBody>
          <a:bodyPr>
            <a:normAutofit/>
          </a:bodyPr>
          <a:lstStyle/>
          <a:p>
            <a:r>
              <a:rPr lang="mn-MN" dirty="0" smtClean="0"/>
              <a:t>Дээрхи </a:t>
            </a:r>
            <a:r>
              <a:rPr lang="en-US" dirty="0" err="1" smtClean="0"/>
              <a:t>энгийн</a:t>
            </a:r>
            <a:r>
              <a:rPr lang="en-US" dirty="0" smtClean="0"/>
              <a:t> </a:t>
            </a:r>
            <a:r>
              <a:rPr lang="en-US" dirty="0" err="1" smtClean="0"/>
              <a:t>боловсролын</a:t>
            </a:r>
            <a:r>
              <a:rPr lang="en-US" dirty="0" smtClean="0"/>
              <a:t> </a:t>
            </a:r>
            <a:r>
              <a:rPr lang="en-US" dirty="0" err="1" smtClean="0"/>
              <a:t>арг</a:t>
            </a:r>
            <a:r>
              <a:rPr lang="mn-MN" dirty="0" smtClean="0"/>
              <a:t>а нь</a:t>
            </a:r>
            <a:r>
              <a:rPr lang="en-US" dirty="0" smtClean="0"/>
              <a:t> </a:t>
            </a:r>
            <a:r>
              <a:rPr lang="en-US" dirty="0" err="1" smtClean="0"/>
              <a:t>хүүхэд</a:t>
            </a:r>
            <a:r>
              <a:rPr lang="en-US" dirty="0" smtClean="0"/>
              <a:t> </a:t>
            </a:r>
            <a:r>
              <a:rPr lang="en-US" dirty="0" err="1" smtClean="0"/>
              <a:t>нэг</a:t>
            </a:r>
            <a:r>
              <a:rPr lang="en-US" dirty="0" smtClean="0"/>
              <a:t> </a:t>
            </a:r>
            <a:r>
              <a:rPr lang="en-US" dirty="0" err="1" smtClean="0"/>
              <a:t>бүрт</a:t>
            </a:r>
            <a:r>
              <a:rPr lang="en-US" dirty="0" smtClean="0"/>
              <a:t> </a:t>
            </a:r>
            <a:r>
              <a:rPr lang="en-US" dirty="0" err="1" smtClean="0"/>
              <a:t>буй</a:t>
            </a:r>
            <a:r>
              <a:rPr lang="en-US" dirty="0" smtClean="0"/>
              <a:t> </a:t>
            </a:r>
            <a:r>
              <a:rPr lang="en-US" dirty="0" err="1" smtClean="0"/>
              <a:t>авьяас</a:t>
            </a:r>
            <a:r>
              <a:rPr lang="en-US" dirty="0" smtClean="0"/>
              <a:t> </a:t>
            </a:r>
            <a:r>
              <a:rPr lang="en-US" dirty="0" err="1" smtClean="0"/>
              <a:t>чадварын</a:t>
            </a:r>
            <a:r>
              <a:rPr lang="en-US" dirty="0" smtClean="0"/>
              <a:t> </a:t>
            </a:r>
            <a:r>
              <a:rPr lang="en-US" dirty="0" err="1" smtClean="0"/>
              <a:t>үр</a:t>
            </a:r>
            <a:r>
              <a:rPr lang="en-US" dirty="0" smtClean="0"/>
              <a:t> </a:t>
            </a:r>
            <a:r>
              <a:rPr lang="en-US" dirty="0" err="1" smtClean="0"/>
              <a:t>хөврөлийг</a:t>
            </a:r>
            <a:r>
              <a:rPr lang="en-US" dirty="0" smtClean="0"/>
              <a:t> </a:t>
            </a:r>
            <a:r>
              <a:rPr lang="en-US" dirty="0" err="1" smtClean="0"/>
              <a:t>өдөөхөд</a:t>
            </a:r>
            <a:r>
              <a:rPr lang="en-US" dirty="0" smtClean="0"/>
              <a:t> </a:t>
            </a:r>
            <a:r>
              <a:rPr lang="en-US" dirty="0" err="1" smtClean="0"/>
              <a:t>оршино</a:t>
            </a:r>
            <a:r>
              <a:rPr lang="en-US" dirty="0" smtClean="0"/>
              <a:t>. </a:t>
            </a:r>
            <a:endParaRPr lang="mn-MN" dirty="0" smtClean="0"/>
          </a:p>
          <a:p>
            <a:r>
              <a:rPr lang="en-US" dirty="0" smtClean="0"/>
              <a:t> </a:t>
            </a:r>
            <a:r>
              <a:rPr lang="mn-MN" dirty="0" smtClean="0"/>
              <a:t>Ё</a:t>
            </a:r>
            <a:r>
              <a:rPr lang="en-US" dirty="0" smtClean="0"/>
              <a:t>с </a:t>
            </a:r>
            <a:r>
              <a:rPr lang="en-US" dirty="0" err="1" smtClean="0"/>
              <a:t>суртахуунт</a:t>
            </a:r>
            <a:r>
              <a:rPr lang="en-US" dirty="0" smtClean="0"/>
              <a:t> </a:t>
            </a:r>
            <a:r>
              <a:rPr lang="en-US" dirty="0" err="1" smtClean="0"/>
              <a:t>хүнийг</a:t>
            </a:r>
            <a:r>
              <a:rPr lang="en-US" dirty="0" smtClean="0"/>
              <a:t> </a:t>
            </a:r>
            <a:r>
              <a:rPr lang="en-US" dirty="0" err="1" smtClean="0"/>
              <a:t>төлөвшүүл</a:t>
            </a:r>
            <a:r>
              <a:rPr lang="mn-MN" dirty="0" smtClean="0"/>
              <a:t>нэ. Өөрөөр хэлбэл - </a:t>
            </a:r>
            <a:r>
              <a:rPr lang="en-US" dirty="0" err="1" smtClean="0"/>
              <a:t>хүний</a:t>
            </a:r>
            <a:r>
              <a:rPr lang="en-US" dirty="0" smtClean="0"/>
              <a:t> </a:t>
            </a:r>
            <a:r>
              <a:rPr lang="en-US" dirty="0" err="1" smtClean="0"/>
              <a:t>бүхий</a:t>
            </a:r>
            <a:r>
              <a:rPr lang="en-US" dirty="0" smtClean="0"/>
              <a:t> л </a:t>
            </a:r>
            <a:r>
              <a:rPr lang="en-US" dirty="0" err="1" smtClean="0"/>
              <a:t>авьяас</a:t>
            </a:r>
            <a:r>
              <a:rPr lang="en-US" dirty="0" smtClean="0"/>
              <a:t>, </a:t>
            </a:r>
            <a:r>
              <a:rPr lang="en-US" dirty="0" err="1" smtClean="0"/>
              <a:t>чадварын</a:t>
            </a:r>
            <a:r>
              <a:rPr lang="en-US" dirty="0" smtClean="0"/>
              <a:t> </a:t>
            </a:r>
            <a:r>
              <a:rPr lang="en-US" dirty="0" err="1" smtClean="0"/>
              <a:t>хөгжлийн</a:t>
            </a:r>
            <a:r>
              <a:rPr lang="en-US" dirty="0" smtClean="0"/>
              <a:t> </a:t>
            </a:r>
            <a:r>
              <a:rPr lang="en-US" dirty="0" err="1" smtClean="0"/>
              <a:t>тухай</a:t>
            </a:r>
            <a:r>
              <a:rPr lang="en-US" dirty="0" smtClean="0"/>
              <a:t> </a:t>
            </a:r>
            <a:r>
              <a:rPr lang="en-US" dirty="0" err="1" smtClean="0"/>
              <a:t>үзэл</a:t>
            </a:r>
            <a:r>
              <a:rPr lang="en-US" dirty="0" smtClean="0"/>
              <a:t> </a:t>
            </a:r>
            <a:r>
              <a:rPr lang="en-US" dirty="0" err="1" smtClean="0"/>
              <a:t>санааны</a:t>
            </a:r>
            <a:r>
              <a:rPr lang="en-US" dirty="0" smtClean="0"/>
              <a:t> </a:t>
            </a:r>
            <a:r>
              <a:rPr lang="en-US" dirty="0" err="1" smtClean="0"/>
              <a:t>цөм</a:t>
            </a:r>
            <a:r>
              <a:rPr lang="en-US" dirty="0" smtClean="0"/>
              <a:t> </a:t>
            </a:r>
            <a:r>
              <a:rPr lang="en-US" dirty="0" err="1" smtClean="0"/>
              <a:t>юм</a:t>
            </a:r>
            <a:r>
              <a:rPr lang="en-US" dirty="0" smtClean="0"/>
              <a:t>. </a:t>
            </a:r>
            <a:r>
              <a:rPr lang="mn-MN" dirty="0" smtClean="0"/>
              <a:t>Энэ</a:t>
            </a:r>
            <a:r>
              <a:rPr lang="en-US" dirty="0" smtClean="0"/>
              <a:t> </a:t>
            </a:r>
            <a:r>
              <a:rPr lang="en-US" dirty="0" err="1" smtClean="0"/>
              <a:t>нь</a:t>
            </a:r>
            <a:r>
              <a:rPr lang="en-US" dirty="0" smtClean="0"/>
              <a:t> </a:t>
            </a:r>
            <a:r>
              <a:rPr lang="en-US" dirty="0" err="1" smtClean="0"/>
              <a:t>зориг</a:t>
            </a:r>
            <a:r>
              <a:rPr lang="en-US" dirty="0" smtClean="0"/>
              <a:t>, </a:t>
            </a:r>
            <a:r>
              <a:rPr lang="en-US" dirty="0" err="1" smtClean="0"/>
              <a:t>хүслийн</a:t>
            </a:r>
            <a:r>
              <a:rPr lang="en-US" dirty="0" smtClean="0"/>
              <a:t> </a:t>
            </a:r>
            <a:r>
              <a:rPr lang="en-US" dirty="0" err="1" smtClean="0"/>
              <a:t>илэрхийлэл</a:t>
            </a:r>
            <a:r>
              <a:rPr lang="en-US" dirty="0" smtClean="0"/>
              <a:t> </a:t>
            </a:r>
            <a:r>
              <a:rPr lang="en-US" dirty="0" err="1" smtClean="0"/>
              <a:t>ба</a:t>
            </a:r>
            <a:r>
              <a:rPr lang="en-US" dirty="0" smtClean="0"/>
              <a:t> </a:t>
            </a:r>
            <a:r>
              <a:rPr lang="en-US" dirty="0" err="1" smtClean="0"/>
              <a:t>олон</a:t>
            </a:r>
            <a:r>
              <a:rPr lang="en-US" dirty="0" smtClean="0"/>
              <a:t> </a:t>
            </a:r>
            <a:r>
              <a:rPr lang="en-US" dirty="0" err="1" smtClean="0"/>
              <a:t>талт</a:t>
            </a:r>
            <a:r>
              <a:rPr lang="en-US" dirty="0" smtClean="0"/>
              <a:t> </a:t>
            </a:r>
            <a:r>
              <a:rPr lang="en-US" dirty="0" err="1" smtClean="0"/>
              <a:t>сонирхолын</a:t>
            </a:r>
            <a:r>
              <a:rPr lang="en-US" dirty="0" smtClean="0"/>
              <a:t> </a:t>
            </a:r>
            <a:r>
              <a:rPr lang="en-US" dirty="0" err="1" smtClean="0"/>
              <a:t>бүрдэлийн</a:t>
            </a:r>
            <a:r>
              <a:rPr lang="en-US" dirty="0" smtClean="0"/>
              <a:t> </a:t>
            </a:r>
            <a:r>
              <a:rPr lang="en-US" dirty="0" err="1" smtClean="0"/>
              <a:t>хооронд</a:t>
            </a:r>
            <a:r>
              <a:rPr lang="en-US" dirty="0" smtClean="0"/>
              <a:t> </a:t>
            </a:r>
            <a:r>
              <a:rPr lang="en-US" dirty="0" err="1" smtClean="0"/>
              <a:t>зохистой</a:t>
            </a:r>
            <a:r>
              <a:rPr lang="en-US" dirty="0" smtClean="0"/>
              <a:t> </a:t>
            </a:r>
            <a:r>
              <a:rPr lang="en-US" dirty="0" err="1" smtClean="0"/>
              <a:t>харьцааг</a:t>
            </a:r>
            <a:r>
              <a:rPr lang="en-US" dirty="0" smtClean="0"/>
              <a:t> </a:t>
            </a:r>
            <a:r>
              <a:rPr lang="en-US" dirty="0" err="1" smtClean="0"/>
              <a:t>тогтоох</a:t>
            </a:r>
            <a:r>
              <a:rPr lang="mn-MN" dirty="0" smtClean="0"/>
              <a:t>од оршино</a:t>
            </a:r>
            <a:r>
              <a:rPr lang="en-US" dirty="0" smtClean="0"/>
              <a:t>.</a:t>
            </a:r>
            <a:endParaRPr lang="mn-MN" dirty="0" smtClean="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42918"/>
            <a:ext cx="8229600" cy="5483245"/>
          </a:xfrm>
        </p:spPr>
        <p:txBody>
          <a:bodyPr>
            <a:normAutofit/>
          </a:bodyPr>
          <a:lstStyle/>
          <a:p>
            <a:pPr algn="just">
              <a:buNone/>
            </a:pPr>
            <a:r>
              <a:rPr lang="mn-MN" dirty="0" smtClean="0"/>
              <a:t>Энэ нь </a:t>
            </a:r>
            <a:r>
              <a:rPr lang="en-US" dirty="0" err="1" smtClean="0"/>
              <a:t>гурван</a:t>
            </a:r>
            <a:r>
              <a:rPr lang="en-US" dirty="0" smtClean="0"/>
              <a:t> </a:t>
            </a:r>
            <a:r>
              <a:rPr lang="en-US" dirty="0" err="1" smtClean="0"/>
              <a:t>зарчмыг</a:t>
            </a:r>
            <a:r>
              <a:rPr lang="en-US" dirty="0" smtClean="0"/>
              <a:t> </a:t>
            </a:r>
            <a:r>
              <a:rPr lang="en-US" dirty="0" err="1" smtClean="0"/>
              <a:t>удирдлага</a:t>
            </a:r>
            <a:r>
              <a:rPr lang="en-US" dirty="0" smtClean="0"/>
              <a:t> </a:t>
            </a:r>
            <a:r>
              <a:rPr lang="en-US" dirty="0" err="1" smtClean="0"/>
              <a:t>болгодог</a:t>
            </a:r>
            <a:r>
              <a:rPr lang="en-US" dirty="0" smtClean="0"/>
              <a:t> </a:t>
            </a:r>
            <a:r>
              <a:rPr lang="en-US" dirty="0" err="1" smtClean="0"/>
              <a:t>байна</a:t>
            </a:r>
            <a:r>
              <a:rPr lang="en-US" dirty="0" smtClean="0"/>
              <a:t>. </a:t>
            </a:r>
            <a:r>
              <a:rPr lang="en-US" dirty="0" err="1" smtClean="0"/>
              <a:t>Үүнд</a:t>
            </a:r>
            <a:r>
              <a:rPr lang="en-US" dirty="0" smtClean="0"/>
              <a:t>:</a:t>
            </a:r>
          </a:p>
          <a:p>
            <a:pPr algn="just"/>
            <a:r>
              <a:rPr lang="en-US" dirty="0" smtClean="0"/>
              <a:t>         </a:t>
            </a:r>
            <a:r>
              <a:rPr lang="en-US" dirty="0" err="1" smtClean="0"/>
              <a:t>Байгалийн</a:t>
            </a:r>
            <a:r>
              <a:rPr lang="en-US" dirty="0" smtClean="0"/>
              <a:t> </a:t>
            </a:r>
            <a:r>
              <a:rPr lang="en-US" dirty="0" err="1" smtClean="0"/>
              <a:t>шинжид</a:t>
            </a:r>
            <a:r>
              <a:rPr lang="en-US" dirty="0" smtClean="0"/>
              <a:t> </a:t>
            </a:r>
            <a:r>
              <a:rPr lang="en-US" dirty="0" err="1" smtClean="0"/>
              <a:t>тулгуурлах</a:t>
            </a:r>
            <a:r>
              <a:rPr lang="en-US" dirty="0" smtClean="0"/>
              <a:t> (</a:t>
            </a:r>
            <a:r>
              <a:rPr lang="en-US" dirty="0" err="1" smtClean="0"/>
              <a:t>хүүхдийн</a:t>
            </a:r>
            <a:r>
              <a:rPr lang="en-US" dirty="0" smtClean="0"/>
              <a:t> </a:t>
            </a:r>
            <a:r>
              <a:rPr lang="en-US" dirty="0" err="1" smtClean="0"/>
              <a:t>бие</a:t>
            </a:r>
            <a:r>
              <a:rPr lang="en-US" dirty="0" smtClean="0"/>
              <a:t> </a:t>
            </a:r>
            <a:r>
              <a:rPr lang="en-US" dirty="0" err="1" smtClean="0"/>
              <a:t>бялдар</a:t>
            </a:r>
            <a:r>
              <a:rPr lang="en-US" dirty="0" smtClean="0"/>
              <a:t>, </a:t>
            </a:r>
            <a:r>
              <a:rPr lang="en-US" dirty="0" err="1" smtClean="0"/>
              <a:t>сэтгэл</a:t>
            </a:r>
            <a:r>
              <a:rPr lang="en-US" dirty="0" smtClean="0"/>
              <a:t> </a:t>
            </a:r>
            <a:r>
              <a:rPr lang="en-US" dirty="0" err="1" smtClean="0"/>
              <a:t>зүйн</a:t>
            </a:r>
            <a:r>
              <a:rPr lang="en-US" dirty="0" smtClean="0"/>
              <a:t> </a:t>
            </a:r>
            <a:r>
              <a:rPr lang="en-US" dirty="0" err="1" smtClean="0"/>
              <a:t>хөгжил</a:t>
            </a:r>
            <a:r>
              <a:rPr lang="en-US" dirty="0" smtClean="0"/>
              <a:t> </a:t>
            </a:r>
            <a:r>
              <a:rPr lang="en-US" dirty="0" err="1" smtClean="0"/>
              <a:t>дэхь</a:t>
            </a:r>
            <a:r>
              <a:rPr lang="en-US" dirty="0" smtClean="0"/>
              <a:t> </a:t>
            </a:r>
            <a:r>
              <a:rPr lang="en-US" dirty="0" err="1" smtClean="0"/>
              <a:t>насны</a:t>
            </a:r>
            <a:r>
              <a:rPr lang="en-US" dirty="0" smtClean="0"/>
              <a:t> </a:t>
            </a:r>
            <a:r>
              <a:rPr lang="en-US" dirty="0" err="1" smtClean="0"/>
              <a:t>ба</a:t>
            </a:r>
            <a:r>
              <a:rPr lang="en-US" dirty="0" smtClean="0"/>
              <a:t> </a:t>
            </a:r>
            <a:r>
              <a:rPr lang="en-US" dirty="0" err="1" smtClean="0"/>
              <a:t>хувийн</a:t>
            </a:r>
            <a:r>
              <a:rPr lang="en-US" dirty="0" smtClean="0"/>
              <a:t> </a:t>
            </a:r>
            <a:r>
              <a:rPr lang="en-US" dirty="0" err="1" smtClean="0"/>
              <a:t>онцлогийг</a:t>
            </a:r>
            <a:r>
              <a:rPr lang="en-US" dirty="0" smtClean="0"/>
              <a:t> </a:t>
            </a:r>
            <a:r>
              <a:rPr lang="en-US" dirty="0" err="1" smtClean="0"/>
              <a:t>тооцох</a:t>
            </a:r>
            <a:r>
              <a:rPr lang="en-US" dirty="0" smtClean="0"/>
              <a:t>)</a:t>
            </a:r>
          </a:p>
          <a:p>
            <a:pPr algn="just"/>
            <a:r>
              <a:rPr lang="en-US" dirty="0" smtClean="0"/>
              <a:t>         </a:t>
            </a:r>
            <a:r>
              <a:rPr lang="en-US" dirty="0" err="1" smtClean="0"/>
              <a:t>Соёлын</a:t>
            </a:r>
            <a:r>
              <a:rPr lang="en-US" dirty="0" smtClean="0"/>
              <a:t> </a:t>
            </a:r>
            <a:r>
              <a:rPr lang="en-US" dirty="0" err="1" smtClean="0"/>
              <a:t>шинжид</a:t>
            </a:r>
            <a:r>
              <a:rPr lang="en-US" dirty="0" smtClean="0"/>
              <a:t> </a:t>
            </a:r>
            <a:r>
              <a:rPr lang="en-US" dirty="0" err="1" smtClean="0"/>
              <a:t>тулгуурлах</a:t>
            </a:r>
            <a:r>
              <a:rPr lang="en-US" dirty="0" smtClean="0"/>
              <a:t> (</a:t>
            </a:r>
            <a:r>
              <a:rPr lang="en-US" dirty="0" err="1" smtClean="0"/>
              <a:t>хүүхэд</a:t>
            </a:r>
            <a:r>
              <a:rPr lang="en-US" dirty="0" smtClean="0"/>
              <a:t> </a:t>
            </a:r>
            <a:r>
              <a:rPr lang="en-US" dirty="0" err="1" smtClean="0"/>
              <a:t>амьдарч</a:t>
            </a:r>
            <a:r>
              <a:rPr lang="en-US" dirty="0" smtClean="0"/>
              <a:t> </a:t>
            </a:r>
            <a:r>
              <a:rPr lang="en-US" dirty="0" err="1" smtClean="0"/>
              <a:t>буй</a:t>
            </a:r>
            <a:r>
              <a:rPr lang="en-US" dirty="0" smtClean="0"/>
              <a:t> </a:t>
            </a:r>
            <a:r>
              <a:rPr lang="en-US" dirty="0" err="1" smtClean="0"/>
              <a:t>үндэстний</a:t>
            </a:r>
            <a:r>
              <a:rPr lang="en-US" dirty="0" smtClean="0"/>
              <a:t> </a:t>
            </a:r>
            <a:r>
              <a:rPr lang="en-US" dirty="0" err="1" smtClean="0"/>
              <a:t>онцлогийг</a:t>
            </a:r>
            <a:r>
              <a:rPr lang="en-US" dirty="0" smtClean="0"/>
              <a:t> </a:t>
            </a:r>
            <a:r>
              <a:rPr lang="en-US" dirty="0" err="1" smtClean="0"/>
              <a:t>тооцох</a:t>
            </a:r>
            <a:r>
              <a:rPr lang="en-US" dirty="0" smtClean="0"/>
              <a:t>)</a:t>
            </a:r>
          </a:p>
          <a:p>
            <a:pPr algn="just"/>
            <a:r>
              <a:rPr lang="en-US" dirty="0" smtClean="0"/>
              <a:t>         </a:t>
            </a:r>
            <a:r>
              <a:rPr lang="en-US" dirty="0" err="1" smtClean="0"/>
              <a:t>Хувийн</a:t>
            </a:r>
            <a:r>
              <a:rPr lang="en-US" dirty="0" smtClean="0"/>
              <a:t> </a:t>
            </a:r>
            <a:r>
              <a:rPr lang="en-US" dirty="0" err="1" smtClean="0"/>
              <a:t>шинжид</a:t>
            </a:r>
            <a:r>
              <a:rPr lang="en-US" dirty="0" smtClean="0"/>
              <a:t> </a:t>
            </a:r>
            <a:r>
              <a:rPr lang="en-US" dirty="0" err="1" smtClean="0"/>
              <a:t>тулгуурлах</a:t>
            </a:r>
            <a:r>
              <a:rPr lang="en-US" dirty="0" smtClean="0"/>
              <a:t> (</a:t>
            </a:r>
            <a:r>
              <a:rPr lang="en-US" dirty="0" err="1" smtClean="0"/>
              <a:t>хүүхдийн</a:t>
            </a:r>
            <a:r>
              <a:rPr lang="en-US" dirty="0" smtClean="0"/>
              <a:t> </a:t>
            </a:r>
            <a:r>
              <a:rPr lang="en-US" dirty="0" err="1" smtClean="0"/>
              <a:t>бүтээлч</a:t>
            </a:r>
            <a:r>
              <a:rPr lang="en-US" dirty="0" smtClean="0"/>
              <a:t> </a:t>
            </a:r>
            <a:r>
              <a:rPr lang="en-US" dirty="0" err="1" smtClean="0"/>
              <a:t>идэвхийг</a:t>
            </a:r>
            <a:r>
              <a:rPr lang="en-US" dirty="0" smtClean="0"/>
              <a:t> </a:t>
            </a:r>
            <a:r>
              <a:rPr lang="en-US" dirty="0" err="1" smtClean="0"/>
              <a:t>хөгжүүлэхэд</a:t>
            </a:r>
            <a:r>
              <a:rPr lang="en-US" dirty="0" smtClean="0"/>
              <a:t> </a:t>
            </a:r>
            <a:r>
              <a:rPr lang="en-US" dirty="0" err="1" smtClean="0"/>
              <a:t>тэмүүлэх</a:t>
            </a:r>
            <a:r>
              <a:rPr lang="en-US" dirty="0" smtClean="0"/>
              <a:t>) </a:t>
            </a:r>
            <a:r>
              <a:rPr lang="en-US" dirty="0" err="1" smtClean="0"/>
              <a:t>зарчмууд</a:t>
            </a:r>
            <a:r>
              <a:rPr lang="en-US" dirty="0" smtClean="0"/>
              <a:t> </a:t>
            </a:r>
            <a:r>
              <a:rPr lang="mn-MN" dirty="0" smtClean="0"/>
              <a:t>о</a:t>
            </a:r>
            <a:r>
              <a:rPr lang="en-US" dirty="0" err="1" smtClean="0"/>
              <a:t>рно</a:t>
            </a:r>
            <a:r>
              <a:rPr lang="mn-MN"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2143116"/>
          </a:xfrm>
        </p:spPr>
        <p:txBody>
          <a:bodyPr>
            <a:normAutofit/>
          </a:bodyPr>
          <a:lstStyle/>
          <a:p>
            <a:r>
              <a:rPr lang="mn-MN" sz="3200" b="1" dirty="0" smtClean="0">
                <a:solidFill>
                  <a:srgbClr val="7030A0"/>
                </a:solidFill>
                <a:latin typeface="Arial" pitchFamily="34" charset="0"/>
                <a:cs typeface="Arial" pitchFamily="34" charset="0"/>
              </a:rPr>
              <a:t>Бүтээлч сэтгэлгээ, бүтээлч үйл ажиллагааны мөн чанар </a:t>
            </a:r>
            <a:br>
              <a:rPr lang="mn-MN" sz="3200" b="1" dirty="0" smtClean="0">
                <a:solidFill>
                  <a:srgbClr val="7030A0"/>
                </a:solidFill>
                <a:latin typeface="Arial" pitchFamily="34" charset="0"/>
                <a:cs typeface="Arial" pitchFamily="34" charset="0"/>
              </a:rPr>
            </a:br>
            <a:r>
              <a:rPr lang="en-US" sz="3200" b="1" dirty="0" smtClean="0">
                <a:solidFill>
                  <a:srgbClr val="7030A0"/>
                </a:solidFill>
                <a:latin typeface="Arial" pitchFamily="34" charset="0"/>
                <a:cs typeface="Arial" pitchFamily="34" charset="0"/>
              </a:rPr>
              <a:t>Robert J. Stenberg </a:t>
            </a:r>
            <a:r>
              <a:rPr lang="mn-MN" sz="3200" b="1" dirty="0" smtClean="0">
                <a:solidFill>
                  <a:srgbClr val="7030A0"/>
                </a:solidFill>
                <a:latin typeface="Arial" pitchFamily="34" charset="0"/>
                <a:cs typeface="Arial" pitchFamily="34" charset="0"/>
              </a:rPr>
              <a:t>Туфтын Их Сургууль</a:t>
            </a:r>
            <a:endParaRPr lang="en-US" sz="3200" dirty="0"/>
          </a:p>
        </p:txBody>
      </p:sp>
      <p:sp>
        <p:nvSpPr>
          <p:cNvPr id="3" name="Content Placeholder 2"/>
          <p:cNvSpPr>
            <a:spLocks noGrp="1"/>
          </p:cNvSpPr>
          <p:nvPr>
            <p:ph idx="1"/>
          </p:nvPr>
        </p:nvSpPr>
        <p:spPr>
          <a:xfrm>
            <a:off x="457200" y="2000240"/>
            <a:ext cx="8229600" cy="4125923"/>
          </a:xfrm>
        </p:spPr>
        <p:txBody>
          <a:bodyPr>
            <a:normAutofit fontScale="85000" lnSpcReduction="10000"/>
          </a:bodyPr>
          <a:lstStyle/>
          <a:p>
            <a:pPr algn="just">
              <a:buNone/>
            </a:pPr>
            <a:r>
              <a:rPr lang="mn-MN" dirty="0" smtClean="0">
                <a:latin typeface="Arial" pitchFamily="34" charset="0"/>
                <a:cs typeface="Arial" pitchFamily="34" charset="0"/>
              </a:rPr>
              <a:t>   Бүтээлч сэтгэлгээ бүтээлч үйл ажиллагааны онолын талаарх түгээмэл хэрэглэгддэг онол буюу ойлголт нь </a:t>
            </a:r>
            <a:r>
              <a:rPr lang="en-US" dirty="0" smtClean="0">
                <a:latin typeface="Arial" pitchFamily="34" charset="0"/>
                <a:cs typeface="Arial" pitchFamily="34" charset="0"/>
              </a:rPr>
              <a:t>J.P. Guilford \1950\ , </a:t>
            </a:r>
            <a:r>
              <a:rPr lang="en-US" dirty="0" err="1" smtClean="0">
                <a:latin typeface="Arial" pitchFamily="34" charset="0"/>
                <a:cs typeface="Arial" pitchFamily="34" charset="0"/>
              </a:rPr>
              <a:t>E.Paul</a:t>
            </a:r>
            <a:r>
              <a:rPr lang="en-US" dirty="0" smtClean="0">
                <a:latin typeface="Arial" pitchFamily="34" charset="0"/>
                <a:cs typeface="Arial" pitchFamily="34" charset="0"/>
              </a:rPr>
              <a:t> Torrance \1962.1972\ </a:t>
            </a:r>
            <a:r>
              <a:rPr lang="mn-MN" dirty="0" smtClean="0">
                <a:latin typeface="Arial" pitchFamily="34" charset="0"/>
                <a:cs typeface="Arial" pitchFamily="34" charset="0"/>
              </a:rPr>
              <a:t>нарын олон жилийн судалгаа, шинжилгээний үр дүнд бий болсон. Өнөөг хүртэл эрдэмтэн судлаачид бүтээлч сэтгэлгээг олон талаас нь судлан өөр өөрсдийн гэсэн үзэл онолыг олон нийтэд танилцуулсан байдаг ба хамгийн түгээмэл хэрэглэгддэг онолоос тайлбарлахыг хичээлээ.</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algn="just">
              <a:buNone/>
            </a:pPr>
            <a:r>
              <a:rPr lang="mn-MN" dirty="0" smtClean="0">
                <a:latin typeface="Arial" pitchFamily="34" charset="0"/>
                <a:cs typeface="Arial" pitchFamily="34" charset="0"/>
              </a:rPr>
              <a:t>   Үүнээс түгээмэл хэрэглэгдэж байгаа Роберт Стернбергийн “Бүтээлч сэтгэлгээний хөрөнгө оруулалтын онол”-оор бүтээлчээр сэтгэдэг хүн нь хямд бараа бүтээгдэхүүнийг худалдан авч өндөр үнээр борлуулах эрсдэлийг хүлээн авах чадвартай  юм. Энэ нь нэг үгээр бусдын бодож сэтгэж чадаагүй шинэлэг санаануудыг сэтгэж өөрт болон бусдад ашигтайгаар хэрэгжүүлж чадна гэсэн үг.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algn="just"/>
            <a:r>
              <a:rPr lang="mn-MN" dirty="0" smtClean="0">
                <a:latin typeface="Arial" pitchFamily="34" charset="0"/>
                <a:cs typeface="Arial" pitchFamily="34" charset="0"/>
              </a:rPr>
              <a:t>Аливаа шинэ санааг дэвшүүлэхэд дийлэнх хүмүүсийн зүгээс эргэлзэх, өөртөө үл итгэх цаашлаад хэвшсэн арга барилыг илүүд үзэх хандлага ажиглагддаг байна. Харин бүтээлчээр сэтгэж чаддаг хүмүүс нь тухайн шинэлэг санааг өөрийн болгож, учирч болох эрсдлийг үл харгалзан хэрэгжүүлэх чадвартай байдаг.</a:t>
            </a:r>
          </a:p>
          <a:p>
            <a:pPr algn="just"/>
            <a:r>
              <a:rPr lang="mn-MN" dirty="0" smtClean="0">
                <a:latin typeface="Arial" pitchFamily="34" charset="0"/>
                <a:cs typeface="Arial" pitchFamily="34" charset="0"/>
              </a:rPr>
              <a:t>Роберт Стернбергийн бүтээлч сэтгэлгээний хөрөнгө оруулалтын онол нь 6 үндсэн хүчин зүйлээс бүрдэнэ. Үүнд:</a:t>
            </a:r>
            <a:endParaRPr lang="en-US" dirty="0" smtClean="0">
              <a:latin typeface="Arial" pitchFamily="34" charset="0"/>
              <a:cs typeface="Arial" pitchFamily="34" charset="0"/>
            </a:endParaRP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85794"/>
            <a:ext cx="8229600" cy="5340369"/>
          </a:xfrm>
        </p:spPr>
        <p:txBody>
          <a:bodyPr>
            <a:normAutofit fontScale="85000" lnSpcReduction="20000"/>
          </a:bodyPr>
          <a:lstStyle/>
          <a:p>
            <a:pPr marL="514350" indent="-514350" algn="just">
              <a:buAutoNum type="arabicPeriod"/>
            </a:pPr>
            <a:r>
              <a:rPr lang="mn-MN" u="sng" dirty="0" smtClean="0">
                <a:latin typeface="Arial" pitchFamily="34" charset="0"/>
                <a:cs typeface="Arial" pitchFamily="34" charset="0"/>
              </a:rPr>
              <a:t>Сэтгэн бодох чадвар</a:t>
            </a:r>
          </a:p>
          <a:p>
            <a:pPr marL="514350" indent="-514350" algn="just">
              <a:buFont typeface="Wingdings" pitchFamily="2" charset="2"/>
              <a:buChar char="Ø"/>
            </a:pPr>
            <a:r>
              <a:rPr lang="mn-MN" dirty="0" smtClean="0">
                <a:latin typeface="Arial" pitchFamily="34" charset="0"/>
                <a:cs typeface="Arial" pitchFamily="34" charset="0"/>
              </a:rPr>
              <a:t> Хэвшмэл сэтгэлгээнээс татгалзан аливаа асуудлыг олон талаас нь харж харьцуулж сурах чадвар. </a:t>
            </a:r>
          </a:p>
          <a:p>
            <a:pPr marL="514350" indent="-514350" algn="just">
              <a:buFont typeface="Wingdings" pitchFamily="2" charset="2"/>
              <a:buChar char="Ø"/>
            </a:pPr>
            <a:r>
              <a:rPr lang="mn-MN" dirty="0" smtClean="0">
                <a:latin typeface="Arial" pitchFamily="34" charset="0"/>
                <a:cs typeface="Arial" pitchFamily="34" charset="0"/>
              </a:rPr>
              <a:t>Бусад хүмүүсийн гаргасан санааг нээлттэйгээр хүлээн авч харьцуулан, өөрт илүү тохиромжтойг олох чадвар</a:t>
            </a:r>
          </a:p>
          <a:p>
            <a:pPr algn="just">
              <a:buFont typeface="Wingdings" pitchFamily="2" charset="2"/>
              <a:buChar char="Ø"/>
            </a:pPr>
            <a:r>
              <a:rPr lang="mn-MN" dirty="0" smtClean="0">
                <a:latin typeface="Arial" pitchFamily="34" charset="0"/>
                <a:cs typeface="Arial" pitchFamily="34" charset="0"/>
              </a:rPr>
              <a:t>Өөрийн гаргасан шинэ санааг бусдад ойлгуулах, үзэл бодлоо чөлөөтэй илэрхийлэх, бусдыг ятгах чадвар</a:t>
            </a:r>
          </a:p>
          <a:p>
            <a:pPr algn="just">
              <a:buNone/>
            </a:pPr>
            <a:r>
              <a:rPr lang="mn-MN" dirty="0" smtClean="0">
                <a:latin typeface="Arial" pitchFamily="34" charset="0"/>
                <a:cs typeface="Arial" pitchFamily="34" charset="0"/>
              </a:rPr>
              <a:t>  Дээрх 3 чадвар нь хоорондоо нарийн уялдаа холбоотой ба аль нэгийг нь бага хөгжүүлэхэд бүтээлч сэтгэх чадварыг бүрэн эзэмшиж чадахгүй болно. </a:t>
            </a:r>
          </a:p>
          <a:p>
            <a:pPr>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00108"/>
            <a:ext cx="8229600" cy="5126055"/>
          </a:xfrm>
        </p:spPr>
        <p:txBody>
          <a:bodyPr>
            <a:normAutofit fontScale="85000" lnSpcReduction="10000"/>
          </a:bodyPr>
          <a:lstStyle/>
          <a:p>
            <a:pPr>
              <a:buNone/>
            </a:pPr>
            <a:r>
              <a:rPr lang="mn-MN" dirty="0" smtClean="0">
                <a:latin typeface="Arial" pitchFamily="34" charset="0"/>
                <a:cs typeface="Arial" pitchFamily="34" charset="0"/>
              </a:rPr>
              <a:t>2. </a:t>
            </a:r>
            <a:r>
              <a:rPr lang="mn-MN" u="sng" dirty="0" smtClean="0">
                <a:latin typeface="Arial" pitchFamily="34" charset="0"/>
                <a:cs typeface="Arial" pitchFamily="34" charset="0"/>
              </a:rPr>
              <a:t>Мэдлэг</a:t>
            </a:r>
          </a:p>
          <a:p>
            <a:pPr algn="just">
              <a:buNone/>
            </a:pPr>
            <a:r>
              <a:rPr lang="mn-MN" dirty="0" smtClean="0">
                <a:latin typeface="Arial" pitchFamily="34" charset="0"/>
                <a:cs typeface="Arial" pitchFamily="34" charset="0"/>
              </a:rPr>
              <a:t>    Хэдий бүтээлчээр сэтгэж, олон талаас харах чадвар эзэмшсэн байсан ч тухайн сэдвийн талаар тодорхой хэмжээнд мэдлэг хуримтлуулсан байх нь чухал юм. Өргөн мэдлэгтэй байна гэдэг нь бусдаас илүүтэйгээр олон талаас нь харж, харьцуулж чадна гэсэн үг. Тухайн шийдвэрлэх гэж буй асуудал нь шинэ, хүнд боловч өнгөрсөнд хуримтлуулсан мэдлэг, мэдээлэл туршлага дээрээ үндэслэн хялбархан дасан зохицож цаашлаад шийдвэрлэх аргыг олох боломжтой юм.</a:t>
            </a:r>
            <a:endParaRPr lang="en-US" dirty="0" smtClean="0">
              <a:latin typeface="Arial" pitchFamily="34" charset="0"/>
              <a:cs typeface="Arial" pitchFamily="34" charset="0"/>
            </a:endParaRP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28604"/>
            <a:ext cx="8229600" cy="5697559"/>
          </a:xfrm>
        </p:spPr>
        <p:txBody>
          <a:bodyPr>
            <a:normAutofit fontScale="92500" lnSpcReduction="10000"/>
          </a:bodyPr>
          <a:lstStyle/>
          <a:p>
            <a:pPr>
              <a:buNone/>
            </a:pPr>
            <a:r>
              <a:rPr lang="mn-MN" dirty="0" smtClean="0">
                <a:latin typeface="Arial" pitchFamily="34" charset="0"/>
                <a:cs typeface="Arial" pitchFamily="34" charset="0"/>
              </a:rPr>
              <a:t>3. </a:t>
            </a:r>
            <a:r>
              <a:rPr lang="mn-MN" u="sng" dirty="0" smtClean="0">
                <a:latin typeface="Arial" pitchFamily="34" charset="0"/>
                <a:cs typeface="Arial" pitchFamily="34" charset="0"/>
              </a:rPr>
              <a:t>Бодох арга барил</a:t>
            </a:r>
          </a:p>
          <a:p>
            <a:pPr algn="just">
              <a:buNone/>
            </a:pPr>
            <a:r>
              <a:rPr lang="mn-MN" dirty="0" smtClean="0">
                <a:latin typeface="Arial" pitchFamily="34" charset="0"/>
                <a:cs typeface="Arial" pitchFamily="34" charset="0"/>
              </a:rPr>
              <a:t>   Энэ нь өөрт байгаа чадваруудаа тухайн хүн хэрхэн ашиглахаар шийдвэр гаргах арга барил юм. Мөн хэвшмэл арга барилаас татгалзан бүтээлчээр сэтгэх нь чухал. Энэ төрлийн чадварыг эзэмшиж чадсан хүмүүс бусад хүмүүстэй харьцуулахад илүү сайн сурдаг байна. Гэхдээ  тухайн сургууль болон сургалтын систем нь бүтээлч сэтгэлгээг хөгжүүлэхэд анхаардаг бол ийм амжилтанд хүрнэ. Дэмждэггүй бол ийм чадвартай хүмүүс тааруу сурах нь элбэг байдаг.</a:t>
            </a:r>
            <a:endParaRPr lang="en-US" dirty="0" smtClean="0">
              <a:latin typeface="Arial" pitchFamily="34" charset="0"/>
              <a:cs typeface="Arial" pitchFamily="34" charset="0"/>
            </a:endParaRP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14356"/>
            <a:ext cx="8229600" cy="5411807"/>
          </a:xfrm>
        </p:spPr>
        <p:txBody>
          <a:bodyPr>
            <a:normAutofit fontScale="92500"/>
          </a:bodyPr>
          <a:lstStyle/>
          <a:p>
            <a:pPr>
              <a:buNone/>
            </a:pPr>
            <a:r>
              <a:rPr lang="mn-MN" dirty="0" smtClean="0">
                <a:latin typeface="Arial" pitchFamily="34" charset="0"/>
                <a:cs typeface="Arial" pitchFamily="34" charset="0"/>
              </a:rPr>
              <a:t>4. </a:t>
            </a:r>
            <a:r>
              <a:rPr lang="mn-MN" u="sng" dirty="0" smtClean="0">
                <a:latin typeface="Arial" pitchFamily="34" charset="0"/>
                <a:cs typeface="Arial" pitchFamily="34" charset="0"/>
              </a:rPr>
              <a:t>Хувь хүний зан чанар</a:t>
            </a:r>
          </a:p>
          <a:p>
            <a:pPr algn="just">
              <a:buNone/>
            </a:pPr>
            <a:r>
              <a:rPr lang="mn-MN" dirty="0" smtClean="0">
                <a:latin typeface="Arial" pitchFamily="34" charset="0"/>
                <a:cs typeface="Arial" pitchFamily="34" charset="0"/>
              </a:rPr>
              <a:t>   Бүтээлч сэтгэлгээг бүрэн дүүрэн хөгжүүлэхэд хувь хүний зарим зан чанар чухал үүрэгтэй. Үүнд: саад бэрхшээлийг даван туулах чадвар, эрсдэл хүлээн авах чадвар, өөртөө итгэлтэй байх гэх мэт.</a:t>
            </a:r>
          </a:p>
          <a:p>
            <a:pPr algn="just">
              <a:buNone/>
            </a:pPr>
            <a:r>
              <a:rPr lang="mn-MN" dirty="0" smtClean="0">
                <a:latin typeface="Arial" pitchFamily="34" charset="0"/>
                <a:cs typeface="Arial" pitchFamily="34" charset="0"/>
              </a:rPr>
              <a:t>   Бусдаас өөрөөр сэтгэж, хэвшсэн байдлаас татгалзах нь олон нийтийн эсэргүүцэлтэй тулгарна. Гэхдээ бусдаас өөрөөр сэтгэлээ гээд тэр нь буруу гэсэн үг биш, өөрийн үзэл бодолдоо үнэнч үлдэх нь чухал.</a:t>
            </a:r>
            <a:endParaRPr lang="en-US" dirty="0" smtClean="0">
              <a:latin typeface="Arial" pitchFamily="34" charset="0"/>
              <a:cs typeface="Arial" pitchFamily="34" charset="0"/>
            </a:endParaRP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71480"/>
            <a:ext cx="8229600" cy="5554683"/>
          </a:xfrm>
        </p:spPr>
        <p:txBody>
          <a:bodyPr>
            <a:normAutofit fontScale="92500" lnSpcReduction="10000"/>
          </a:bodyPr>
          <a:lstStyle/>
          <a:p>
            <a:pPr algn="just">
              <a:buNone/>
            </a:pPr>
            <a:r>
              <a:rPr lang="mn-MN" dirty="0" smtClean="0">
                <a:latin typeface="Arial" pitchFamily="34" charset="0"/>
                <a:cs typeface="Arial" pitchFamily="34" charset="0"/>
              </a:rPr>
              <a:t>5. Урам зориг</a:t>
            </a:r>
          </a:p>
          <a:p>
            <a:pPr algn="just">
              <a:buNone/>
            </a:pPr>
            <a:r>
              <a:rPr lang="mn-MN" dirty="0" smtClean="0">
                <a:latin typeface="Arial" pitchFamily="34" charset="0"/>
                <a:cs typeface="Arial" pitchFamily="34" charset="0"/>
              </a:rPr>
              <a:t>   Тухайн асуудал болон хийж буй зүйлээ олон талаас нь харж түүний талаар өргөн мэдлэгтэй болохын тулд тухайн хийж буй зүйлдээ дуртай байх нь хамгийн чухал зүйл юм. Ихэнх тохиолдолд хүмүүс ажилдаа дуртай болохоор биш харин цалин, боломж нөхцөл зэрэг бусад хүчин зүйлийг харгалзан сонгодог. Ингэж сонгосон ажил нь бүтээлчээр сэтгэх урам зоригийг өгдөггүй. Иймийн тулд сонгосон тухайн ажилдаа дур сонирхолтой болох ямар нэг зүйлийг олох нь зөв. </a:t>
            </a:r>
            <a:endParaRPr lang="en-US" dirty="0" smtClean="0">
              <a:latin typeface="Arial" pitchFamily="34" charset="0"/>
              <a:cs typeface="Arial" pitchFamily="34" charset="0"/>
            </a:endParaRP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177</TotalTime>
  <Words>887</Words>
  <Application>Microsoft Office PowerPoint</Application>
  <PresentationFormat>On-screen Show (4:3)</PresentationFormat>
  <Paragraphs>45</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            </vt:lpstr>
      <vt:lpstr>Бүтээлч сэтгэлгээ, бүтээлч үйл ажиллагааны мөн чанар  Robert J. Stenberg Туфтын Их Сургууль</vt:lpstr>
      <vt:lpstr>Slide 3</vt:lpstr>
      <vt:lpstr>Slide 4</vt:lpstr>
      <vt:lpstr>Slide 5</vt:lpstr>
      <vt:lpstr>Slide 6</vt:lpstr>
      <vt:lpstr>Slide 7</vt:lpstr>
      <vt:lpstr>Slide 8</vt:lpstr>
      <vt:lpstr>Slide 9</vt:lpstr>
      <vt:lpstr>Slide 10</vt:lpstr>
      <vt:lpstr> “ Бидний Ирээдүй: Бүтээлч байдал, Соёл, Болосврол”, Их Британийн Үндэсний зөвлөлөөс гаргасан тайланд бүтээлч байдлыг дараах байдлаар тодорхойлсон байна. </vt:lpstr>
      <vt:lpstr>Slide 12</vt:lpstr>
      <vt:lpstr>Сургалтын үед багшаас хүүхдэд хандах хандлага ба харилцаа</vt:lpstr>
      <vt:lpstr>Slide 14</vt:lpstr>
      <vt:lpstr>Slide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Бүтээлч сэтгэлгээ, бүтээлч үйл ажиллагааны мөн чанар  Robert J. Stenberg Туфтын Их Сургууль</dc:title>
  <dc:creator>admin</dc:creator>
  <cp:lastModifiedBy>Acer</cp:lastModifiedBy>
  <cp:revision>58</cp:revision>
  <dcterms:created xsi:type="dcterms:W3CDTF">2014-02-27T07:21:56Z</dcterms:created>
  <dcterms:modified xsi:type="dcterms:W3CDTF">2014-05-25T16:52:30Z</dcterms:modified>
</cp:coreProperties>
</file>