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notesSlides/notesSlide1.xml" ContentType="application/vnd.openxmlformats-officedocument.presentationml.notesSlide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6"/>
  </p:notesMasterIdLst>
  <p:sldIdLst>
    <p:sldId id="256" r:id="rId2"/>
    <p:sldId id="257" r:id="rId3"/>
    <p:sldId id="258" r:id="rId4"/>
    <p:sldId id="259" r:id="rId5"/>
    <p:sldId id="270" r:id="rId6"/>
    <p:sldId id="271" r:id="rId7"/>
    <p:sldId id="261" r:id="rId8"/>
    <p:sldId id="272" r:id="rId9"/>
    <p:sldId id="278" r:id="rId10"/>
    <p:sldId id="274" r:id="rId11"/>
    <p:sldId id="275" r:id="rId12"/>
    <p:sldId id="276" r:id="rId13"/>
    <p:sldId id="267" r:id="rId14"/>
    <p:sldId id="268" r:id="rId15"/>
  </p:sldIdLst>
  <p:sldSz cx="9144000" cy="6858000" type="screen4x3"/>
  <p:notesSz cx="6735763" cy="9869488"/>
  <p:custDataLst>
    <p:tags r:id="rId17"/>
  </p:custDataLst>
  <p:defaultTextStyle>
    <a:defPPr>
      <a:defRPr lang="mn-M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50" d="100"/>
          <a:sy n="50" d="100"/>
        </p:scale>
        <p:origin x="-1428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Book1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Book1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Book1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Book1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Book1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Lbls>
            <c:dLbl>
              <c:idx val="0"/>
              <c:layout>
                <c:manualLayout>
                  <c:x val="-0.1463270997375328"/>
                  <c:y val="-0.15181214513069266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1"/>
              <c:layout>
                <c:manualLayout>
                  <c:x val="1.7769393409157188E-3"/>
                  <c:y val="-0.10476844480797673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</c:dLbl>
            <c:txPr>
              <a:bodyPr/>
              <a:lstStyle/>
              <a:p>
                <a:pPr>
                  <a:defRPr lang="mn-MN"/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0"/>
          </c:dLbls>
          <c:cat>
            <c:strRef>
              <c:f>Sheet1!$A$2:$A$8</c:f>
              <c:strCache>
                <c:ptCount val="7"/>
                <c:pt idx="0">
                  <c:v>БДТС    35</c:v>
                </c:pt>
                <c:pt idx="1">
                  <c:v>ҮБТДС 5</c:v>
                </c:pt>
                <c:pt idx="2">
                  <c:v>АваргаБТДС 4</c:v>
                </c:pt>
                <c:pt idx="3">
                  <c:v>МоАБТДС 1</c:v>
                </c:pt>
                <c:pt idx="4">
                  <c:v>Их Шавь 1</c:v>
                </c:pt>
                <c:pt idx="5">
                  <c:v>Шонхор БТДС 2</c:v>
                </c:pt>
                <c:pt idx="6">
                  <c:v>Бусад 2</c:v>
                </c:pt>
              </c:strCache>
            </c:strRef>
          </c:cat>
          <c:val>
            <c:numRef>
              <c:f>Sheet1!$B$2:$B$8</c:f>
              <c:numCache>
                <c:formatCode>0%</c:formatCode>
                <c:ptCount val="7"/>
                <c:pt idx="0">
                  <c:v>0.70000000000000062</c:v>
                </c:pt>
                <c:pt idx="1">
                  <c:v>0.1</c:v>
                </c:pt>
                <c:pt idx="2">
                  <c:v>8.0000000000000057E-2</c:v>
                </c:pt>
                <c:pt idx="3">
                  <c:v>2.0000000000000014E-2</c:v>
                </c:pt>
                <c:pt idx="4">
                  <c:v>2.0000000000000014E-2</c:v>
                </c:pt>
                <c:pt idx="5">
                  <c:v>4.0000000000000029E-2</c:v>
                </c:pt>
                <c:pt idx="6">
                  <c:v>4.0000000000000029E-2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0"/>
        </c:dLbls>
      </c:pie3DChart>
    </c:plotArea>
    <c:legend>
      <c:legendPos val="t"/>
      <c:layout>
        <c:manualLayout>
          <c:xMode val="edge"/>
          <c:yMode val="edge"/>
          <c:x val="0.1097824924662195"/>
          <c:y val="2.5254299527923567E-2"/>
          <c:w val="0.78043489355497231"/>
          <c:h val="0.27681496221134866"/>
        </c:manualLayout>
      </c:layout>
      <c:overlay val="0"/>
      <c:txPr>
        <a:bodyPr/>
        <a:lstStyle/>
        <a:p>
          <a:pPr>
            <a:defRPr lang="mn-MN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0"/>
    </mc:Choice>
    <mc:Fallback>
      <c:style val="10"/>
    </mc:Fallback>
  </mc:AlternateContent>
  <c:chart>
    <c:autoTitleDeleted val="1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cat>
            <c:strRef>
              <c:f>Sheet1!$A$2:$A$5</c:f>
              <c:strCache>
                <c:ptCount val="4"/>
                <c:pt idx="0">
                  <c:v>1-3 жил</c:v>
                </c:pt>
                <c:pt idx="1">
                  <c:v>4-6 жил</c:v>
                </c:pt>
                <c:pt idx="2">
                  <c:v>7-9 жил </c:v>
                </c:pt>
                <c:pt idx="3">
                  <c:v>10-с дээш жил        46%</c:v>
                </c:pt>
              </c:strCache>
            </c:strRef>
          </c:cat>
          <c:val>
            <c:numRef>
              <c:f>Sheet1!$B$2:$B$5</c:f>
              <c:numCache>
                <c:formatCode>0%</c:formatCode>
                <c:ptCount val="4"/>
                <c:pt idx="0">
                  <c:v>0.2</c:v>
                </c:pt>
                <c:pt idx="1">
                  <c:v>0.16</c:v>
                </c:pt>
                <c:pt idx="2">
                  <c:v>0.18000000000000024</c:v>
                </c:pt>
                <c:pt idx="3">
                  <c:v>0.46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0"/>
        </c:dLbls>
      </c:pie3DChart>
    </c:plotArea>
    <c:legend>
      <c:legendPos val="r"/>
      <c:layout/>
      <c:overlay val="0"/>
      <c:txPr>
        <a:bodyPr/>
        <a:lstStyle/>
        <a:p>
          <a:pPr>
            <a:defRPr lang="mn-MN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1376222502895615"/>
          <c:y val="7.4074074074074084E-2"/>
          <c:w val="0.85851006112105011"/>
          <c:h val="0.8031558034412366"/>
        </c:manualLayout>
      </c:layout>
      <c:barChart>
        <c:barDir val="col"/>
        <c:grouping val="clustered"/>
        <c:varyColors val="0"/>
        <c:ser>
          <c:idx val="0"/>
          <c:order val="0"/>
          <c:invertIfNegative val="0"/>
          <c:dPt>
            <c:idx val="1"/>
            <c:invertIfNegative val="0"/>
            <c:bubble3D val="0"/>
            <c:spPr>
              <a:solidFill>
                <a:srgbClr val="FFC000"/>
              </a:solidFill>
            </c:spPr>
          </c:dPt>
          <c:dPt>
            <c:idx val="2"/>
            <c:invertIfNegative val="0"/>
            <c:bubble3D val="0"/>
            <c:spPr>
              <a:solidFill>
                <a:srgbClr val="FF0000"/>
              </a:solidFill>
            </c:spPr>
          </c:dPt>
          <c:dLbls>
            <c:txPr>
              <a:bodyPr/>
              <a:lstStyle/>
              <a:p>
                <a:pPr>
                  <a:defRPr lang="en-US"/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Sheet1!$C$5:$C$7</c:f>
              <c:strCache>
                <c:ptCount val="3"/>
                <c:pt idx="0">
                  <c:v>Хичээлдэггүй </c:v>
                </c:pt>
                <c:pt idx="1">
                  <c:v>Хааяа</c:v>
                </c:pt>
                <c:pt idx="2">
                  <c:v>Бусад</c:v>
                </c:pt>
              </c:strCache>
            </c:strRef>
          </c:cat>
          <c:val>
            <c:numRef>
              <c:f>Sheet1!$D$5:$D$7</c:f>
              <c:numCache>
                <c:formatCode>0%</c:formatCode>
                <c:ptCount val="3"/>
                <c:pt idx="0">
                  <c:v>0.68000000000000171</c:v>
                </c:pt>
                <c:pt idx="1">
                  <c:v>0.2</c:v>
                </c:pt>
                <c:pt idx="2" formatCode="0.0%">
                  <c:v>0.10199999999999998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85597568"/>
        <c:axId val="86031744"/>
      </c:barChart>
      <c:catAx>
        <c:axId val="85597568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lang="en-US"/>
            </a:pPr>
            <a:endParaRPr lang="en-US"/>
          </a:p>
        </c:txPr>
        <c:crossAx val="86031744"/>
        <c:crosses val="autoZero"/>
        <c:auto val="1"/>
        <c:lblAlgn val="ctr"/>
        <c:lblOffset val="100"/>
        <c:noMultiLvlLbl val="0"/>
      </c:catAx>
      <c:valAx>
        <c:axId val="86031744"/>
        <c:scaling>
          <c:orientation val="minMax"/>
        </c:scaling>
        <c:delete val="0"/>
        <c:axPos val="l"/>
        <c:majorGridlines/>
        <c:numFmt formatCode="0%" sourceLinked="1"/>
        <c:majorTickMark val="out"/>
        <c:minorTickMark val="none"/>
        <c:tickLblPos val="nextTo"/>
        <c:txPr>
          <a:bodyPr/>
          <a:lstStyle/>
          <a:p>
            <a:pPr>
              <a:defRPr lang="en-US"/>
            </a:pPr>
            <a:endParaRPr lang="en-US"/>
          </a:p>
        </c:txPr>
        <c:crossAx val="85597568"/>
        <c:crosses val="autoZero"/>
        <c:crossBetween val="between"/>
      </c:valAx>
    </c:plotArea>
    <c:plotVisOnly val="1"/>
    <c:dispBlanksAs val="gap"/>
    <c:showDLblsOverMax val="0"/>
  </c:chart>
  <c:spPr>
    <a:noFill/>
  </c:spPr>
  <c:txPr>
    <a:bodyPr/>
    <a:lstStyle/>
    <a:p>
      <a:pPr>
        <a:defRPr>
          <a:latin typeface="Arial" pitchFamily="34" charset="0"/>
          <a:cs typeface="Arial" pitchFamily="34" charset="0"/>
        </a:defRPr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stacked"/>
        <c:varyColors val="0"/>
        <c:ser>
          <c:idx val="0"/>
          <c:order val="0"/>
          <c:invertIfNegative val="0"/>
          <c:dPt>
            <c:idx val="0"/>
            <c:invertIfNegative val="0"/>
            <c:bubble3D val="0"/>
            <c:spPr>
              <a:solidFill>
                <a:schemeClr val="tx2">
                  <a:lumMod val="60000"/>
                  <a:lumOff val="40000"/>
                </a:schemeClr>
              </a:solidFill>
            </c:spPr>
          </c:dPt>
          <c:dPt>
            <c:idx val="1"/>
            <c:invertIfNegative val="0"/>
            <c:bubble3D val="0"/>
            <c:spPr>
              <a:solidFill>
                <a:srgbClr val="FFC000"/>
              </a:solidFill>
            </c:spPr>
          </c:dPt>
          <c:dLbls>
            <c:dLbl>
              <c:idx val="1"/>
              <c:layout/>
              <c:tx>
                <c:rich>
                  <a:bodyPr/>
                  <a:lstStyle/>
                  <a:p>
                    <a:r>
                      <a:rPr lang="en-US" dirty="0" smtClean="0"/>
                      <a:t>94%</a:t>
                    </a:r>
                    <a:endParaRPr lang="en-US" dirty="0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lang="en-US" sz="1600"/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Sheet2!$B$5:$B$6</c:f>
              <c:strCache>
                <c:ptCount val="2"/>
                <c:pt idx="0">
                  <c:v>Заадаг</c:v>
                </c:pt>
                <c:pt idx="1">
                  <c:v>Заадаггүй</c:v>
                </c:pt>
              </c:strCache>
            </c:strRef>
          </c:cat>
          <c:val>
            <c:numRef>
              <c:f>Sheet2!$C$5:$C$6</c:f>
              <c:numCache>
                <c:formatCode>0%</c:formatCode>
                <c:ptCount val="2"/>
                <c:pt idx="0">
                  <c:v>6.0000000000000032E-2</c:v>
                </c:pt>
                <c:pt idx="1">
                  <c:v>0.94000000000000061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90677248"/>
        <c:axId val="94324608"/>
      </c:barChart>
      <c:catAx>
        <c:axId val="90677248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lang="en-US" sz="1400">
                <a:latin typeface="Arial" pitchFamily="34" charset="0"/>
                <a:cs typeface="Arial" pitchFamily="34" charset="0"/>
              </a:defRPr>
            </a:pPr>
            <a:endParaRPr lang="en-US"/>
          </a:p>
        </c:txPr>
        <c:crossAx val="94324608"/>
        <c:crosses val="autoZero"/>
        <c:auto val="1"/>
        <c:lblAlgn val="ctr"/>
        <c:lblOffset val="100"/>
        <c:noMultiLvlLbl val="0"/>
      </c:catAx>
      <c:valAx>
        <c:axId val="94324608"/>
        <c:scaling>
          <c:orientation val="minMax"/>
        </c:scaling>
        <c:delete val="0"/>
        <c:axPos val="l"/>
        <c:majorGridlines/>
        <c:numFmt formatCode="0%" sourceLinked="1"/>
        <c:majorTickMark val="out"/>
        <c:minorTickMark val="none"/>
        <c:tickLblPos val="nextTo"/>
        <c:txPr>
          <a:bodyPr/>
          <a:lstStyle/>
          <a:p>
            <a:pPr>
              <a:defRPr lang="en-US"/>
            </a:pPr>
            <a:endParaRPr lang="en-US"/>
          </a:p>
        </c:txPr>
        <c:crossAx val="90677248"/>
        <c:crosses val="autoZero"/>
        <c:crossBetween val="between"/>
      </c:valAx>
    </c:plotArea>
    <c:plotVisOnly val="1"/>
    <c:dispBlanksAs val="gap"/>
    <c:showDLblsOverMax val="0"/>
  </c:chart>
  <c:spPr>
    <a:noFill/>
  </c:spPr>
  <c:txPr>
    <a:bodyPr/>
    <a:lstStyle/>
    <a:p>
      <a:pPr>
        <a:defRPr>
          <a:latin typeface="Arial" pitchFamily="34" charset="0"/>
          <a:cs typeface="Arial" pitchFamily="34" charset="0"/>
        </a:defRPr>
      </a:pPr>
      <a:endParaRPr lang="en-US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invertIfNegative val="0"/>
          <c:dPt>
            <c:idx val="1"/>
            <c:invertIfNegative val="0"/>
            <c:bubble3D val="0"/>
            <c:spPr>
              <a:solidFill>
                <a:srgbClr val="FFC000"/>
              </a:solidFill>
            </c:spPr>
          </c:dPt>
          <c:dPt>
            <c:idx val="2"/>
            <c:invertIfNegative val="0"/>
            <c:bubble3D val="0"/>
            <c:spPr>
              <a:solidFill>
                <a:srgbClr val="FF0000"/>
              </a:solidFill>
            </c:spPr>
          </c:dPt>
          <c:dPt>
            <c:idx val="3"/>
            <c:invertIfNegative val="0"/>
            <c:bubble3D val="0"/>
            <c:spPr>
              <a:solidFill>
                <a:srgbClr val="92D050"/>
              </a:solidFill>
            </c:spPr>
          </c:dPt>
          <c:dPt>
            <c:idx val="4"/>
            <c:invertIfNegative val="0"/>
            <c:bubble3D val="0"/>
            <c:spPr>
              <a:solidFill>
                <a:srgbClr val="7030A0"/>
              </a:solidFill>
            </c:spPr>
          </c:dPt>
          <c:dLbls>
            <c:txPr>
              <a:bodyPr/>
              <a:lstStyle/>
              <a:p>
                <a:pPr>
                  <a:defRPr lang="en-US" sz="1600"/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Sheet3!$C$7:$C$11</c:f>
              <c:strCache>
                <c:ptCount val="5"/>
                <c:pt idx="0">
                  <c:v>Ном сурах бичиг, гарын авлага, зөвлөмж</c:v>
                </c:pt>
                <c:pt idx="1">
                  <c:v>Хэрэглэл, тоног төхөөрөмж дутмаг олдсон ч үнэтэй</c:v>
                </c:pt>
                <c:pt idx="2">
                  <c:v>Бялдаржуулахын талаар сургалт, семинар, тогтмол явуулдаггүй</c:v>
                </c:pt>
                <c:pt idx="3">
                  <c:v>Анги танхим байхгүй</c:v>
                </c:pt>
                <c:pt idx="4">
                  <c:v>Тухайн спортын мэдлэг дутмаг</c:v>
                </c:pt>
              </c:strCache>
            </c:strRef>
          </c:cat>
          <c:val>
            <c:numRef>
              <c:f>Sheet3!$D$7:$D$11</c:f>
              <c:numCache>
                <c:formatCode>0%</c:formatCode>
                <c:ptCount val="5"/>
                <c:pt idx="0">
                  <c:v>0.11</c:v>
                </c:pt>
                <c:pt idx="1">
                  <c:v>0.13</c:v>
                </c:pt>
                <c:pt idx="2">
                  <c:v>8.0000000000000043E-2</c:v>
                </c:pt>
                <c:pt idx="3">
                  <c:v>0.1</c:v>
                </c:pt>
                <c:pt idx="4">
                  <c:v>8.0000000000000043E-2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94769536"/>
        <c:axId val="94783744"/>
      </c:barChart>
      <c:catAx>
        <c:axId val="94769536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lang="en-US" sz="800">
                <a:latin typeface="Arial" pitchFamily="34" charset="0"/>
                <a:cs typeface="Arial" pitchFamily="34" charset="0"/>
              </a:defRPr>
            </a:pPr>
            <a:endParaRPr lang="en-US"/>
          </a:p>
        </c:txPr>
        <c:crossAx val="94783744"/>
        <c:crosses val="autoZero"/>
        <c:auto val="1"/>
        <c:lblAlgn val="ctr"/>
        <c:lblOffset val="100"/>
        <c:noMultiLvlLbl val="0"/>
      </c:catAx>
      <c:valAx>
        <c:axId val="94783744"/>
        <c:scaling>
          <c:orientation val="minMax"/>
        </c:scaling>
        <c:delete val="0"/>
        <c:axPos val="l"/>
        <c:majorGridlines/>
        <c:numFmt formatCode="0%" sourceLinked="1"/>
        <c:majorTickMark val="out"/>
        <c:minorTickMark val="none"/>
        <c:tickLblPos val="nextTo"/>
        <c:txPr>
          <a:bodyPr/>
          <a:lstStyle/>
          <a:p>
            <a:pPr>
              <a:defRPr lang="en-US"/>
            </a:pPr>
            <a:endParaRPr lang="en-US"/>
          </a:p>
        </c:txPr>
        <c:crossAx val="94769536"/>
        <c:crosses val="autoZero"/>
        <c:crossBetween val="between"/>
      </c:valAx>
    </c:plotArea>
    <c:plotVisOnly val="1"/>
    <c:dispBlanksAs val="gap"/>
    <c:showDLblsOverMax val="0"/>
  </c:chart>
  <c:spPr>
    <a:noFill/>
  </c:sp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invertIfNegative val="0"/>
          <c:dPt>
            <c:idx val="1"/>
            <c:invertIfNegative val="0"/>
            <c:bubble3D val="0"/>
            <c:spPr>
              <a:solidFill>
                <a:srgbClr val="FFC000"/>
              </a:solidFill>
            </c:spPr>
          </c:dPt>
          <c:dPt>
            <c:idx val="2"/>
            <c:invertIfNegative val="0"/>
            <c:bubble3D val="0"/>
            <c:spPr>
              <a:solidFill>
                <a:srgbClr val="FF0000"/>
              </a:solidFill>
            </c:spPr>
          </c:dPt>
          <c:dPt>
            <c:idx val="3"/>
            <c:invertIfNegative val="0"/>
            <c:bubble3D val="0"/>
            <c:spPr>
              <a:solidFill>
                <a:srgbClr val="92D050"/>
              </a:solidFill>
            </c:spPr>
          </c:dPt>
          <c:dPt>
            <c:idx val="4"/>
            <c:invertIfNegative val="0"/>
            <c:bubble3D val="0"/>
            <c:spPr>
              <a:solidFill>
                <a:srgbClr val="7030A0"/>
              </a:solidFill>
            </c:spPr>
          </c:dPt>
          <c:dLbls>
            <c:txPr>
              <a:bodyPr/>
              <a:lstStyle/>
              <a:p>
                <a:pPr>
                  <a:defRPr lang="en-US" sz="1600"/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Sheet4!$B$5:$B$9</c:f>
              <c:strCache>
                <c:ptCount val="5"/>
                <c:pt idx="0">
                  <c:v>Сурах бичиг, мэдээ мэдээлэл</c:v>
                </c:pt>
                <c:pt idx="1">
                  <c:v>Үзүүлэн, тараах материал</c:v>
                </c:pt>
                <c:pt idx="2">
                  <c:v>Сургалтын хэрэглэгдэхүүн</c:v>
                </c:pt>
                <c:pt idx="3">
                  <c:v>Анги, танхим</c:v>
                </c:pt>
                <c:pt idx="4">
                  <c:v>Суралцагчдын идэвхи </c:v>
                </c:pt>
              </c:strCache>
            </c:strRef>
          </c:cat>
          <c:val>
            <c:numRef>
              <c:f>Sheet4!$C$5:$C$9</c:f>
              <c:numCache>
                <c:formatCode>0%</c:formatCode>
                <c:ptCount val="5"/>
                <c:pt idx="0">
                  <c:v>0.16</c:v>
                </c:pt>
                <c:pt idx="1">
                  <c:v>8.0000000000000043E-2</c:v>
                </c:pt>
                <c:pt idx="2">
                  <c:v>0.44</c:v>
                </c:pt>
                <c:pt idx="3">
                  <c:v>0.26</c:v>
                </c:pt>
                <c:pt idx="4">
                  <c:v>6.0000000000000032E-2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95953664"/>
        <c:axId val="95955584"/>
      </c:barChart>
      <c:catAx>
        <c:axId val="95953664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lang="en-US">
                <a:latin typeface="Arial" pitchFamily="34" charset="0"/>
                <a:cs typeface="Arial" pitchFamily="34" charset="0"/>
              </a:defRPr>
            </a:pPr>
            <a:endParaRPr lang="en-US"/>
          </a:p>
        </c:txPr>
        <c:crossAx val="95955584"/>
        <c:crosses val="autoZero"/>
        <c:auto val="1"/>
        <c:lblAlgn val="ctr"/>
        <c:lblOffset val="100"/>
        <c:noMultiLvlLbl val="0"/>
      </c:catAx>
      <c:valAx>
        <c:axId val="95955584"/>
        <c:scaling>
          <c:orientation val="minMax"/>
        </c:scaling>
        <c:delete val="0"/>
        <c:axPos val="l"/>
        <c:majorGridlines/>
        <c:numFmt formatCode="0%" sourceLinked="1"/>
        <c:majorTickMark val="out"/>
        <c:minorTickMark val="none"/>
        <c:tickLblPos val="nextTo"/>
        <c:txPr>
          <a:bodyPr/>
          <a:lstStyle/>
          <a:p>
            <a:pPr>
              <a:defRPr lang="en-US"/>
            </a:pPr>
            <a:endParaRPr lang="en-US"/>
          </a:p>
        </c:txPr>
        <c:crossAx val="95953664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invertIfNegative val="0"/>
          <c:dPt>
            <c:idx val="1"/>
            <c:invertIfNegative val="0"/>
            <c:bubble3D val="0"/>
            <c:spPr>
              <a:solidFill>
                <a:srgbClr val="FFC000"/>
              </a:solidFill>
            </c:spPr>
          </c:dPt>
          <c:dPt>
            <c:idx val="2"/>
            <c:invertIfNegative val="0"/>
            <c:bubble3D val="0"/>
            <c:spPr>
              <a:solidFill>
                <a:srgbClr val="FF0000"/>
              </a:solidFill>
            </c:spPr>
          </c:dPt>
          <c:dPt>
            <c:idx val="3"/>
            <c:invertIfNegative val="0"/>
            <c:bubble3D val="0"/>
            <c:spPr>
              <a:solidFill>
                <a:srgbClr val="92D050"/>
              </a:solidFill>
            </c:spPr>
          </c:dPt>
          <c:dLbls>
            <c:txPr>
              <a:bodyPr/>
              <a:lstStyle/>
              <a:p>
                <a:pPr>
                  <a:defRPr lang="en-US" sz="1600"/>
                </a:pPr>
                <a:endParaRPr lang="en-US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Sheet5!$C$6:$C$9</c:f>
              <c:strCache>
                <c:ptCount val="4"/>
                <c:pt idx="0">
                  <c:v>Өөрийн сонголтоор заах</c:v>
                </c:pt>
                <c:pt idx="1">
                  <c:v>Охид, хөвгүүдэд заах</c:v>
                </c:pt>
                <c:pt idx="2">
                  <c:v>Зөвхөн хөвгүүдэд заах</c:v>
                </c:pt>
                <c:pt idx="3">
                  <c:v>Лекц, семинарын хичээл хэлбэрээр заах</c:v>
                </c:pt>
              </c:strCache>
            </c:strRef>
          </c:cat>
          <c:val>
            <c:numRef>
              <c:f>Sheet5!$D$6:$D$9</c:f>
              <c:numCache>
                <c:formatCode>0%</c:formatCode>
                <c:ptCount val="4"/>
                <c:pt idx="0">
                  <c:v>0.18000000000000024</c:v>
                </c:pt>
                <c:pt idx="1">
                  <c:v>0.2</c:v>
                </c:pt>
                <c:pt idx="2">
                  <c:v>0.44</c:v>
                </c:pt>
                <c:pt idx="3">
                  <c:v>0.18000000000000024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96799360"/>
        <c:axId val="96825728"/>
      </c:barChart>
      <c:catAx>
        <c:axId val="96799360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lang="en-US">
                <a:latin typeface="Arial" pitchFamily="34" charset="0"/>
                <a:cs typeface="Arial" pitchFamily="34" charset="0"/>
              </a:defRPr>
            </a:pPr>
            <a:endParaRPr lang="en-US"/>
          </a:p>
        </c:txPr>
        <c:crossAx val="96825728"/>
        <c:crosses val="autoZero"/>
        <c:auto val="1"/>
        <c:lblAlgn val="ctr"/>
        <c:lblOffset val="100"/>
        <c:noMultiLvlLbl val="0"/>
      </c:catAx>
      <c:valAx>
        <c:axId val="96825728"/>
        <c:scaling>
          <c:orientation val="minMax"/>
        </c:scaling>
        <c:delete val="0"/>
        <c:axPos val="l"/>
        <c:majorGridlines/>
        <c:numFmt formatCode="0%" sourceLinked="1"/>
        <c:majorTickMark val="out"/>
        <c:minorTickMark val="none"/>
        <c:tickLblPos val="nextTo"/>
        <c:txPr>
          <a:bodyPr/>
          <a:lstStyle/>
          <a:p>
            <a:pPr>
              <a:defRPr lang="en-US"/>
            </a:pPr>
            <a:endParaRPr lang="en-US"/>
          </a:p>
        </c:txPr>
        <c:crossAx val="96799360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mn-M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822463-F008-4415-BDAA-362C38BEA4F3}" type="datetimeFigureOut">
              <a:rPr lang="mn-MN" smtClean="0"/>
              <a:pPr/>
              <a:t>14.04.22</a:t>
            </a:fld>
            <a:endParaRPr lang="mn-M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00113" y="739775"/>
            <a:ext cx="4935537" cy="37020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mn-M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3577" y="4688007"/>
            <a:ext cx="5388610" cy="444127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mn-M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74301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mn-M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15373" y="9374301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625CCCF-F14F-4BE2-B503-85CEE814ACBC}" type="slidenum">
              <a:rPr lang="mn-MN" smtClean="0"/>
              <a:pPr/>
              <a:t>‹#›</a:t>
            </a:fld>
            <a:endParaRPr lang="mn-MN"/>
          </a:p>
        </p:txBody>
      </p:sp>
    </p:spTree>
    <p:extLst>
      <p:ext uri="{BB962C8B-B14F-4D97-AF65-F5344CB8AC3E}">
        <p14:creationId xmlns:p14="http://schemas.microsoft.com/office/powerpoint/2010/main" val="37144240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mn-M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25CCCF-F14F-4BE2-B503-85CEE814ACBC}" type="slidenum">
              <a:rPr lang="mn-MN" smtClean="0"/>
              <a:pPr/>
              <a:t>7</a:t>
            </a:fld>
            <a:endParaRPr lang="mn-MN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6758819C-0327-4450-B4FE-941D87C623EF}" type="datetimeFigureOut">
              <a:rPr lang="mn-MN" smtClean="0"/>
              <a:pPr/>
              <a:t>14.04.22</a:t>
            </a:fld>
            <a:endParaRPr lang="mn-MN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mn-MN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67294682-DA78-4331-9998-CBE968160029}" type="slidenum">
              <a:rPr lang="mn-MN" smtClean="0"/>
              <a:pPr/>
              <a:t>‹#›</a:t>
            </a:fld>
            <a:endParaRPr lang="mn-M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758819C-0327-4450-B4FE-941D87C623EF}" type="datetimeFigureOut">
              <a:rPr lang="mn-MN" smtClean="0"/>
              <a:pPr/>
              <a:t>14.04.22</a:t>
            </a:fld>
            <a:endParaRPr lang="mn-M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mn-M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7294682-DA78-4331-9998-CBE968160029}" type="slidenum">
              <a:rPr lang="mn-MN" smtClean="0"/>
              <a:pPr/>
              <a:t>‹#›</a:t>
            </a:fld>
            <a:endParaRPr lang="mn-M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758819C-0327-4450-B4FE-941D87C623EF}" type="datetimeFigureOut">
              <a:rPr lang="mn-MN" smtClean="0"/>
              <a:pPr/>
              <a:t>14.04.22</a:t>
            </a:fld>
            <a:endParaRPr lang="mn-M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mn-M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7294682-DA78-4331-9998-CBE968160029}" type="slidenum">
              <a:rPr lang="mn-MN" smtClean="0"/>
              <a:pPr/>
              <a:t>‹#›</a:t>
            </a:fld>
            <a:endParaRPr lang="mn-M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758819C-0327-4450-B4FE-941D87C623EF}" type="datetimeFigureOut">
              <a:rPr lang="mn-MN" smtClean="0"/>
              <a:pPr/>
              <a:t>14.04.22</a:t>
            </a:fld>
            <a:endParaRPr lang="mn-M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mn-M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7294682-DA78-4331-9998-CBE968160029}" type="slidenum">
              <a:rPr lang="mn-MN" smtClean="0"/>
              <a:pPr/>
              <a:t>‹#›</a:t>
            </a:fld>
            <a:endParaRPr lang="mn-MN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758819C-0327-4450-B4FE-941D87C623EF}" type="datetimeFigureOut">
              <a:rPr lang="mn-MN" smtClean="0"/>
              <a:pPr/>
              <a:t>14.04.22</a:t>
            </a:fld>
            <a:endParaRPr lang="mn-M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mn-M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7294682-DA78-4331-9998-CBE968160029}" type="slidenum">
              <a:rPr lang="mn-MN" smtClean="0"/>
              <a:pPr/>
              <a:t>‹#›</a:t>
            </a:fld>
            <a:endParaRPr lang="mn-MN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758819C-0327-4450-B4FE-941D87C623EF}" type="datetimeFigureOut">
              <a:rPr lang="mn-MN" smtClean="0"/>
              <a:pPr/>
              <a:t>14.04.22</a:t>
            </a:fld>
            <a:endParaRPr lang="mn-M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mn-M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7294682-DA78-4331-9998-CBE968160029}" type="slidenum">
              <a:rPr lang="mn-MN" smtClean="0"/>
              <a:pPr/>
              <a:t>‹#›</a:t>
            </a:fld>
            <a:endParaRPr lang="mn-MN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758819C-0327-4450-B4FE-941D87C623EF}" type="datetimeFigureOut">
              <a:rPr lang="mn-MN" smtClean="0"/>
              <a:pPr/>
              <a:t>14.04.22</a:t>
            </a:fld>
            <a:endParaRPr lang="mn-M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mn-M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7294682-DA78-4331-9998-CBE968160029}" type="slidenum">
              <a:rPr lang="mn-MN" smtClean="0"/>
              <a:pPr/>
              <a:t>‹#›</a:t>
            </a:fld>
            <a:endParaRPr lang="mn-MN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758819C-0327-4450-B4FE-941D87C623EF}" type="datetimeFigureOut">
              <a:rPr lang="mn-MN" smtClean="0"/>
              <a:pPr/>
              <a:t>14.04.22</a:t>
            </a:fld>
            <a:endParaRPr lang="mn-M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mn-M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7294682-DA78-4331-9998-CBE968160029}" type="slidenum">
              <a:rPr lang="mn-MN" smtClean="0"/>
              <a:pPr/>
              <a:t>‹#›</a:t>
            </a:fld>
            <a:endParaRPr lang="mn-MN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758819C-0327-4450-B4FE-941D87C623EF}" type="datetimeFigureOut">
              <a:rPr lang="mn-MN" smtClean="0"/>
              <a:pPr/>
              <a:t>14.04.22</a:t>
            </a:fld>
            <a:endParaRPr lang="mn-M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mn-M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7294682-DA78-4331-9998-CBE968160029}" type="slidenum">
              <a:rPr lang="mn-MN" smtClean="0"/>
              <a:pPr/>
              <a:t>‹#›</a:t>
            </a:fld>
            <a:endParaRPr lang="mn-M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6758819C-0327-4450-B4FE-941D87C623EF}" type="datetimeFigureOut">
              <a:rPr lang="mn-MN" smtClean="0"/>
              <a:pPr/>
              <a:t>14.04.22</a:t>
            </a:fld>
            <a:endParaRPr lang="mn-M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mn-M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7294682-DA78-4331-9998-CBE968160029}" type="slidenum">
              <a:rPr lang="mn-MN" smtClean="0"/>
              <a:pPr/>
              <a:t>‹#›</a:t>
            </a:fld>
            <a:endParaRPr lang="mn-MN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6758819C-0327-4450-B4FE-941D87C623EF}" type="datetimeFigureOut">
              <a:rPr lang="mn-MN" smtClean="0"/>
              <a:pPr/>
              <a:t>14.04.22</a:t>
            </a:fld>
            <a:endParaRPr lang="mn-M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mn-M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67294682-DA78-4331-9998-CBE968160029}" type="slidenum">
              <a:rPr lang="mn-MN" smtClean="0"/>
              <a:pPr/>
              <a:t>‹#›</a:t>
            </a:fld>
            <a:endParaRPr lang="mn-MN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6758819C-0327-4450-B4FE-941D87C623EF}" type="datetimeFigureOut">
              <a:rPr lang="mn-MN" smtClean="0"/>
              <a:pPr/>
              <a:t>14.04.22</a:t>
            </a:fld>
            <a:endParaRPr lang="mn-MN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mn-MN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67294682-DA78-4331-9998-CBE968160029}" type="slidenum">
              <a:rPr lang="mn-MN" smtClean="0"/>
              <a:pPr/>
              <a:t>‹#›</a:t>
            </a:fld>
            <a:endParaRPr lang="mn-M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iming>
    <p:tnLst>
      <p:par>
        <p:cTn id="1" dur="indefinite" restart="never" nodeType="tmRoot"/>
      </p:par>
    </p:tnLst>
  </p:timing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mn-MN" dirty="0" smtClean="0">
                <a:latin typeface="Arial" pitchFamily="34" charset="0"/>
                <a:cs typeface="Arial" pitchFamily="34" charset="0"/>
              </a:rPr>
              <a:t>ЕБС-ийн “Бялдаржуулах” хичээлийг явуулахад тохиолдож буй бэрхшээлийг </a:t>
            </a:r>
            <a:br>
              <a:rPr lang="mn-MN" dirty="0" smtClean="0">
                <a:latin typeface="Arial" pitchFamily="34" charset="0"/>
                <a:cs typeface="Arial" pitchFamily="34" charset="0"/>
              </a:rPr>
            </a:br>
            <a:r>
              <a:rPr lang="mn-MN" dirty="0" smtClean="0">
                <a:latin typeface="Arial" pitchFamily="34" charset="0"/>
                <a:cs typeface="Arial" pitchFamily="34" charset="0"/>
              </a:rPr>
              <a:t>судалсан нь</a:t>
            </a:r>
            <a:endParaRPr lang="mn-MN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810000"/>
            <a:ext cx="7772400" cy="1219200"/>
          </a:xfrm>
        </p:spPr>
        <p:txBody>
          <a:bodyPr>
            <a:normAutofit/>
          </a:bodyPr>
          <a:lstStyle/>
          <a:p>
            <a:r>
              <a:rPr lang="mn-MN" b="1" i="1" dirty="0" smtClean="0">
                <a:latin typeface="Arial" pitchFamily="34" charset="0"/>
                <a:cs typeface="Arial" pitchFamily="34" charset="0"/>
              </a:rPr>
              <a:t>БТС-ийн багш, магистр </a:t>
            </a:r>
          </a:p>
          <a:p>
            <a:r>
              <a:rPr lang="mn-MN" b="1" i="1" dirty="0" smtClean="0">
                <a:latin typeface="Arial" pitchFamily="34" charset="0"/>
                <a:cs typeface="Arial" pitchFamily="34" charset="0"/>
              </a:rPr>
              <a:t>Ш.Энхбүрэн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200" dirty="0" smtClean="0">
                <a:latin typeface="Arial" pitchFamily="34" charset="0"/>
                <a:cs typeface="Arial" pitchFamily="34" charset="0"/>
              </a:rPr>
              <a:t>5.</a:t>
            </a:r>
            <a:r>
              <a:rPr lang="mn-MN" sz="3200" dirty="0" smtClean="0">
                <a:latin typeface="Arial" pitchFamily="34" charset="0"/>
                <a:cs typeface="Arial" pitchFamily="34" charset="0"/>
              </a:rPr>
              <a:t>Танд бялдаржуулахын хичээл заахад ямар хүндрэл, бэрхшээл учирч байна вэ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?</a:t>
            </a:r>
            <a:endParaRPr lang="mn-MN" sz="320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457200" y="1481138"/>
          <a:ext cx="8229600" cy="45259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73162"/>
          </a:xfrm>
        </p:spPr>
        <p:txBody>
          <a:bodyPr>
            <a:normAutofit fontScale="90000"/>
          </a:bodyPr>
          <a:lstStyle/>
          <a:p>
            <a:r>
              <a:rPr lang="mn-MN" dirty="0" smtClean="0">
                <a:latin typeface="Arial" pitchFamily="34" charset="0"/>
                <a:cs typeface="Arial" pitchFamily="34" charset="0"/>
              </a:rPr>
              <a:t>6.Бялдаржуулахын хичээлийг заахад  шаардлагатай зүйл юу байна вэ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?</a:t>
            </a:r>
            <a:endParaRPr lang="mn-MN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4069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dirty="0" smtClean="0">
                <a:latin typeface="Arial" pitchFamily="34" charset="0"/>
                <a:cs typeface="Arial" pitchFamily="34" charset="0"/>
              </a:rPr>
              <a:t>7.</a:t>
            </a:r>
            <a:r>
              <a:rPr lang="mn-MN" sz="3200" dirty="0" smtClean="0">
                <a:latin typeface="Arial" pitchFamily="34" charset="0"/>
                <a:cs typeface="Arial" pitchFamily="34" charset="0"/>
              </a:rPr>
              <a:t>Бялдаржуулахын хичээлийг ямар хэлбэрээр зохион байгуулвал илүү тохиромжтой гэж үзэж байна вэ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?</a:t>
            </a:r>
            <a:endParaRPr lang="mn-MN" sz="320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676400"/>
          <a:ext cx="8229600" cy="43307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just"/>
            <a:r>
              <a:rPr lang="mn-MN" dirty="0" smtClean="0">
                <a:latin typeface="Arial" pitchFamily="34" charset="0"/>
                <a:cs typeface="Arial" pitchFamily="34" charset="0"/>
              </a:rPr>
              <a:t>Бялдаржуулахын хичээлийг багш нарын 94% буюу дийлэнх нь заадаггүй, зааж байгаа багш нарын хувьд мэдлэг, чадвар </a:t>
            </a:r>
            <a:r>
              <a:rPr lang="mn-MN" smtClean="0">
                <a:latin typeface="Arial" pitchFamily="34" charset="0"/>
                <a:cs typeface="Arial" pitchFamily="34" charset="0"/>
              </a:rPr>
              <a:t>дутмаг , анги танхимын хүрэлцээ муу байгаа </a:t>
            </a:r>
            <a:r>
              <a:rPr lang="mn-MN" dirty="0" smtClean="0">
                <a:latin typeface="Arial" pitchFamily="34" charset="0"/>
                <a:cs typeface="Arial" pitchFamily="34" charset="0"/>
              </a:rPr>
              <a:t>нь ажиглагдлаа.</a:t>
            </a:r>
          </a:p>
          <a:p>
            <a:pPr algn="just"/>
            <a:r>
              <a:rPr lang="mn-MN" dirty="0" smtClean="0">
                <a:latin typeface="Arial" pitchFamily="34" charset="0"/>
                <a:cs typeface="Arial" pitchFamily="34" charset="0"/>
              </a:rPr>
              <a:t>Хичээлийг заахгүй байгаа гол шалтгаан нь хэрэглэл материал, тоног төхөөрөмж дутагдалтай, олдсон ч өндөр үнэтэй, мэргэжлийн ном сурах бичиг ховор, мэдээ мэдээлэл хомс зэрэг шалтгаануудаас болж байна. Судалгааны ажлын үр дүнд дараахь дүгнэлтэнд хүрч байна.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mn-MN" dirty="0" smtClean="0">
                <a:latin typeface="Arial" pitchFamily="34" charset="0"/>
                <a:cs typeface="Arial" pitchFamily="34" charset="0"/>
              </a:rPr>
              <a:t>Сонгон хэлбэрт оруулах</a:t>
            </a:r>
          </a:p>
          <a:p>
            <a:pPr algn="just"/>
            <a:r>
              <a:rPr lang="mn-MN" dirty="0" smtClean="0">
                <a:latin typeface="Arial" pitchFamily="34" charset="0"/>
                <a:cs typeface="Arial" pitchFamily="34" charset="0"/>
              </a:rPr>
              <a:t>Багш нарыг мэргэшүүлэх</a:t>
            </a:r>
          </a:p>
          <a:p>
            <a:pPr algn="just"/>
            <a:r>
              <a:rPr lang="mn-MN" dirty="0" smtClean="0">
                <a:latin typeface="Arial" pitchFamily="34" charset="0"/>
                <a:cs typeface="Arial" pitchFamily="34" charset="0"/>
              </a:rPr>
              <a:t>Бялдаржуулахын хичээлд стандартын бус хэрэглэл, материал ашиглах </a:t>
            </a:r>
          </a:p>
          <a:p>
            <a:pPr algn="just"/>
            <a:r>
              <a:rPr lang="mn-MN" dirty="0" smtClean="0">
                <a:latin typeface="Arial" pitchFamily="34" charset="0"/>
                <a:cs typeface="Arial" pitchFamily="34" charset="0"/>
              </a:rPr>
              <a:t>ЕБС-иудыг зориулалтын хэрэглэгдэхүүнээр бүрэн хангах шаардлагатай юмаа гэж үзэж байна.</a:t>
            </a:r>
          </a:p>
          <a:p>
            <a:endParaRPr lang="mn-MN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mn-MN" dirty="0" smtClean="0">
                <a:latin typeface="Arial" pitchFamily="34" charset="0"/>
                <a:cs typeface="Arial" pitchFamily="34" charset="0"/>
              </a:rPr>
              <a:t>Дүгнэлт</a:t>
            </a:r>
            <a:endParaRPr lang="mn-MN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133600"/>
            <a:ext cx="8229600" cy="2743200"/>
          </a:xfrm>
        </p:spPr>
        <p:txBody>
          <a:bodyPr/>
          <a:lstStyle/>
          <a:p>
            <a:pPr algn="ctr"/>
            <a:r>
              <a:rPr lang="mn-MN" smtClean="0">
                <a:latin typeface="Arial" pitchFamily="34" charset="0"/>
                <a:cs typeface="Arial" pitchFamily="34" charset="0"/>
              </a:rPr>
              <a:t>Анхаарал </a:t>
            </a:r>
            <a:r>
              <a:rPr lang="mn-MN" smtClean="0">
                <a:latin typeface="Arial" pitchFamily="34" charset="0"/>
                <a:cs typeface="Arial" pitchFamily="34" charset="0"/>
              </a:rPr>
              <a:t>тависан та бүхэнд баярлалаа</a:t>
            </a:r>
            <a:r>
              <a:rPr lang="mn-MN" dirty="0" smtClean="0">
                <a:latin typeface="Arial" pitchFamily="34" charset="0"/>
                <a:cs typeface="Arial" pitchFamily="34" charset="0"/>
              </a:rPr>
              <a:t>. </a:t>
            </a:r>
            <a:endParaRPr lang="mn-MN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mn-MN" dirty="0" smtClean="0">
                <a:latin typeface="Arial" pitchFamily="34" charset="0"/>
                <a:cs typeface="Arial" pitchFamily="34" charset="0"/>
              </a:rPr>
              <a:t>“Бялдаржуулах” гэдэг нь хүний биеийн хүчний чанарыг хөгжүүлээд зогсохгүй, эрүүл амьдралын хүсэл зорилго, тууштай байдал, тэмүүлэлийг ч өөрчилж чаддаг гайхамшигтай ертөнц юм. </a:t>
            </a:r>
          </a:p>
          <a:p>
            <a:pPr algn="just"/>
            <a:r>
              <a:rPr lang="mn-MN" dirty="0" smtClean="0">
                <a:latin typeface="Arial" pitchFamily="34" charset="0"/>
                <a:cs typeface="Arial" pitchFamily="34" charset="0"/>
              </a:rPr>
              <a:t>Иймд бялдаржуулах хичээлийг ЕБС-ийн хөтөлбөрт тусгасны дагуу зохион байгуулж явуулдаг биеийн тамирын багш нарын хувьд тоног төхөөрөмж дутагдалтай байгаад үндэслэн учирч буй хүндрэл,  бэрхшээлийг  судлан гаргах шаардлага гарч байна.</a:t>
            </a:r>
            <a:endParaRPr lang="mn-MN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mn-MN" dirty="0" smtClean="0">
                <a:latin typeface="Arial" pitchFamily="34" charset="0"/>
                <a:cs typeface="Arial" pitchFamily="34" charset="0"/>
              </a:rPr>
              <a:t>Судалгааны ажлын үндэслэл:</a:t>
            </a:r>
            <a:endParaRPr lang="mn-MN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mn-MN" dirty="0" smtClean="0">
                <a:latin typeface="Arial" pitchFamily="34" charset="0"/>
                <a:cs typeface="Arial" pitchFamily="34" charset="0"/>
              </a:rPr>
              <a:t>Өнөөгийн ерөнхий боловсролын </a:t>
            </a:r>
            <a:r>
              <a:rPr lang="mn-MN" smtClean="0">
                <a:latin typeface="Arial" pitchFamily="34" charset="0"/>
                <a:cs typeface="Arial" pitchFamily="34" charset="0"/>
              </a:rPr>
              <a:t>сургуулиудад Бялдаржуулахийн хичээлийг зохион явуулахад </a:t>
            </a:r>
            <a:r>
              <a:rPr lang="mn-MN" dirty="0" smtClean="0">
                <a:latin typeface="Arial" pitchFamily="34" charset="0"/>
                <a:cs typeface="Arial" pitchFamily="34" charset="0"/>
              </a:rPr>
              <a:t>ямар хүндрэл, бэрхшээлүүд байгааг судлахыг зорилоо.</a:t>
            </a:r>
            <a:endParaRPr lang="mn-MN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mn-MN" dirty="0" smtClean="0">
                <a:latin typeface="Arial" pitchFamily="34" charset="0"/>
                <a:cs typeface="Arial" pitchFamily="34" charset="0"/>
              </a:rPr>
              <a:t>Судалгааны ажлын зорилго:</a:t>
            </a:r>
            <a:endParaRPr lang="mn-MN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None/>
            </a:pPr>
            <a:endParaRPr lang="mn-MN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mn-MN" dirty="0" smtClean="0">
                <a:latin typeface="Arial" pitchFamily="34" charset="0"/>
                <a:cs typeface="Arial" pitchFamily="34" charset="0"/>
              </a:rPr>
              <a:t>Уг хичээлийг заахад ямар хүндрэл гарч буйг тодорхойлох</a:t>
            </a:r>
          </a:p>
          <a:p>
            <a:pPr algn="just"/>
            <a:r>
              <a:rPr lang="mn-MN" dirty="0" smtClean="0">
                <a:latin typeface="Arial" pitchFamily="34" charset="0"/>
                <a:cs typeface="Arial" pitchFamily="34" charset="0"/>
              </a:rPr>
              <a:t>Гарч буй хүндрэлийг арилгахын тулд ямар арга зам байгааг тодорхойлох</a:t>
            </a:r>
            <a:endParaRPr lang="mn-MN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mn-MN" dirty="0" smtClean="0">
                <a:latin typeface="Arial" pitchFamily="34" charset="0"/>
                <a:cs typeface="Arial" pitchFamily="34" charset="0"/>
              </a:rPr>
              <a:t>Судалгааны ажлын зорилт:</a:t>
            </a:r>
            <a:endParaRPr lang="mn-MN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mn-MN" dirty="0" smtClean="0">
                <a:latin typeface="Arial" pitchFamily="34" charset="0"/>
                <a:cs typeface="Arial" pitchFamily="34" charset="0"/>
              </a:rPr>
              <a:t>Судалгаанд нийт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2, 13, 20, 21, 24, 28, 33, 40, 76, 84, 105</a:t>
            </a:r>
            <a:r>
              <a:rPr lang="mn-MN" dirty="0" smtClean="0">
                <a:latin typeface="Arial" pitchFamily="34" charset="0"/>
                <a:cs typeface="Arial" pitchFamily="34" charset="0"/>
              </a:rPr>
              <a:t>-р сургууль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mn-MN" dirty="0" smtClean="0">
                <a:latin typeface="Arial" pitchFamily="34" charset="0"/>
                <a:cs typeface="Arial" pitchFamily="34" charset="0"/>
              </a:rPr>
              <a:t>буюу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11</a:t>
            </a:r>
            <a:r>
              <a:rPr lang="mn-MN" dirty="0" smtClean="0">
                <a:latin typeface="Arial" pitchFamily="34" charset="0"/>
                <a:cs typeface="Arial" pitchFamily="34" charset="0"/>
              </a:rPr>
              <a:t>сургуулийн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50 </a:t>
            </a:r>
            <a:r>
              <a:rPr lang="mn-MN" dirty="0" smtClean="0">
                <a:latin typeface="Arial" pitchFamily="34" charset="0"/>
                <a:cs typeface="Arial" pitchFamily="34" charset="0"/>
              </a:rPr>
              <a:t>биеийн тамирын багш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mn-MN" dirty="0" smtClean="0">
                <a:latin typeface="Arial" pitchFamily="34" charset="0"/>
                <a:cs typeface="Arial" pitchFamily="34" charset="0"/>
              </a:rPr>
              <a:t>хамрагдлаа.</a:t>
            </a:r>
            <a:endParaRPr lang="mn-MN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mn-MN" dirty="0" smtClean="0">
                <a:latin typeface="Arial" pitchFamily="34" charset="0"/>
                <a:cs typeface="Arial" pitchFamily="34" charset="0"/>
              </a:rPr>
              <a:t>Хамрах хүрээ:</a:t>
            </a:r>
            <a:endParaRPr lang="mn-MN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1. </a:t>
            </a:r>
            <a:r>
              <a:rPr lang="mn-MN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Та аль сургуулийг төгссөн бэ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?</a:t>
            </a:r>
            <a:endParaRPr lang="mn-MN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1" name="Content Placeholder 10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24190869"/>
              </p:ext>
            </p:extLst>
          </p:nvPr>
        </p:nvGraphicFramePr>
        <p:xfrm>
          <a:off x="457200" y="1371600"/>
          <a:ext cx="8229600" cy="45259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481138"/>
          <a:ext cx="8229600" cy="45259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mn-MN" dirty="0" smtClean="0">
                <a:latin typeface="Arial" pitchFamily="34" charset="0"/>
                <a:cs typeface="Arial" pitchFamily="34" charset="0"/>
              </a:rPr>
              <a:t>. Та хэдэн жил багшилж байгаа вэ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?</a:t>
            </a:r>
            <a:endParaRPr lang="mn-MN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3.</a:t>
            </a:r>
            <a:r>
              <a:rPr lang="mn-MN" dirty="0" smtClean="0">
                <a:latin typeface="Arial" pitchFamily="34" charset="0"/>
                <a:cs typeface="Arial" pitchFamily="34" charset="0"/>
              </a:rPr>
              <a:t>Та бялдаржуулах болон фитнесээр хичээллэдэг үү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?</a:t>
            </a:r>
            <a:endParaRPr lang="mn-MN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endParaRPr lang="mn-MN" dirty="0" smtClean="0"/>
          </a:p>
          <a:p>
            <a:endParaRPr lang="mn-MN" dirty="0"/>
          </a:p>
        </p:txBody>
      </p:sp>
      <p:graphicFrame>
        <p:nvGraphicFramePr>
          <p:cNvPr id="4" name="Chart 3"/>
          <p:cNvGraphicFramePr/>
          <p:nvPr>
            <p:extLst>
              <p:ext uri="{D42A27DB-BD31-4B8C-83A1-F6EECF244321}">
                <p14:modId xmlns:p14="http://schemas.microsoft.com/office/powerpoint/2010/main" val="615547242"/>
              </p:ext>
            </p:extLst>
          </p:nvPr>
        </p:nvGraphicFramePr>
        <p:xfrm>
          <a:off x="846666" y="1569156"/>
          <a:ext cx="7134577" cy="42220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4.</a:t>
            </a:r>
            <a:r>
              <a:rPr lang="mn-MN" dirty="0" smtClean="0">
                <a:latin typeface="Arial" pitchFamily="34" charset="0"/>
                <a:cs typeface="Arial" pitchFamily="34" charset="0"/>
              </a:rPr>
              <a:t>Бялдаржуулахын хичээлийг та заадаг уу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?</a:t>
            </a:r>
            <a:endParaRPr lang="mn-MN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8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06825688"/>
              </p:ext>
            </p:extLst>
          </p:nvPr>
        </p:nvGraphicFramePr>
        <p:xfrm>
          <a:off x="457200" y="1481138"/>
          <a:ext cx="8229600" cy="45259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d64bba8d298c1be12be74c9406933f1a3e22c36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684</TotalTime>
  <Words>333</Words>
  <Application>Microsoft Office PowerPoint</Application>
  <PresentationFormat>On-screen Show (4:3)</PresentationFormat>
  <Paragraphs>33</Paragraphs>
  <Slides>14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Concourse</vt:lpstr>
      <vt:lpstr>ЕБС-ийн “Бялдаржуулах” хичээлийг явуулахад тохиолдож буй бэрхшээлийг  судалсан нь</vt:lpstr>
      <vt:lpstr>Судалгааны ажлын үндэслэл:</vt:lpstr>
      <vt:lpstr>Судалгааны ажлын зорилго:</vt:lpstr>
      <vt:lpstr>Судалгааны ажлын зорилт:</vt:lpstr>
      <vt:lpstr>Хамрах хүрээ:</vt:lpstr>
      <vt:lpstr>1. Та аль сургуулийг төгссөн бэ?</vt:lpstr>
      <vt:lpstr>2. Та хэдэн жил багшилж байгаа вэ?</vt:lpstr>
      <vt:lpstr>3.Та бялдаржуулах болон фитнесээр хичээллэдэг үү ?</vt:lpstr>
      <vt:lpstr>4.Бялдаржуулахын хичээлийг та заадаг уу?</vt:lpstr>
      <vt:lpstr>5.Танд бялдаржуулахын хичээл заахад ямар хүндрэл, бэрхшээл учирч байна вэ?</vt:lpstr>
      <vt:lpstr>6.Бялдаржуулахын хичээлийг заахад  шаардлагатай зүйл юу байна вэ?</vt:lpstr>
      <vt:lpstr>7.Бялдаржуулахын хичээлийг ямар хэлбэрээр зохион байгуулвал илүү тохиромжтой гэж үзэж байна вэ?</vt:lpstr>
      <vt:lpstr>Дүгнэлт</vt:lpstr>
      <vt:lpstr>Анхаарал тависан та бүхэнд баярлалаа.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ЕБС-д “Бялдаржуулах”-ийн хичээлийг зааж буй өнөөгийн байдал</dc:title>
  <dc:creator>Ulziik</dc:creator>
  <cp:lastModifiedBy>burnee</cp:lastModifiedBy>
  <cp:revision>135</cp:revision>
  <dcterms:created xsi:type="dcterms:W3CDTF">2011-04-16T09:44:11Z</dcterms:created>
  <dcterms:modified xsi:type="dcterms:W3CDTF">2014-04-22T06:25:04Z</dcterms:modified>
</cp:coreProperties>
</file>