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5D87F-9FBE-4878-8165-80A67148AB41}" type="datetimeFigureOut">
              <a:rPr lang="en-US" smtClean="0"/>
              <a:t>1/23/2012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263D1-27B8-4CEE-B860-326781428E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783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263D1-27B8-4CEE-B860-326781428EF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660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C493-A6A3-4D6B-A447-8A2AF2AEE20E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B8CE-94F0-48E9-BD8D-9CDCB84095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C493-A6A3-4D6B-A447-8A2AF2AEE20E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B8CE-94F0-48E9-BD8D-9CDCB84095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C493-A6A3-4D6B-A447-8A2AF2AEE20E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B8CE-94F0-48E9-BD8D-9CDCB84095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C493-A6A3-4D6B-A447-8A2AF2AEE20E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B8CE-94F0-48E9-BD8D-9CDCB84095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C493-A6A3-4D6B-A447-8A2AF2AEE20E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B8CE-94F0-48E9-BD8D-9CDCB84095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C493-A6A3-4D6B-A447-8A2AF2AEE20E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B8CE-94F0-48E9-BD8D-9CDCB84095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C493-A6A3-4D6B-A447-8A2AF2AEE20E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B8CE-94F0-48E9-BD8D-9CDCB84095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C493-A6A3-4D6B-A447-8A2AF2AEE20E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B8CE-94F0-48E9-BD8D-9CDCB84095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C493-A6A3-4D6B-A447-8A2AF2AEE20E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B8CE-94F0-48E9-BD8D-9CDCB84095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C493-A6A3-4D6B-A447-8A2AF2AEE20E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B8CE-94F0-48E9-BD8D-9CDCB84095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C493-A6A3-4D6B-A447-8A2AF2AEE20E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146B8CE-94F0-48E9-BD8D-9CDCB84095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803C493-A6A3-4D6B-A447-8A2AF2AEE20E}" type="datetimeFigureOut">
              <a:rPr lang="en-US" smtClean="0"/>
              <a:pPr/>
              <a:t>1/23/2012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146B8CE-94F0-48E9-BD8D-9CDCB840959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mn-MN" sz="4400" dirty="0" smtClean="0">
                <a:latin typeface="Arial" pitchFamily="34" charset="0"/>
                <a:cs typeface="Arial" pitchFamily="34" charset="0"/>
              </a:rPr>
              <a:t>Баталгааны мөн чанар</a:t>
            </a:r>
            <a:endParaRPr lang="en-US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85720" y="1428736"/>
            <a:ext cx="4071966" cy="335758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Шалгах </a:t>
            </a:r>
          </a:p>
          <a:p>
            <a:pPr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   3 өнцөг нь тэгш байх дөрвөн өнцөгт аваад 4 дэхь өнцгийг хэмжээд энэ үнэхээр тэгш өнцөгт юм байна гэж итгэж болно. 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тухайн тохиолдлын шинжтэй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00562" y="1357298"/>
            <a:ext cx="4471990" cy="452596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Батлах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Дурын гүдгэр 4 өнцөгтийн дотоод өнцгүүдийн нийлбэр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360</a:t>
            </a:r>
            <a:r>
              <a:rPr lang="en-US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mn-MN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өгсөн 4 өнцөгтийн хувьд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    Өгсөн 4 өнцөгтийн бүх өнцөг 90</a:t>
            </a:r>
            <a:r>
              <a:rPr lang="en-US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иймд өгсөн дөрвөн өнцөгт тэгш өнцөгт боллоо 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6030900"/>
              </p:ext>
            </p:extLst>
          </p:nvPr>
        </p:nvGraphicFramePr>
        <p:xfrm>
          <a:off x="5619772" y="3357562"/>
          <a:ext cx="209550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5" imgW="1117440" imgH="457200" progId="Equation.3">
                  <p:embed/>
                </p:oleObj>
              </mc:Choice>
              <mc:Fallback>
                <p:oleObj name="Equation" r:id="rId5" imgW="1117440" imgH="457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9772" y="3357562"/>
                        <a:ext cx="2095500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 fontScale="90000"/>
          </a:bodyPr>
          <a:lstStyle/>
          <a:p>
            <a:pPr algn="ctr"/>
            <a:r>
              <a:rPr lang="mn-MN" dirty="0" smtClean="0">
                <a:latin typeface="Arial" pitchFamily="34" charset="0"/>
                <a:cs typeface="Arial" pitchFamily="34" charset="0"/>
              </a:rPr>
              <a:t>Математик баталгааны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28596" y="1428736"/>
            <a:ext cx="4040188" cy="659352"/>
          </a:xfrm>
        </p:spPr>
        <p:txBody>
          <a:bodyPr/>
          <a:lstStyle/>
          <a:p>
            <a:pPr algn="ctr"/>
            <a:r>
              <a:rPr lang="mn-MN" dirty="0" smtClean="0">
                <a:latin typeface="Arial" pitchFamily="34" charset="0"/>
                <a:cs typeface="Arial" pitchFamily="34" charset="0"/>
              </a:rPr>
              <a:t>Давуу тал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>
          <a:xfrm>
            <a:off x="4643438" y="1428736"/>
            <a:ext cx="4041775" cy="654843"/>
          </a:xfrm>
        </p:spPr>
        <p:txBody>
          <a:bodyPr/>
          <a:lstStyle/>
          <a:p>
            <a:pPr algn="ctr"/>
            <a:r>
              <a:rPr lang="mn-MN" dirty="0" smtClean="0">
                <a:latin typeface="Arial" pitchFamily="34" charset="0"/>
                <a:cs typeface="Arial" pitchFamily="34" charset="0"/>
              </a:rPr>
              <a:t>Сул тал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428596" y="2071678"/>
            <a:ext cx="4040188" cy="3845720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Сэтгэхүй хөгжүүлэх 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Аливаа зүйлийг нягт логик холбоонд харж, бодож сурах, сэтгэж сурах.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Математикийн ерөнхий мэдлэгийн түвшин нэмэгдэх. 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Амьдралын аливаа асуудалд үндэс суурьтай хандаж, нухацтай шийдвэр гаргах.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Асуудлыг олон талаас нь харж зөв шийдэх гэх мэт.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714876" y="2071678"/>
            <a:ext cx="4041775" cy="384572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Сургалт академик хандлагатай болох.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pPr algn="ctr"/>
            <a:r>
              <a:rPr lang="mn-MN" dirty="0" smtClean="0">
                <a:latin typeface="Arial" pitchFamily="34" charset="0"/>
                <a:cs typeface="Arial" pitchFamily="34" charset="0"/>
              </a:rPr>
              <a:t>Дүгнэлт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438912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Математик баталгааны мэдлэгтэй байх.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Математик баталгааг хийж сурах. Үүний тулд зөв оюун дүгнэлт хийж сурах. Зөв оюун дүгнэлт </a:t>
            </a:r>
            <a:r>
              <a:rPr lang="mn-MN" smtClean="0">
                <a:latin typeface="Arial" pitchFamily="34" charset="0"/>
                <a:cs typeface="Arial" pitchFamily="34" charset="0"/>
              </a:rPr>
              <a:t>хийж сурахын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тулд ядаж дээр үзсэн 3 дүрмээр оюун дүгнэлт хийх.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Математикийн онолын үндсэн суурь мэдлэгээ дээшлүүлэх.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Сургалтанд математик баталгааг оновчтой, үр өгөөжтэй хэрэглэх.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01014" cy="725470"/>
          </a:xfrm>
        </p:spPr>
        <p:txBody>
          <a:bodyPr>
            <a:normAutofit/>
          </a:bodyPr>
          <a:lstStyle/>
          <a:p>
            <a:pPr algn="ctr"/>
            <a:r>
              <a:rPr lang="mn-MN" sz="3200" dirty="0" smtClean="0">
                <a:latin typeface="Arial" pitchFamily="34" charset="0"/>
                <a:cs typeface="Arial" pitchFamily="34" charset="0"/>
              </a:rPr>
              <a:t>Баталгааны бүтэц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54292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mn-MN" sz="3200" baseline="-25000" dirty="0" smtClean="0">
                <a:latin typeface="Arial" pitchFamily="34" charset="0"/>
                <a:cs typeface="Arial" pitchFamily="34" charset="0"/>
              </a:rPr>
              <a:t>Өмнөх оюун дүгнэлтийн дүгнэлт, дараагийн оюун дүгнэлтийн нөхцөл болсон оюуны дүгнэлтүүдийн гинж юм. </a:t>
            </a:r>
          </a:p>
          <a:p>
            <a:pPr marL="514350" indent="-514350">
              <a:buNone/>
            </a:pPr>
            <a:r>
              <a:rPr lang="mn-MN" sz="3200" baseline="-25000" dirty="0" smtClean="0">
                <a:latin typeface="Arial" pitchFamily="34" charset="0"/>
                <a:cs typeface="Arial" pitchFamily="34" charset="0"/>
              </a:rPr>
              <a:t>1.</a:t>
            </a:r>
            <a:r>
              <a:rPr lang="mn-MN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mn-MN" sz="3200" baseline="-25000" dirty="0" smtClean="0">
                <a:latin typeface="Arial" pitchFamily="34" charset="0"/>
                <a:cs typeface="Arial" pitchFamily="34" charset="0"/>
              </a:rPr>
              <a:t>Дурын гүдгэр дөрвөн өнцөгтийн өнцгүүдийн нийлбэр өгөгдсөн 4 өнцөгт гүдгэр дөрвөн өнцөгт.</a:t>
            </a:r>
            <a:r>
              <a:rPr lang="mn-MN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mn-MN" sz="3200" baseline="-25000" dirty="0" smtClean="0">
                <a:latin typeface="Arial" pitchFamily="34" charset="0"/>
                <a:cs typeface="Arial" pitchFamily="34" charset="0"/>
              </a:rPr>
              <a:t> Иймд өнцгүүдийн нийлбэр        .</a:t>
            </a:r>
          </a:p>
          <a:p>
            <a:pPr marL="514350" indent="-514350">
              <a:buNone/>
            </a:pPr>
            <a:r>
              <a:rPr lang="mn-MN" sz="3200" baseline="-25000" dirty="0" smtClean="0">
                <a:latin typeface="Arial" pitchFamily="34" charset="0"/>
                <a:cs typeface="Arial" pitchFamily="34" charset="0"/>
              </a:rPr>
              <a:t>2. Хэрвээ 4 өнцөгтийн бүх өнцгүүдийн нийлбэр ба аль нэг 3 өнцгийн нийлбэр мэдэгдвэл 4 дэхь өнцгийн хэмжээг олж болно. Өгсөн 4  өнцөгтийн бүх өнцгүүдийн нийлбэр     </a:t>
            </a:r>
            <a:r>
              <a:rPr lang="mn-MN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mn-MN" sz="3200" baseline="-25000" dirty="0" smtClean="0">
                <a:latin typeface="Arial" pitchFamily="34" charset="0"/>
                <a:cs typeface="Arial" pitchFamily="34" charset="0"/>
              </a:rPr>
              <a:t>. Гурван өнцгийн нийлбэр       . </a:t>
            </a:r>
            <a:r>
              <a:rPr lang="mn-MN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mn-MN" sz="3200" baseline="-25000" dirty="0" smtClean="0">
                <a:latin typeface="Arial" pitchFamily="34" charset="0"/>
                <a:cs typeface="Arial" pitchFamily="34" charset="0"/>
              </a:rPr>
              <a:t>Иймд 4 дэхь өнцгийн хэмжээ</a:t>
            </a:r>
          </a:p>
          <a:p>
            <a:pPr marL="514350" indent="-514350">
              <a:buNone/>
            </a:pPr>
            <a:r>
              <a:rPr lang="mn-MN" sz="3200" baseline="-25000" dirty="0" smtClean="0">
                <a:latin typeface="Arial" pitchFamily="34" charset="0"/>
                <a:cs typeface="Arial" pitchFamily="34" charset="0"/>
              </a:rPr>
              <a:t>3.</a:t>
            </a:r>
            <a:r>
              <a:rPr lang="mn-MN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mn-MN" sz="3200" baseline="-25000" dirty="0" smtClean="0">
                <a:latin typeface="Arial" pitchFamily="34" charset="0"/>
                <a:cs typeface="Arial" pitchFamily="34" charset="0"/>
              </a:rPr>
              <a:t>Хэрвээ 4 өнцөгтийн бүх өнцгүүд нь тэгш бол энэ дөрвөн өнцөгт  тэгшөнцөгт. Өгсөн 4 өнцөгтийн бүх өнцгүүд тэгш. Иймд өгсөн дөрвөн өнцөгт  тэгшөнцөгт.</a:t>
            </a:r>
            <a:endParaRPr lang="en-US" sz="3200" baseline="-25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6862763" y="2000250"/>
          <a:ext cx="2054225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5" name="Equation" r:id="rId3" imgW="1358640" imgH="279360" progId="Equation.3">
                  <p:embed/>
                </p:oleObj>
              </mc:Choice>
              <mc:Fallback>
                <p:oleObj name="Equation" r:id="rId3" imgW="1358640" imgH="2793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2763" y="2000250"/>
                        <a:ext cx="2054225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5"/>
          <p:cNvGraphicFramePr>
            <a:graphicFrameLocks noChangeAspect="1"/>
          </p:cNvGraphicFramePr>
          <p:nvPr/>
        </p:nvGraphicFramePr>
        <p:xfrm>
          <a:off x="2143109" y="2928934"/>
          <a:ext cx="500066" cy="3333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6" name="Equation" r:id="rId5" imgW="419040" imgH="279360" progId="Equation.3">
                  <p:embed/>
                </p:oleObj>
              </mc:Choice>
              <mc:Fallback>
                <p:oleObj name="Equation" r:id="rId5" imgW="419040" imgH="27936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09" y="2928934"/>
                        <a:ext cx="500066" cy="3333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7493000" y="4071938"/>
          <a:ext cx="542925" cy="35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7" name="Equation" r:id="rId7" imgW="431640" imgH="279360" progId="Equation.3">
                  <p:embed/>
                </p:oleObj>
              </mc:Choice>
              <mc:Fallback>
                <p:oleObj name="Equation" r:id="rId7" imgW="431640" imgH="27936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3000" y="4071938"/>
                        <a:ext cx="542925" cy="350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8" name="Object 8"/>
          <p:cNvGraphicFramePr>
            <a:graphicFrameLocks noChangeAspect="1"/>
          </p:cNvGraphicFramePr>
          <p:nvPr/>
        </p:nvGraphicFramePr>
        <p:xfrm>
          <a:off x="4071934" y="4572008"/>
          <a:ext cx="542204" cy="35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8" name="Equation" r:id="rId9" imgW="431640" imgH="279360" progId="Equation.3">
                  <p:embed/>
                </p:oleObj>
              </mc:Choice>
              <mc:Fallback>
                <p:oleObj name="Equation" r:id="rId9" imgW="431640" imgH="27936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4572008"/>
                        <a:ext cx="542204" cy="350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9" name="Object 9"/>
          <p:cNvGraphicFramePr>
            <a:graphicFrameLocks noChangeAspect="1"/>
          </p:cNvGraphicFramePr>
          <p:nvPr/>
        </p:nvGraphicFramePr>
        <p:xfrm>
          <a:off x="1071538" y="4942208"/>
          <a:ext cx="1643074" cy="344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9" name="Equation" r:id="rId11" imgW="1358640" imgH="279360" progId="Equation.3">
                  <p:embed/>
                </p:oleObj>
              </mc:Choice>
              <mc:Fallback>
                <p:oleObj name="Equation" r:id="rId11" imgW="1358640" imgH="27936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4942208"/>
                        <a:ext cx="1643074" cy="3441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pPr algn="ctr"/>
            <a:r>
              <a:rPr lang="mn-MN" dirty="0" smtClean="0">
                <a:latin typeface="Arial" pitchFamily="34" charset="0"/>
                <a:cs typeface="Arial" pitchFamily="34" charset="0"/>
              </a:rPr>
              <a:t>Оюуны дүгнэлт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mn-MN" sz="3200" dirty="0" smtClean="0">
                <a:latin typeface="Arial" pitchFamily="34" charset="0"/>
                <a:cs typeface="Arial" pitchFamily="34" charset="0"/>
              </a:rPr>
              <a:t>Өмнөх мэдлэг                      шинэ мэдлэг </a:t>
            </a:r>
          </a:p>
          <a:p>
            <a:pPr>
              <a:buNone/>
            </a:pPr>
            <a:endParaRPr lang="mn-MN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mn-MN" sz="3200" dirty="0" smtClean="0">
                <a:latin typeface="Arial" pitchFamily="34" charset="0"/>
                <a:cs typeface="Arial" pitchFamily="34" charset="0"/>
              </a:rPr>
              <a:t>Нөхцөл                      дүгнэлт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500430" y="2000240"/>
            <a:ext cx="1857388" cy="369332"/>
            <a:chOff x="2857488" y="1928802"/>
            <a:chExt cx="1857388" cy="369332"/>
          </a:xfrm>
        </p:grpSpPr>
        <p:cxnSp>
          <p:nvCxnSpPr>
            <p:cNvPr id="5" name="Straight Arrow Connector 4"/>
            <p:cNvCxnSpPr/>
            <p:nvPr/>
          </p:nvCxnSpPr>
          <p:spPr>
            <a:xfrm>
              <a:off x="2928926" y="2285992"/>
              <a:ext cx="1785950" cy="158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2857488" y="1928802"/>
              <a:ext cx="18301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mn-MN" dirty="0" smtClean="0"/>
                <a:t>Оюуны дүгнэлт</a:t>
              </a:r>
              <a:endParaRPr lang="en-US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071670" y="3143248"/>
            <a:ext cx="2214578" cy="500066"/>
            <a:chOff x="2857488" y="1928802"/>
            <a:chExt cx="1857388" cy="369332"/>
          </a:xfrm>
        </p:grpSpPr>
        <p:cxnSp>
          <p:nvCxnSpPr>
            <p:cNvPr id="10" name="Straight Arrow Connector 9"/>
            <p:cNvCxnSpPr/>
            <p:nvPr/>
          </p:nvCxnSpPr>
          <p:spPr>
            <a:xfrm>
              <a:off x="2928926" y="2285992"/>
              <a:ext cx="1785950" cy="158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857488" y="1928802"/>
              <a:ext cx="18301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mn-MN" dirty="0" smtClean="0"/>
                <a:t>Оюуны дүгнэлт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500042"/>
            <a:ext cx="8286808" cy="5715040"/>
          </a:xfrm>
        </p:spPr>
        <p:txBody>
          <a:bodyPr>
            <a:noAutofit/>
          </a:bodyPr>
          <a:lstStyle/>
          <a:p>
            <a:pPr marL="571500" indent="-571500">
              <a:buAutoNum type="romanUcPeriod"/>
            </a:pPr>
            <a:r>
              <a:rPr lang="mn-MN" sz="3600" dirty="0" smtClean="0"/>
              <a:t>Дедуктив оюун дүгнэлт </a:t>
            </a:r>
          </a:p>
          <a:p>
            <a:pPr marL="571500" indent="-571500">
              <a:buNone/>
            </a:pPr>
            <a:endParaRPr lang="mn-MN" sz="3600" dirty="0" smtClean="0"/>
          </a:p>
          <a:p>
            <a:pPr marL="571500" indent="-571500">
              <a:buNone/>
            </a:pPr>
            <a:r>
              <a:rPr lang="mn-MN" sz="3600" dirty="0" smtClean="0"/>
              <a:t>       </a:t>
            </a:r>
            <a:r>
              <a:rPr lang="mn-MN" sz="3600" dirty="0" smtClean="0">
                <a:latin typeface="Arial" pitchFamily="34" charset="0"/>
                <a:cs typeface="Arial" pitchFamily="34" charset="0"/>
              </a:rPr>
              <a:t>Жишээ: Гурвалжны 2 өнцөг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mn-MN" sz="36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mn-MN" sz="3600" baseline="30000" dirty="0" smtClean="0">
                <a:latin typeface="Arial" pitchFamily="34" charset="0"/>
                <a:cs typeface="Arial" pitchFamily="34" charset="0"/>
              </a:rPr>
              <a:t>0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mn-MN" sz="3600" dirty="0" smtClean="0">
                <a:latin typeface="Arial" pitchFamily="34" charset="0"/>
                <a:cs typeface="Arial" pitchFamily="34" charset="0"/>
              </a:rPr>
              <a:t>иймд уг гурвалжин адил хажуут.</a:t>
            </a:r>
          </a:p>
          <a:p>
            <a:pPr marL="571500" indent="-571500"/>
            <a:r>
              <a:rPr lang="mn-MN" sz="3600" dirty="0" smtClean="0">
                <a:latin typeface="Arial" pitchFamily="34" charset="0"/>
                <a:cs typeface="Arial" pitchFamily="34" charset="0"/>
              </a:rPr>
              <a:t>Гурвалжны аль нэг хоёр өнцөг нь тэнцүү бол уг гурвалжин адил хажуут байна. </a:t>
            </a:r>
          </a:p>
          <a:p>
            <a:pPr marL="571500" indent="-571500"/>
            <a:r>
              <a:rPr lang="mn-MN" sz="3600" dirty="0" smtClean="0">
                <a:latin typeface="Arial" pitchFamily="34" charset="0"/>
                <a:cs typeface="Arial" pitchFamily="34" charset="0"/>
              </a:rPr>
              <a:t>Өгсөн гурвалжны 2 өнцөг нь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mn-MN" sz="36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mn-MN" sz="3600" baseline="30000" dirty="0" smtClean="0">
                <a:latin typeface="Arial" pitchFamily="34" charset="0"/>
                <a:cs typeface="Arial" pitchFamily="34" charset="0"/>
              </a:rPr>
              <a:t>0 </a:t>
            </a:r>
            <a:endParaRPr lang="mn-MN" sz="3600" dirty="0" smtClean="0">
              <a:latin typeface="Arial" pitchFamily="34" charset="0"/>
              <a:cs typeface="Arial" pitchFamily="34" charset="0"/>
            </a:endParaRPr>
          </a:p>
          <a:p>
            <a:pPr marL="571500" indent="-571500"/>
            <a:r>
              <a:rPr lang="mn-MN" sz="3600" dirty="0" smtClean="0">
                <a:latin typeface="Arial" pitchFamily="34" charset="0"/>
                <a:cs typeface="Arial" pitchFamily="34" charset="0"/>
              </a:rPr>
              <a:t>Өгсөн гурвалжин адил хажуут</a:t>
            </a:r>
            <a:r>
              <a:rPr lang="mn-MN" sz="3600" dirty="0" smtClean="0"/>
              <a:t>ай.</a:t>
            </a:r>
          </a:p>
          <a:p>
            <a:pPr marL="571500" indent="-571500">
              <a:buNone/>
            </a:pPr>
            <a:endParaRPr lang="en-US" sz="3600" dirty="0"/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1285852" y="1074602"/>
          <a:ext cx="6215106" cy="78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3" imgW="2603160" imgH="393480" progId="Equation.3">
                  <p:embed/>
                </p:oleObj>
              </mc:Choice>
              <mc:Fallback>
                <p:oleObj name="Equation" r:id="rId3" imgW="260316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52" y="1074602"/>
                        <a:ext cx="6215106" cy="782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4389120"/>
          </a:xfrm>
        </p:spPr>
        <p:txBody>
          <a:bodyPr/>
          <a:lstStyle/>
          <a:p>
            <a:pPr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Схемчлэн үзүүлбэл:</a:t>
            </a:r>
          </a:p>
          <a:p>
            <a:pPr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                                    үүнд: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A(x)- x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гурвалжны аль  </a:t>
            </a:r>
          </a:p>
          <a:p>
            <a:pPr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                                              нэг 2 өнцөг тэнцүү.</a:t>
            </a:r>
          </a:p>
          <a:p>
            <a:pPr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                                           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B(x)-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гурвалжин адил  </a:t>
            </a:r>
          </a:p>
          <a:p>
            <a:pPr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                                              хажуут  </a:t>
            </a:r>
          </a:p>
          <a:p>
            <a:pPr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Олонлогийн онолын хэл дээр </a:t>
            </a:r>
          </a:p>
          <a:p>
            <a:pPr>
              <a:buNone/>
            </a:pPr>
            <a:endParaRPr lang="mn-MN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mn-MN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Эйлер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Веннийн диаграммаар  </a:t>
            </a:r>
          </a:p>
          <a:p>
            <a:pPr>
              <a:buNone/>
            </a:pPr>
            <a:endParaRPr lang="mn-MN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mn-MN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42910" y="1071546"/>
          <a:ext cx="2857520" cy="99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3" imgW="1206360" imgH="419040" progId="Equation.3">
                  <p:embed/>
                </p:oleObj>
              </mc:Choice>
              <mc:Fallback>
                <p:oleObj name="Equation" r:id="rId3" imgW="120636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0" y="1071546"/>
                        <a:ext cx="2857520" cy="992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071538" y="3429000"/>
          <a:ext cx="2357454" cy="1054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5" imgW="965160" imgH="431640" progId="Equation.3">
                  <p:embed/>
                </p:oleObj>
              </mc:Choice>
              <mc:Fallback>
                <p:oleObj name="Equation" r:id="rId5" imgW="965160" imgH="431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3429000"/>
                        <a:ext cx="2357454" cy="10546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8662" y="4786322"/>
            <a:ext cx="1857388" cy="156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4389120"/>
          </a:xfrm>
        </p:spPr>
        <p:txBody>
          <a:bodyPr/>
          <a:lstStyle/>
          <a:p>
            <a:pPr marL="571500" indent="-571500">
              <a:buAutoNum type="romanUcPeriod" startAt="2"/>
            </a:pPr>
            <a:r>
              <a:rPr lang="mn-MN" dirty="0" smtClean="0"/>
              <a:t>Гүйцэт биш индукц </a:t>
            </a:r>
          </a:p>
          <a:p>
            <a:pPr marL="571500" indent="-571500">
              <a:buNone/>
            </a:pPr>
            <a:r>
              <a:rPr lang="mn-MN" dirty="0" smtClean="0"/>
              <a:t>       Ангийн зарим нэг объект тодорхой шинж чанартай бол энэ ангийн бүх объект ийм шинж чанартай.</a:t>
            </a:r>
          </a:p>
          <a:p>
            <a:pPr marL="571500" indent="-571500">
              <a:buNone/>
            </a:pPr>
            <a:r>
              <a:rPr lang="mn-MN" dirty="0" smtClean="0"/>
              <a:t>    Жишээ: </a:t>
            </a:r>
          </a:p>
          <a:p>
            <a:pPr marL="571500" indent="-571500">
              <a:buNone/>
            </a:pP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214413" y="2786058"/>
          <a:ext cx="6965205" cy="2500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3" imgW="2476440" imgH="888840" progId="Equation.3">
                  <p:embed/>
                </p:oleObj>
              </mc:Choice>
              <mc:Fallback>
                <p:oleObj name="Equation" r:id="rId3" imgW="2476440" imgH="8888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13" y="2786058"/>
                        <a:ext cx="6965205" cy="25003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438912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III.</a:t>
            </a:r>
            <a:r>
              <a:rPr lang="mn-MN" dirty="0" smtClean="0"/>
              <a:t> Адилтгасан оюун дүгнэлт </a:t>
            </a:r>
          </a:p>
          <a:p>
            <a:pPr>
              <a:buNone/>
            </a:pPr>
            <a:r>
              <a:rPr lang="mn-MN" dirty="0" smtClean="0"/>
              <a:t>Хэд хэдэн шинж чанараараа ижил төстэй 2 объектийн нэг нь нэмэлт шинж чанартай үед нөгөө нь ч гэсэн яг ийм шинж чанартай. </a:t>
            </a:r>
          </a:p>
          <a:p>
            <a:pPr>
              <a:buNone/>
            </a:pPr>
            <a:r>
              <a:rPr lang="mn-MN" dirty="0" smtClean="0"/>
              <a:t>Жишээ: </a:t>
            </a:r>
          </a:p>
          <a:p>
            <a:pPr>
              <a:buNone/>
            </a:pP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6643702" y="5357826"/>
            <a:ext cx="428628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714348" y="2857496"/>
          <a:ext cx="7000924" cy="2857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Equation" r:id="rId3" imgW="1942920" imgH="888840" progId="Equation.3">
                  <p:embed/>
                </p:oleObj>
              </mc:Choice>
              <mc:Fallback>
                <p:oleObj name="Equation" r:id="rId3" imgW="1942920" imgH="8888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2857496"/>
                        <a:ext cx="7000924" cy="28575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642918"/>
            <a:ext cx="8229600" cy="4389120"/>
          </a:xfrm>
        </p:spPr>
        <p:txBody>
          <a:bodyPr/>
          <a:lstStyle/>
          <a:p>
            <a:pPr algn="ctr"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Зөв оюун дүгнэлтүүд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I.    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                       Дүгнэлтийн дүрэм </a:t>
            </a:r>
          </a:p>
          <a:p>
            <a:pPr marL="571500" indent="-571500">
              <a:buNone/>
            </a:pPr>
            <a:endParaRPr lang="mn-MN" dirty="0" smtClean="0">
              <a:latin typeface="Arial" pitchFamily="34" charset="0"/>
              <a:cs typeface="Arial" pitchFamily="34" charset="0"/>
            </a:endParaRPr>
          </a:p>
          <a:p>
            <a:pPr marL="571500" indent="-571500">
              <a:buNone/>
            </a:pPr>
            <a:endParaRPr lang="mn-MN" dirty="0" smtClean="0">
              <a:latin typeface="Arial" pitchFamily="34" charset="0"/>
              <a:cs typeface="Arial" pitchFamily="34" charset="0"/>
            </a:endParaRPr>
          </a:p>
          <a:p>
            <a:pPr marL="571500" indent="-57150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II.                            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      Үгүйсгэлийн дүрэм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571500" indent="-57150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571500" indent="-571500">
              <a:buNone/>
            </a:pPr>
            <a:endParaRPr lang="mn-MN" dirty="0" smtClean="0">
              <a:latin typeface="Arial" pitchFamily="34" charset="0"/>
              <a:cs typeface="Arial" pitchFamily="34" charset="0"/>
            </a:endParaRPr>
          </a:p>
          <a:p>
            <a:pPr marL="571500" indent="-57150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III.                                         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Силлогизмийн дүрэм</a:t>
            </a:r>
          </a:p>
          <a:p>
            <a:pPr marL="571500" indent="-571500">
              <a:buNone/>
            </a:pPr>
            <a:endParaRPr lang="mn-MN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928662" y="1142984"/>
          <a:ext cx="2500330" cy="887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Equation" r:id="rId3" imgW="1180800" imgH="419040" progId="Equation.3">
                  <p:embed/>
                </p:oleObj>
              </mc:Choice>
              <mc:Fallback>
                <p:oleObj name="Equation" r:id="rId3" imgW="118080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62" y="1142984"/>
                        <a:ext cx="2500330" cy="887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142976" y="2437140"/>
          <a:ext cx="2428892" cy="920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Equation" r:id="rId5" imgW="1206360" imgH="457200" progId="Equation.3">
                  <p:embed/>
                </p:oleObj>
              </mc:Choice>
              <mc:Fallback>
                <p:oleObj name="Equation" r:id="rId5" imgW="1206360" imgH="457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2437140"/>
                        <a:ext cx="2428892" cy="92042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285852" y="4000504"/>
          <a:ext cx="3214710" cy="785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Equation" r:id="rId7" imgW="1714320" imgH="419040" progId="Equation.3">
                  <p:embed/>
                </p:oleObj>
              </mc:Choice>
              <mc:Fallback>
                <p:oleObj name="Equation" r:id="rId7" imgW="1714320" imgH="419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52" y="4000504"/>
                        <a:ext cx="3214710" cy="785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500042"/>
            <a:ext cx="8229600" cy="4389120"/>
          </a:xfrm>
        </p:spPr>
        <p:txBody>
          <a:bodyPr/>
          <a:lstStyle/>
          <a:p>
            <a:pPr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Үгүйсгэлийн дүрэм </a:t>
            </a:r>
          </a:p>
          <a:p>
            <a:pPr>
              <a:buNone/>
            </a:pPr>
            <a:endParaRPr lang="mn-MN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                          </a:t>
            </a:r>
          </a:p>
          <a:p>
            <a:pPr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 олонлогийн онолын хэл дээр</a:t>
            </a:r>
          </a:p>
          <a:p>
            <a:pPr>
              <a:buNone/>
            </a:pPr>
            <a:endParaRPr lang="mn-MN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mn-MN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mn-MN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Эйлер-Веннийн диаграммаар</a:t>
            </a:r>
          </a:p>
          <a:p>
            <a:pPr>
              <a:buNone/>
            </a:pPr>
            <a:r>
              <a:rPr lang="mn-MN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endParaRPr lang="mn-MN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mn-MN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335462" y="1142984"/>
          <a:ext cx="2450720" cy="92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Equation" r:id="rId3" imgW="1206360" imgH="457200" progId="Equation.3">
                  <p:embed/>
                </p:oleObj>
              </mc:Choice>
              <mc:Fallback>
                <p:oleObj name="Equation" r:id="rId3" imgW="1206360" imgH="457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5462" y="1142984"/>
                        <a:ext cx="2450720" cy="9286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428728" y="2643182"/>
          <a:ext cx="2643206" cy="980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Equation" r:id="rId5" imgW="1231560" imgH="457200" progId="Equation.3">
                  <p:embed/>
                </p:oleObj>
              </mc:Choice>
              <mc:Fallback>
                <p:oleObj name="Equation" r:id="rId5" imgW="1231560" imgH="457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2643182"/>
                        <a:ext cx="2643206" cy="9809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14414" y="4500570"/>
            <a:ext cx="23431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1"/>
  <p:tag name="LMS_PUBLISH" val="No"/>
  <p:tag name="ARTICULATE_TEMPLATE" val="Corporate Communications"/>
  <p:tag name="PRESENTER_PREVIEW_MOD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8e14f2e0-ff31-46a9-86c1-cc57488b812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220</TotalTime>
  <Words>433</Words>
  <Application>Microsoft Office PowerPoint</Application>
  <PresentationFormat>On-screen Show (4:3)</PresentationFormat>
  <Paragraphs>74</Paragraphs>
  <Slides>11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Flow</vt:lpstr>
      <vt:lpstr>Equation</vt:lpstr>
      <vt:lpstr>Баталгааны мөн чанар</vt:lpstr>
      <vt:lpstr>Баталгааны бүтэц </vt:lpstr>
      <vt:lpstr>Оюуны дүгнэлт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Математик баталгааны </vt:lpstr>
      <vt:lpstr>Дүгнэлт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Баталгааны мөн чанар</dc:title>
  <dc:creator>lavrant_1</dc:creator>
  <cp:lastModifiedBy>Uuganaa</cp:lastModifiedBy>
  <cp:revision>45</cp:revision>
  <dcterms:created xsi:type="dcterms:W3CDTF">2010-03-26T00:35:38Z</dcterms:created>
  <dcterms:modified xsi:type="dcterms:W3CDTF">2012-01-23T06:47:12Z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UseProject">
    <vt:lpwstr>1</vt:lpwstr>
  </property>
  <property fmtid="{D5CDD505-2E9C-101B-9397-08002B2CF9AE}" pid="3" name="ArticulateProjectFull">
    <vt:lpwstr>D:\My document\Bathishig iltgel\Bathishig.ppta</vt:lpwstr>
  </property>
  <property fmtid="{D5CDD505-2E9C-101B-9397-08002B2CF9AE}" pid="4" name="ArticulateGUID">
    <vt:lpwstr>C4EB4F42-EA1E-450B-A001-CF953C4791F5</vt:lpwstr>
  </property>
  <property fmtid="{D5CDD505-2E9C-101B-9397-08002B2CF9AE}" pid="5" name="ArticulatePath">
    <vt:lpwstr>Bathishig</vt:lpwstr>
  </property>
</Properties>
</file>