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7" r:id="rId3"/>
    <p:sldId id="292" r:id="rId4"/>
    <p:sldId id="293" r:id="rId5"/>
    <p:sldId id="294" r:id="rId6"/>
    <p:sldId id="288" r:id="rId7"/>
    <p:sldId id="289" r:id="rId8"/>
    <p:sldId id="290" r:id="rId9"/>
    <p:sldId id="291" r:id="rId10"/>
    <p:sldId id="295" r:id="rId11"/>
    <p:sldId id="296" r:id="rId12"/>
    <p:sldId id="297" r:id="rId13"/>
    <p:sldId id="298" r:id="rId14"/>
    <p:sldId id="257" r:id="rId15"/>
    <p:sldId id="300" r:id="rId16"/>
    <p:sldId id="301" r:id="rId17"/>
    <p:sldId id="302" r:id="rId18"/>
    <p:sldId id="299" r:id="rId19"/>
    <p:sldId id="286"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34" charset="0"/>
        <a:ea typeface="+mn-ea"/>
        <a:cs typeface="+mn-cs"/>
      </a:defRPr>
    </a:lvl2pPr>
    <a:lvl3pPr marL="914400" algn="l" rtl="0" fontAlgn="base">
      <a:spcBef>
        <a:spcPct val="0"/>
      </a:spcBef>
      <a:spcAft>
        <a:spcPct val="0"/>
      </a:spcAft>
      <a:defRPr sz="2400" kern="1200">
        <a:solidFill>
          <a:schemeClr val="tx1"/>
        </a:solidFill>
        <a:latin typeface="Arial" pitchFamily="34" charset="0"/>
        <a:ea typeface="+mn-ea"/>
        <a:cs typeface="+mn-cs"/>
      </a:defRPr>
    </a:lvl3pPr>
    <a:lvl4pPr marL="1371600" algn="l" rtl="0" fontAlgn="base">
      <a:spcBef>
        <a:spcPct val="0"/>
      </a:spcBef>
      <a:spcAft>
        <a:spcPct val="0"/>
      </a:spcAft>
      <a:defRPr sz="2400" kern="1200">
        <a:solidFill>
          <a:schemeClr val="tx1"/>
        </a:solidFill>
        <a:latin typeface="Arial" pitchFamily="34" charset="0"/>
        <a:ea typeface="+mn-ea"/>
        <a:cs typeface="+mn-cs"/>
      </a:defRPr>
    </a:lvl4pPr>
    <a:lvl5pPr marL="1828800" algn="l"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0E08"/>
    <a:srgbClr val="B92D14"/>
    <a:srgbClr val="35759D"/>
    <a:srgbClr val="35B19D"/>
    <a:srgbClr val="000000"/>
    <a:srgbClr val="FFFF00"/>
    <a:srgbClr val="491403"/>
    <a:srgbClr val="3A100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501" autoAdjust="0"/>
    <p:restoredTop sz="95596" autoAdjust="0"/>
  </p:normalViewPr>
  <p:slideViewPr>
    <p:cSldViewPr>
      <p:cViewPr>
        <p:scale>
          <a:sx n="75" d="100"/>
          <a:sy n="75" d="100"/>
        </p:scale>
        <p:origin x="-109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0A8A2E1-A166-4507-BCC4-8BF3E456801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EC1162-C27C-4BDE-912A-4D3315764A99}" type="slidenum">
              <a:rPr lang="en-US"/>
              <a:pPr/>
              <a:t>1</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5FD547-F4FF-416C-9E35-A42CCD293CAA}" type="slidenum">
              <a:rPr lang="en-US"/>
              <a:pPr/>
              <a:t>14</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4FB9F2-6DB2-4A3F-9673-818C8D4B766D}" type="slidenum">
              <a:rPr lang="en-US"/>
              <a:pPr/>
              <a:t>19</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09575" y="2733675"/>
            <a:ext cx="8305800" cy="704850"/>
          </a:xfrm>
        </p:spPr>
        <p:txBody>
          <a:bodyPr/>
          <a:lstStyle>
            <a:lvl1pPr algn="ctr">
              <a:defRPr sz="36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409575" y="3419475"/>
            <a:ext cx="8305800" cy="457200"/>
          </a:xfrm>
        </p:spPr>
        <p:txBody>
          <a:bodyPr/>
          <a:lstStyle>
            <a:lvl1pPr marL="0" indent="0" algn="ctr">
              <a:buFontTx/>
              <a:buNone/>
              <a:defRPr sz="2400"/>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80163" y="142875"/>
            <a:ext cx="2078037" cy="6029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2875" y="142875"/>
            <a:ext cx="6084888" cy="6029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752600"/>
            <a:ext cx="3657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3657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2875" y="142875"/>
            <a:ext cx="74676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90600" y="1752600"/>
            <a:ext cx="74676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000">
          <a:solidFill>
            <a:schemeClr val="bg1"/>
          </a:solidFill>
          <a:latin typeface="+mj-lt"/>
          <a:ea typeface="+mj-ea"/>
          <a:cs typeface="+mj-cs"/>
        </a:defRPr>
      </a:lvl1pPr>
      <a:lvl2pPr algn="l" rtl="0" eaLnBrk="1" fontAlgn="base" hangingPunct="1">
        <a:spcBef>
          <a:spcPct val="0"/>
        </a:spcBef>
        <a:spcAft>
          <a:spcPct val="0"/>
        </a:spcAft>
        <a:defRPr sz="4000">
          <a:solidFill>
            <a:schemeClr val="bg1"/>
          </a:solidFill>
          <a:latin typeface="Microsoft Sans Serif" pitchFamily="34" charset="0"/>
        </a:defRPr>
      </a:lvl2pPr>
      <a:lvl3pPr algn="l" rtl="0" eaLnBrk="1" fontAlgn="base" hangingPunct="1">
        <a:spcBef>
          <a:spcPct val="0"/>
        </a:spcBef>
        <a:spcAft>
          <a:spcPct val="0"/>
        </a:spcAft>
        <a:defRPr sz="4000">
          <a:solidFill>
            <a:schemeClr val="bg1"/>
          </a:solidFill>
          <a:latin typeface="Microsoft Sans Serif" pitchFamily="34" charset="0"/>
        </a:defRPr>
      </a:lvl3pPr>
      <a:lvl4pPr algn="l" rtl="0" eaLnBrk="1" fontAlgn="base" hangingPunct="1">
        <a:spcBef>
          <a:spcPct val="0"/>
        </a:spcBef>
        <a:spcAft>
          <a:spcPct val="0"/>
        </a:spcAft>
        <a:defRPr sz="4000">
          <a:solidFill>
            <a:schemeClr val="bg1"/>
          </a:solidFill>
          <a:latin typeface="Microsoft Sans Serif" pitchFamily="34" charset="0"/>
        </a:defRPr>
      </a:lvl4pPr>
      <a:lvl5pPr algn="l" rtl="0" eaLnBrk="1" fontAlgn="base" hangingPunct="1">
        <a:spcBef>
          <a:spcPct val="0"/>
        </a:spcBef>
        <a:spcAft>
          <a:spcPct val="0"/>
        </a:spcAft>
        <a:defRPr sz="4000">
          <a:solidFill>
            <a:schemeClr val="bg1"/>
          </a:solidFill>
          <a:latin typeface="Microsoft Sans Serif" pitchFamily="34" charset="0"/>
        </a:defRPr>
      </a:lvl5pPr>
      <a:lvl6pPr marL="457200" algn="l" rtl="0" eaLnBrk="1" fontAlgn="base" hangingPunct="1">
        <a:spcBef>
          <a:spcPct val="0"/>
        </a:spcBef>
        <a:spcAft>
          <a:spcPct val="0"/>
        </a:spcAft>
        <a:defRPr sz="4000">
          <a:solidFill>
            <a:schemeClr val="bg1"/>
          </a:solidFill>
          <a:latin typeface="Microsoft Sans Serif" pitchFamily="34" charset="0"/>
        </a:defRPr>
      </a:lvl6pPr>
      <a:lvl7pPr marL="914400" algn="l" rtl="0" eaLnBrk="1" fontAlgn="base" hangingPunct="1">
        <a:spcBef>
          <a:spcPct val="0"/>
        </a:spcBef>
        <a:spcAft>
          <a:spcPct val="0"/>
        </a:spcAft>
        <a:defRPr sz="4000">
          <a:solidFill>
            <a:schemeClr val="bg1"/>
          </a:solidFill>
          <a:latin typeface="Microsoft Sans Serif" pitchFamily="34" charset="0"/>
        </a:defRPr>
      </a:lvl7pPr>
      <a:lvl8pPr marL="1371600" algn="l" rtl="0" eaLnBrk="1" fontAlgn="base" hangingPunct="1">
        <a:spcBef>
          <a:spcPct val="0"/>
        </a:spcBef>
        <a:spcAft>
          <a:spcPct val="0"/>
        </a:spcAft>
        <a:defRPr sz="4000">
          <a:solidFill>
            <a:schemeClr val="bg1"/>
          </a:solidFill>
          <a:latin typeface="Microsoft Sans Serif" pitchFamily="34" charset="0"/>
        </a:defRPr>
      </a:lvl8pPr>
      <a:lvl9pPr marL="1828800" algn="l" rtl="0" eaLnBrk="1" fontAlgn="base" hangingPunct="1">
        <a:spcBef>
          <a:spcPct val="0"/>
        </a:spcBef>
        <a:spcAft>
          <a:spcPct val="0"/>
        </a:spcAft>
        <a:defRPr sz="4000">
          <a:solidFill>
            <a:schemeClr val="bg1"/>
          </a:solidFill>
          <a:latin typeface="Microsoft Sans Serif" pitchFamily="34" charset="0"/>
        </a:defRPr>
      </a:lvl9pPr>
    </p:titleStyle>
    <p:bodyStyle>
      <a:lvl1pPr marL="342900" indent="-342900" algn="l" rtl="0" eaLnBrk="1" fontAlgn="base" hangingPunct="1">
        <a:spcBef>
          <a:spcPct val="20000"/>
        </a:spcBef>
        <a:spcAft>
          <a:spcPct val="0"/>
        </a:spcAft>
        <a:buChar char="•"/>
        <a:defRPr sz="3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a:solidFill>
            <a:schemeClr val="bg1"/>
          </a:solidFill>
          <a:latin typeface="+mn-lt"/>
        </a:defRPr>
      </a:lvl2pPr>
      <a:lvl3pPr marL="1143000" indent="-228600" algn="l" rtl="0" eaLnBrk="1" fontAlgn="base" hangingPunct="1">
        <a:spcBef>
          <a:spcPct val="20000"/>
        </a:spcBef>
        <a:spcAft>
          <a:spcPct val="0"/>
        </a:spcAft>
        <a:buChar char="•"/>
        <a:defRPr sz="2400">
          <a:solidFill>
            <a:schemeClr val="bg1"/>
          </a:solidFill>
          <a:latin typeface="+mn-lt"/>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409575" y="785795"/>
            <a:ext cx="8305800" cy="2214578"/>
          </a:xfrm>
        </p:spPr>
        <p:txBody>
          <a:bodyPr/>
          <a:lstStyle/>
          <a:p>
            <a:r>
              <a:rPr lang="mn-MN" b="1" dirty="0" smtClean="0">
                <a:solidFill>
                  <a:schemeClr val="accent5">
                    <a:lumMod val="10000"/>
                  </a:schemeClr>
                </a:solidFill>
                <a:latin typeface="Times New Roman" pitchFamily="18" charset="0"/>
                <a:cs typeface="Times New Roman" pitchFamily="18" charset="0"/>
              </a:rPr>
              <a:t>СОЁЛ СУДЛАЛЫН ХИЧЭЭЛИЙН </a:t>
            </a:r>
            <a:r>
              <a:rPr lang="mn-MN" b="1" dirty="0" smtClean="0">
                <a:solidFill>
                  <a:schemeClr val="accent5">
                    <a:lumMod val="10000"/>
                  </a:schemeClr>
                </a:solidFill>
                <a:latin typeface="Times New Roman" pitchFamily="18" charset="0"/>
                <a:cs typeface="Times New Roman" pitchFamily="18" charset="0"/>
              </a:rPr>
              <a:t>СУРГАЛТЫН </a:t>
            </a:r>
            <a:r>
              <a:rPr lang="mn-MN" b="1" dirty="0" smtClean="0">
                <a:solidFill>
                  <a:schemeClr val="accent5">
                    <a:lumMod val="10000"/>
                  </a:schemeClr>
                </a:solidFill>
                <a:latin typeface="Times New Roman" pitchFamily="18" charset="0"/>
                <a:cs typeface="Times New Roman" pitchFamily="18" charset="0"/>
              </a:rPr>
              <a:t>АРГА ЗҮЙ АСУУДАЛ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2055" name="Rectangle 7"/>
          <p:cNvSpPr>
            <a:spLocks noGrp="1" noChangeArrowheads="1"/>
          </p:cNvSpPr>
          <p:nvPr>
            <p:ph type="subTitle" idx="1"/>
          </p:nvPr>
        </p:nvSpPr>
        <p:spPr>
          <a:xfrm>
            <a:off x="428596" y="3429000"/>
            <a:ext cx="7305697" cy="457200"/>
          </a:xfrm>
        </p:spPr>
        <p:txBody>
          <a:bodyPr/>
          <a:lstStyle/>
          <a:p>
            <a:pPr algn="r"/>
            <a:r>
              <a:rPr lang="mn-MN" sz="2800" b="1" i="1" dirty="0" smtClean="0">
                <a:latin typeface="Times New Roman" pitchFamily="18" charset="0"/>
                <a:cs typeface="Times New Roman" pitchFamily="18" charset="0"/>
              </a:rPr>
              <a:t>МУБИС-ийн багш, доктор </a:t>
            </a:r>
            <a:endParaRPr lang="en-US" sz="2800" b="1" i="1" dirty="0" smtClean="0">
              <a:latin typeface="Times New Roman" pitchFamily="18" charset="0"/>
              <a:cs typeface="Times New Roman" pitchFamily="18" charset="0"/>
            </a:endParaRPr>
          </a:p>
          <a:p>
            <a:pPr algn="r"/>
            <a:r>
              <a:rPr lang="mn-MN" sz="2800" b="1" i="1" dirty="0" smtClean="0">
                <a:latin typeface="Times New Roman" pitchFamily="18" charset="0"/>
                <a:cs typeface="Times New Roman" pitchFamily="18" charset="0"/>
              </a:rPr>
              <a:t>М. Саранцэцэг</a:t>
            </a:r>
            <a:endParaRPr lang="en-US" sz="2800" b="1" dirty="0" smtClean="0">
              <a:latin typeface="Times New Roman" pitchFamily="18" charset="0"/>
              <a:cs typeface="Times New Roman" pitchFamily="18" charset="0"/>
            </a:endParaRPr>
          </a:p>
          <a:p>
            <a:pPr algn="r"/>
            <a:r>
              <a:rPr lang="mn-MN" sz="2800" b="1" i="1" dirty="0" smtClean="0">
                <a:latin typeface="Times New Roman" pitchFamily="18" charset="0"/>
                <a:cs typeface="Times New Roman" pitchFamily="18" charset="0"/>
              </a:rPr>
              <a:t> МУБИС-ийн багш, </a:t>
            </a:r>
            <a:r>
              <a:rPr lang="mn-MN" sz="2800" b="1" i="1" dirty="0" smtClean="0">
                <a:latin typeface="Times New Roman" pitchFamily="18" charset="0"/>
                <a:cs typeface="Times New Roman" pitchFamily="18" charset="0"/>
              </a:rPr>
              <a:t>докторант </a:t>
            </a:r>
            <a:endParaRPr lang="en-US" sz="2800" b="1" i="1" dirty="0" smtClean="0">
              <a:latin typeface="Times New Roman" pitchFamily="18" charset="0"/>
              <a:cs typeface="Times New Roman" pitchFamily="18" charset="0"/>
            </a:endParaRPr>
          </a:p>
          <a:p>
            <a:pPr algn="r"/>
            <a:r>
              <a:rPr lang="mn-MN" sz="2800" b="1" i="1" dirty="0" smtClean="0">
                <a:latin typeface="Times New Roman" pitchFamily="18" charset="0"/>
                <a:cs typeface="Times New Roman" pitchFamily="18" charset="0"/>
              </a:rPr>
              <a:t>Т. Туяачимэг</a:t>
            </a:r>
            <a:endParaRPr lang="en-US" sz="2800" b="1" dirty="0" smtClean="0">
              <a:latin typeface="Times New Roman" pitchFamily="18" charset="0"/>
              <a:cs typeface="Times New Roman" pitchFamily="18" charset="0"/>
            </a:endParaRPr>
          </a:p>
          <a:p>
            <a:endParaRPr lang="en-US" dirty="0"/>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71527"/>
            <a:ext cx="7467600" cy="285752"/>
          </a:xfrm>
        </p:spPr>
        <p:txBody>
          <a:bodyPr/>
          <a:lstStyle/>
          <a:p>
            <a:endParaRPr lang="en-US"/>
          </a:p>
        </p:txBody>
      </p:sp>
      <p:sp>
        <p:nvSpPr>
          <p:cNvPr id="3" name="Content Placeholder 2"/>
          <p:cNvSpPr>
            <a:spLocks noGrp="1"/>
          </p:cNvSpPr>
          <p:nvPr>
            <p:ph idx="1"/>
          </p:nvPr>
        </p:nvSpPr>
        <p:spPr>
          <a:xfrm>
            <a:off x="990600" y="714356"/>
            <a:ext cx="7467600" cy="5457844"/>
          </a:xfrm>
        </p:spPr>
        <p:txBody>
          <a:bodyPr/>
          <a:lstStyle/>
          <a:p>
            <a:pPr algn="just">
              <a:buNone/>
            </a:pPr>
            <a:r>
              <a:rPr lang="mn-MN" sz="2400" dirty="0" smtClean="0">
                <a:latin typeface="Times New Roman" pitchFamily="18" charset="0"/>
                <a:cs typeface="Times New Roman" pitchFamily="18" charset="0"/>
              </a:rPr>
              <a:t>Бидний хийх ёстой эхний алхам бол </a:t>
            </a:r>
            <a:r>
              <a:rPr lang="mn-MN" sz="2400" dirty="0" smtClean="0">
                <a:latin typeface="Times New Roman" pitchFamily="18" charset="0"/>
                <a:cs typeface="Times New Roman" pitchFamily="18" charset="0"/>
              </a:rPr>
              <a:t>соёл судлал хичээлийн хөтөлбөрийг дахин няглан үзэж, ЕБС-ийн нийгмийн ухааны хичээлийн кирриклюмын хүрээнд үзэж байгаа янз </a:t>
            </a:r>
            <a:r>
              <a:rPr lang="mn-MN" sz="2400" dirty="0" smtClean="0">
                <a:latin typeface="Times New Roman" pitchFamily="18" charset="0"/>
                <a:cs typeface="Times New Roman" pitchFamily="18" charset="0"/>
              </a:rPr>
              <a:t>бүрийн </a:t>
            </a:r>
            <a:r>
              <a:rPr lang="mn-MN" sz="2400" dirty="0" smtClean="0">
                <a:latin typeface="Times New Roman" pitchFamily="18" charset="0"/>
                <a:cs typeface="Times New Roman" pitchFamily="18" charset="0"/>
              </a:rPr>
              <a:t>сэдвүүдийн </a:t>
            </a:r>
            <a:r>
              <a:rPr lang="mn-MN" sz="2400" dirty="0" smtClean="0">
                <a:latin typeface="Times New Roman" pitchFamily="18" charset="0"/>
                <a:cs typeface="Times New Roman" pitchFamily="18" charset="0"/>
              </a:rPr>
              <a:t>уялдаа холбоо, тасралтгүй байдлыг тогтоох боломжийг </a:t>
            </a:r>
            <a:r>
              <a:rPr lang="mn-MN" sz="2400" dirty="0" smtClean="0">
                <a:latin typeface="Times New Roman" pitchFamily="18" charset="0"/>
                <a:cs typeface="Times New Roman" pitchFamily="18" charset="0"/>
              </a:rPr>
              <a:t>эрж </a:t>
            </a:r>
            <a:r>
              <a:rPr lang="mn-MN" sz="2400" dirty="0" smtClean="0">
                <a:latin typeface="Times New Roman" pitchFamily="18" charset="0"/>
                <a:cs typeface="Times New Roman" pitchFamily="18" charset="0"/>
              </a:rPr>
              <a:t>хайх нь зайлшгүй чухал болж байна. </a:t>
            </a:r>
            <a:r>
              <a:rPr lang="mn-MN" sz="2400" dirty="0" smtClean="0">
                <a:latin typeface="Times New Roman" pitchFamily="18" charset="0"/>
                <a:cs typeface="Times New Roman" pitchFamily="18" charset="0"/>
              </a:rPr>
              <a:t>Өөрөөр хэлбэл, хичээл бүрийг бусад </a:t>
            </a:r>
            <a:r>
              <a:rPr lang="mn-MN" sz="2400" dirty="0" smtClean="0">
                <a:latin typeface="Times New Roman" pitchFamily="18" charset="0"/>
                <a:cs typeface="Times New Roman" pitchFamily="18" charset="0"/>
              </a:rPr>
              <a:t>мэдлэгийн салбартай </a:t>
            </a:r>
            <a:r>
              <a:rPr lang="mn-MN" sz="2400" dirty="0" smtClean="0">
                <a:latin typeface="Times New Roman" pitchFamily="18" charset="0"/>
                <a:cs typeface="Times New Roman" pitchFamily="18" charset="0"/>
              </a:rPr>
              <a:t>хэрхэн </a:t>
            </a:r>
            <a:r>
              <a:rPr lang="mn-MN" sz="2400" dirty="0" smtClean="0">
                <a:latin typeface="Times New Roman" pitchFamily="18" charset="0"/>
                <a:cs typeface="Times New Roman" pitchFamily="18" charset="0"/>
              </a:rPr>
              <a:t>харилцаа </a:t>
            </a:r>
            <a:r>
              <a:rPr lang="mn-MN" sz="2400" dirty="0" smtClean="0">
                <a:latin typeface="Times New Roman" pitchFamily="18" charset="0"/>
                <a:cs typeface="Times New Roman" pitchFamily="18" charset="0"/>
              </a:rPr>
              <a:t>хамааралтай болохыг тогтоохоос </a:t>
            </a:r>
            <a:r>
              <a:rPr lang="mn-MN" sz="2400" dirty="0" smtClean="0">
                <a:latin typeface="Times New Roman" pitchFamily="18" charset="0"/>
                <a:cs typeface="Times New Roman" pitchFamily="18" charset="0"/>
              </a:rPr>
              <a:t>өөр аргагүй болж байна. </a:t>
            </a:r>
            <a:r>
              <a:rPr lang="mn-MN" sz="2400" dirty="0" smtClean="0">
                <a:latin typeface="Times New Roman" pitchFamily="18" charset="0"/>
                <a:cs typeface="Times New Roman" pitchFamily="18" charset="0"/>
              </a:rPr>
              <a:t>Тийм ч учир соёл судлалын хичээлийг энэ чиглэл рүү хандуулах шаардлага гарч байгаа юм.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357213"/>
            <a:ext cx="7467600" cy="71438"/>
          </a:xfrm>
        </p:spPr>
        <p:txBody>
          <a:bodyPr/>
          <a:lstStyle/>
          <a:p>
            <a:endParaRPr lang="en-US" dirty="0"/>
          </a:p>
        </p:txBody>
      </p:sp>
      <p:sp>
        <p:nvSpPr>
          <p:cNvPr id="3" name="Content Placeholder 2"/>
          <p:cNvSpPr>
            <a:spLocks noGrp="1"/>
          </p:cNvSpPr>
          <p:nvPr>
            <p:ph idx="1"/>
          </p:nvPr>
        </p:nvSpPr>
        <p:spPr>
          <a:xfrm>
            <a:off x="990600" y="642918"/>
            <a:ext cx="7467600" cy="5529282"/>
          </a:xfrm>
        </p:spPr>
        <p:txBody>
          <a:bodyPr/>
          <a:lstStyle/>
          <a:p>
            <a:pPr algn="just">
              <a:buNone/>
            </a:pPr>
            <a:r>
              <a:rPr lang="mn-MN" sz="2400" dirty="0" smtClean="0">
                <a:latin typeface="Times New Roman" pitchFamily="18" charset="0"/>
                <a:cs typeface="Times New Roman" pitchFamily="18" charset="0"/>
              </a:rPr>
              <a:t>Хөтөлбөрийн шинэчлэл зайлшгүй болоод байна. </a:t>
            </a:r>
          </a:p>
          <a:p>
            <a:pPr algn="just">
              <a:buNone/>
            </a:pPr>
            <a:r>
              <a:rPr lang="mn-MN" sz="2400" dirty="0" smtClean="0">
                <a:latin typeface="Times New Roman" pitchFamily="18" charset="0"/>
                <a:cs typeface="Times New Roman" pitchFamily="18" charset="0"/>
              </a:rPr>
              <a:t>Сургалтын хөтөлбөр тухайн шинжлэх ухааны судлагдахууны агуулгыг тодорхойлж байсан бол өнөө үед кирриклюмыг боловсруулах явдал нэн чухал юм. </a:t>
            </a:r>
          </a:p>
          <a:p>
            <a:pPr algn="just">
              <a:buFontTx/>
              <a:buChar char="-"/>
            </a:pPr>
            <a:r>
              <a:rPr lang="mn-MN" sz="2400" dirty="0" smtClean="0">
                <a:latin typeface="Times New Roman" pitchFamily="18" charset="0"/>
                <a:cs typeface="Times New Roman" pitchFamily="18" charset="0"/>
              </a:rPr>
              <a:t>Үзэл баримтлал /зорилго, зорилтын хамрах хүрээ/</a:t>
            </a:r>
          </a:p>
          <a:p>
            <a:pPr algn="just">
              <a:buFontTx/>
              <a:buChar char="-"/>
            </a:pPr>
            <a:r>
              <a:rPr lang="mn-MN" sz="2400" dirty="0" smtClean="0">
                <a:latin typeface="Times New Roman" pitchFamily="18" charset="0"/>
                <a:cs typeface="Times New Roman" pitchFamily="18" charset="0"/>
              </a:rPr>
              <a:t>Агуулга</a:t>
            </a:r>
          </a:p>
          <a:p>
            <a:pPr algn="just">
              <a:buFontTx/>
              <a:buChar char="-"/>
            </a:pPr>
            <a:r>
              <a:rPr lang="mn-MN" sz="2400" dirty="0" smtClean="0">
                <a:latin typeface="Times New Roman" pitchFamily="18" charset="0"/>
                <a:cs typeface="Times New Roman" pitchFamily="18" charset="0"/>
              </a:rPr>
              <a:t>Арга зүй</a:t>
            </a:r>
          </a:p>
          <a:p>
            <a:pPr algn="just">
              <a:buFontTx/>
              <a:buChar char="-"/>
            </a:pPr>
            <a:r>
              <a:rPr lang="mn-MN" sz="2400" dirty="0" smtClean="0">
                <a:latin typeface="Times New Roman" pitchFamily="18" charset="0"/>
                <a:cs typeface="Times New Roman" pitchFamily="18" charset="0"/>
              </a:rPr>
              <a:t>Хэрэглэгдэхүүн</a:t>
            </a:r>
          </a:p>
          <a:p>
            <a:pPr algn="just">
              <a:buFontTx/>
              <a:buChar char="-"/>
            </a:pPr>
            <a:r>
              <a:rPr lang="mn-MN" sz="2400" dirty="0" smtClean="0">
                <a:latin typeface="Times New Roman" pitchFamily="18" charset="0"/>
                <a:cs typeface="Times New Roman" pitchFamily="18" charset="0"/>
              </a:rPr>
              <a:t>Үр дүн </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428652"/>
            <a:ext cx="7467600" cy="45719"/>
          </a:xfrm>
        </p:spPr>
        <p:txBody>
          <a:bodyPr/>
          <a:lstStyle/>
          <a:p>
            <a:endParaRPr lang="en-US" dirty="0"/>
          </a:p>
        </p:txBody>
      </p:sp>
      <p:sp>
        <p:nvSpPr>
          <p:cNvPr id="3" name="Content Placeholder 2"/>
          <p:cNvSpPr>
            <a:spLocks noGrp="1"/>
          </p:cNvSpPr>
          <p:nvPr>
            <p:ph idx="1"/>
          </p:nvPr>
        </p:nvSpPr>
        <p:spPr>
          <a:xfrm>
            <a:off x="990600" y="500042"/>
            <a:ext cx="7467600" cy="5672158"/>
          </a:xfrm>
        </p:spPr>
        <p:txBody>
          <a:bodyPr/>
          <a:lstStyle/>
          <a:p>
            <a:pPr algn="just">
              <a:buNone/>
            </a:pPr>
            <a:r>
              <a:rPr lang="mn-MN" sz="2400" dirty="0" smtClean="0">
                <a:latin typeface="Times New Roman" pitchFamily="18" charset="0"/>
                <a:cs typeface="Times New Roman" pitchFamily="18" charset="0"/>
              </a:rPr>
              <a:t>Аливаа зүйлийг судлаж </a:t>
            </a:r>
            <a:r>
              <a:rPr lang="mn-MN" sz="2400" dirty="0" smtClean="0">
                <a:latin typeface="Times New Roman" pitchFamily="18" charset="0"/>
                <a:cs typeface="Times New Roman" pitchFamily="18" charset="0"/>
              </a:rPr>
              <a:t>мэдэхгүйгээр түүний хэрэглээг эзэмших боломжгүй юм. </a:t>
            </a:r>
            <a:r>
              <a:rPr lang="mn-MN" sz="2400" dirty="0" smtClean="0">
                <a:latin typeface="Times New Roman" pitchFamily="18" charset="0"/>
                <a:cs typeface="Times New Roman" pitchFamily="18" charset="0"/>
              </a:rPr>
              <a:t>Соёл судлалын хичээлийн хөтөлбөрийг шинэчлэхэд юуны өмнө </a:t>
            </a:r>
          </a:p>
          <a:p>
            <a:pPr algn="just">
              <a:buNone/>
            </a:pPr>
            <a:r>
              <a:rPr lang="mn-MN" sz="2400" dirty="0" smtClean="0">
                <a:latin typeface="Times New Roman" pitchFamily="18" charset="0"/>
                <a:cs typeface="Times New Roman" pitchFamily="18" charset="0"/>
              </a:rPr>
              <a:t>Соёл </a:t>
            </a:r>
            <a:r>
              <a:rPr lang="mn-MN" sz="2400" dirty="0" smtClean="0">
                <a:latin typeface="Times New Roman" pitchFamily="18" charset="0"/>
                <a:cs typeface="Times New Roman" pitchFamily="18" charset="0"/>
              </a:rPr>
              <a:t>судлалын хичээлээр </a:t>
            </a:r>
            <a:r>
              <a:rPr lang="mn-MN" sz="2400" dirty="0" smtClean="0">
                <a:latin typeface="Times New Roman" pitchFamily="18" charset="0"/>
                <a:cs typeface="Times New Roman" pitchFamily="18" charset="0"/>
              </a:rPr>
              <a:t>соёлын тухай </a:t>
            </a:r>
            <a:r>
              <a:rPr lang="mn-MN" sz="2400" dirty="0" smtClean="0">
                <a:latin typeface="Times New Roman" pitchFamily="18" charset="0"/>
                <a:cs typeface="Times New Roman" pitchFamily="18" charset="0"/>
              </a:rPr>
              <a:t>мэдлэгийг </a:t>
            </a:r>
            <a:r>
              <a:rPr lang="mn-MN" sz="2400" dirty="0" smtClean="0">
                <a:latin typeface="Times New Roman" pitchFamily="18" charset="0"/>
                <a:cs typeface="Times New Roman" pitchFamily="18" charset="0"/>
              </a:rPr>
              <a:t>гүнзгийрүүлэх, </a:t>
            </a:r>
          </a:p>
          <a:p>
            <a:pPr algn="just">
              <a:buNone/>
            </a:pPr>
            <a:r>
              <a:rPr lang="mn-MN" sz="2400" dirty="0" smtClean="0">
                <a:latin typeface="Times New Roman" pitchFamily="18" charset="0"/>
                <a:cs typeface="Times New Roman" pitchFamily="18" charset="0"/>
              </a:rPr>
              <a:t>ЕБС болон  </a:t>
            </a:r>
            <a:r>
              <a:rPr lang="mn-MN" sz="2400" dirty="0" smtClean="0">
                <a:latin typeface="Times New Roman" pitchFamily="18" charset="0"/>
                <a:cs typeface="Times New Roman" pitchFamily="18" charset="0"/>
              </a:rPr>
              <a:t>МУБИС-ийн уялдаа холбоог сайжруулах үндсэн дээр </a:t>
            </a:r>
            <a:r>
              <a:rPr lang="mn-MN" sz="2400" dirty="0" smtClean="0">
                <a:latin typeface="Times New Roman" pitchFamily="18" charset="0"/>
                <a:cs typeface="Times New Roman" pitchFamily="18" charset="0"/>
              </a:rPr>
              <a:t>тодорхой </a:t>
            </a:r>
            <a:r>
              <a:rPr lang="mn-MN" sz="2400" dirty="0" smtClean="0">
                <a:latin typeface="Times New Roman" pitchFamily="18" charset="0"/>
                <a:cs typeface="Times New Roman" pitchFamily="18" charset="0"/>
              </a:rPr>
              <a:t>ажлыг зохион </a:t>
            </a:r>
            <a:r>
              <a:rPr lang="mn-MN" sz="2400" dirty="0" smtClean="0">
                <a:latin typeface="Times New Roman" pitchFamily="18" charset="0"/>
                <a:cs typeface="Times New Roman" pitchFamily="18" charset="0"/>
              </a:rPr>
              <a:t>байгуулах нь чухал байгаа юм. </a:t>
            </a:r>
          </a:p>
          <a:p>
            <a:pPr algn="just">
              <a:buNone/>
            </a:pPr>
            <a:r>
              <a:rPr lang="mn-MN" sz="2400" dirty="0" smtClean="0">
                <a:latin typeface="Times New Roman" pitchFamily="18" charset="0"/>
                <a:cs typeface="Times New Roman" pitchFamily="18" charset="0"/>
              </a:rPr>
              <a:t>ЕБС-ийн нийгмийн ухааны хичээл дэх соёлын </a:t>
            </a:r>
            <a:r>
              <a:rPr lang="mn-MN" sz="2400" dirty="0" smtClean="0">
                <a:latin typeface="Times New Roman" pitchFamily="18" charset="0"/>
                <a:cs typeface="Times New Roman" pitchFamily="18" charset="0"/>
              </a:rPr>
              <a:t>айг </a:t>
            </a:r>
            <a:r>
              <a:rPr lang="mn-MN" sz="2400" dirty="0" smtClean="0">
                <a:latin typeface="Times New Roman" pitchFamily="18" charset="0"/>
                <a:cs typeface="Times New Roman" pitchFamily="18" charset="0"/>
              </a:rPr>
              <a:t>судлан сэдэв хоорондын холбоог тогтоох</a:t>
            </a:r>
          </a:p>
          <a:p>
            <a:pPr algn="just">
              <a:buNone/>
            </a:pPr>
            <a:r>
              <a:rPr lang="mn-MN" sz="2400" dirty="0" smtClean="0">
                <a:latin typeface="Times New Roman" pitchFamily="18" charset="0"/>
                <a:cs typeface="Times New Roman" pitchFamily="18" charset="0"/>
              </a:rPr>
              <a:t>ЕБС-ийн цаг болон агуулгад анализ </a:t>
            </a:r>
            <a:r>
              <a:rPr lang="mn-MN" sz="2400" dirty="0" smtClean="0">
                <a:latin typeface="Times New Roman" pitchFamily="18" charset="0"/>
                <a:cs typeface="Times New Roman" pitchFamily="18" charset="0"/>
              </a:rPr>
              <a:t>хийх</a:t>
            </a:r>
          </a:p>
          <a:p>
            <a:pPr algn="just">
              <a:buNone/>
            </a:pPr>
            <a:r>
              <a:rPr lang="mn-MN" sz="2400" dirty="0" smtClean="0">
                <a:latin typeface="Times New Roman" pitchFamily="18" charset="0"/>
                <a:cs typeface="Times New Roman" pitchFamily="18" charset="0"/>
              </a:rPr>
              <a:t>МУБИС-ийн соёл судлалын </a:t>
            </a:r>
            <a:r>
              <a:rPr lang="mn-MN" sz="2400" dirty="0" smtClean="0">
                <a:latin typeface="Times New Roman" pitchFamily="18" charset="0"/>
                <a:cs typeface="Times New Roman" pitchFamily="18" charset="0"/>
              </a:rPr>
              <a:t>хөтөлбөрийг уялдуулах боловсруулах</a:t>
            </a:r>
            <a:endParaRPr lang="en-US"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lgn="just">
              <a:buNone/>
            </a:pPr>
            <a:endParaRPr lang="mn-MN"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00089"/>
            <a:ext cx="7467600" cy="71438"/>
          </a:xfrm>
        </p:spPr>
        <p:txBody>
          <a:bodyPr/>
          <a:lstStyle/>
          <a:p>
            <a:endParaRPr lang="en-US" dirty="0"/>
          </a:p>
        </p:txBody>
      </p:sp>
      <p:sp>
        <p:nvSpPr>
          <p:cNvPr id="3" name="Content Placeholder 2"/>
          <p:cNvSpPr>
            <a:spLocks noGrp="1"/>
          </p:cNvSpPr>
          <p:nvPr>
            <p:ph idx="1"/>
          </p:nvPr>
        </p:nvSpPr>
        <p:spPr>
          <a:xfrm>
            <a:off x="990600" y="428604"/>
            <a:ext cx="7467600" cy="5743596"/>
          </a:xfrm>
        </p:spPr>
        <p:txBody>
          <a:bodyPr/>
          <a:lstStyle/>
          <a:p>
            <a:pPr>
              <a:buNone/>
            </a:pPr>
            <a:endParaRPr lang="en-US" sz="2400" dirty="0" smtClean="0">
              <a:latin typeface="Times New Roman" pitchFamily="18" charset="0"/>
              <a:cs typeface="Times New Roman" pitchFamily="18" charset="0"/>
            </a:endParaRPr>
          </a:p>
          <a:p>
            <a:pPr algn="just">
              <a:buNone/>
            </a:pPr>
            <a:r>
              <a:rPr lang="mn-MN" sz="2400" dirty="0" smtClean="0">
                <a:latin typeface="Times New Roman" pitchFamily="18" charset="0"/>
                <a:cs typeface="Times New Roman" pitchFamily="18" charset="0"/>
              </a:rPr>
              <a:t>Сургалтыг практиктай </a:t>
            </a:r>
            <a:r>
              <a:rPr lang="mn-MN" sz="2400" dirty="0" smtClean="0">
                <a:latin typeface="Times New Roman" pitchFamily="18" charset="0"/>
                <a:cs typeface="Times New Roman" pitchFamily="18" charset="0"/>
              </a:rPr>
              <a:t>холбох хэт академик сургалтаас </a:t>
            </a:r>
            <a:r>
              <a:rPr lang="mn-MN" sz="2400" dirty="0" smtClean="0">
                <a:latin typeface="Times New Roman" pitchFamily="18" charset="0"/>
                <a:cs typeface="Times New Roman" pitchFamily="18" charset="0"/>
              </a:rPr>
              <a:t>зайлсхийх</a:t>
            </a:r>
            <a:endParaRPr lang="en-US" sz="2400" dirty="0" smtClean="0">
              <a:latin typeface="Times New Roman" pitchFamily="18" charset="0"/>
              <a:cs typeface="Times New Roman" pitchFamily="18" charset="0"/>
            </a:endParaRPr>
          </a:p>
          <a:p>
            <a:pPr algn="just">
              <a:buNone/>
            </a:pPr>
            <a:r>
              <a:rPr lang="mn-MN" sz="2400" dirty="0" smtClean="0">
                <a:latin typeface="Times New Roman" pitchFamily="18" charset="0"/>
                <a:cs typeface="Times New Roman" pitchFamily="18" charset="0"/>
              </a:rPr>
              <a:t>Бусад </a:t>
            </a:r>
            <a:r>
              <a:rPr lang="mn-MN" sz="2400" dirty="0" smtClean="0">
                <a:latin typeface="Times New Roman" pitchFamily="18" charset="0"/>
                <a:cs typeface="Times New Roman" pitchFamily="18" charset="0"/>
              </a:rPr>
              <a:t>хичээл хоорондын логик холбоог </a:t>
            </a:r>
            <a:r>
              <a:rPr lang="mn-MN" sz="2400" dirty="0" smtClean="0">
                <a:latin typeface="Times New Roman" pitchFamily="18" charset="0"/>
                <a:cs typeface="Times New Roman" pitchFamily="18" charset="0"/>
              </a:rPr>
              <a:t>боловсронгуй болгох </a:t>
            </a:r>
          </a:p>
          <a:p>
            <a:pPr algn="just">
              <a:buNone/>
            </a:pPr>
            <a:r>
              <a:rPr lang="mn-MN" sz="2400" dirty="0" smtClean="0">
                <a:latin typeface="Times New Roman" pitchFamily="18" charset="0"/>
                <a:cs typeface="Times New Roman" pitchFamily="18" charset="0"/>
              </a:rPr>
              <a:t>Багш </a:t>
            </a:r>
            <a:r>
              <a:rPr lang="mn-MN" sz="2400" dirty="0" smtClean="0">
                <a:latin typeface="Times New Roman" pitchFamily="18" charset="0"/>
                <a:cs typeface="Times New Roman" pitchFamily="18" charset="0"/>
              </a:rPr>
              <a:t>нарын хамтын ажиллагааг сайжруулах </a:t>
            </a:r>
            <a:endParaRPr lang="mn-MN" sz="2400" dirty="0" smtClean="0">
              <a:latin typeface="Times New Roman" pitchFamily="18" charset="0"/>
              <a:cs typeface="Times New Roman" pitchFamily="18" charset="0"/>
            </a:endParaRPr>
          </a:p>
          <a:p>
            <a:pPr algn="just">
              <a:buNone/>
            </a:pPr>
            <a:r>
              <a:rPr lang="mn-MN" sz="2400" dirty="0" smtClean="0">
                <a:latin typeface="Times New Roman" pitchFamily="18" charset="0"/>
                <a:cs typeface="Times New Roman" pitchFamily="18" charset="0"/>
              </a:rPr>
              <a:t>Соёл судлал хичээлийг </a:t>
            </a:r>
            <a:r>
              <a:rPr lang="mn-MN" sz="2400" dirty="0" smtClean="0">
                <a:latin typeface="Times New Roman" pitchFamily="18" charset="0"/>
                <a:cs typeface="Times New Roman" pitchFamily="18" charset="0"/>
              </a:rPr>
              <a:t>судалдаг мэргэжлийн </a:t>
            </a:r>
            <a:r>
              <a:rPr lang="mn-MN" sz="2400" dirty="0" smtClean="0">
                <a:latin typeface="Times New Roman" pitchFamily="18" charset="0"/>
                <a:cs typeface="Times New Roman" pitchFamily="18" charset="0"/>
              </a:rPr>
              <a:t>чиглэл анги </a:t>
            </a:r>
            <a:r>
              <a:rPr lang="mn-MN" sz="2400" dirty="0" smtClean="0">
                <a:latin typeface="Times New Roman" pitchFamily="18" charset="0"/>
                <a:cs typeface="Times New Roman" pitchFamily="18" charset="0"/>
              </a:rPr>
              <a:t>бүрээр соёл судлалын агуулга бүхий сэдвийн жагсаалт боловсруулах хэрэгтэй юм гэсэн дүгнэлтэнд </a:t>
            </a:r>
            <a:r>
              <a:rPr lang="mn-MN" sz="2400" dirty="0" smtClean="0">
                <a:latin typeface="Times New Roman" pitchFamily="18" charset="0"/>
                <a:cs typeface="Times New Roman" pitchFamily="18" charset="0"/>
              </a:rPr>
              <a:t>хүрч байна.  </a:t>
            </a:r>
            <a:endParaRPr lang="en-US" sz="24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Rectangle 8"/>
          <p:cNvSpPr>
            <a:spLocks noGrp="1" noChangeArrowheads="1"/>
          </p:cNvSpPr>
          <p:nvPr>
            <p:ph type="title"/>
          </p:nvPr>
        </p:nvSpPr>
        <p:spPr>
          <a:xfrm>
            <a:off x="142874" y="-428652"/>
            <a:ext cx="8715405" cy="285753"/>
          </a:xfrm>
        </p:spPr>
        <p:txBody>
          <a:bodyPr/>
          <a:lstStyle/>
          <a:p>
            <a:pPr algn="ctr"/>
            <a:endParaRPr lang="ru-RU" sz="3600" b="1" dirty="0">
              <a:solidFill>
                <a:schemeClr val="accent5">
                  <a:lumMod val="10000"/>
                </a:schemeClr>
              </a:solidFill>
            </a:endParaRPr>
          </a:p>
        </p:txBody>
      </p:sp>
      <p:sp>
        <p:nvSpPr>
          <p:cNvPr id="17415" name="Rectangle 7"/>
          <p:cNvSpPr>
            <a:spLocks noGrp="1" noChangeArrowheads="1"/>
          </p:cNvSpPr>
          <p:nvPr>
            <p:ph idx="1"/>
          </p:nvPr>
        </p:nvSpPr>
        <p:spPr>
          <a:xfrm>
            <a:off x="500034" y="571480"/>
            <a:ext cx="7958166" cy="5265759"/>
          </a:xfrm>
        </p:spPr>
        <p:txBody>
          <a:bodyPr/>
          <a:lstStyle/>
          <a:p>
            <a:pPr>
              <a:lnSpc>
                <a:spcPct val="80000"/>
              </a:lnSpc>
            </a:pPr>
            <a:endParaRPr lang="ru-RU" sz="2400" dirty="0"/>
          </a:p>
          <a:p>
            <a:pPr>
              <a:lnSpc>
                <a:spcPct val="80000"/>
              </a:lnSpc>
              <a:buNone/>
            </a:pPr>
            <a:r>
              <a:rPr lang="mn-MN" sz="2400" dirty="0" smtClean="0"/>
              <a:t>“Нээлттэй нийгэм” олон улсын  ТББ-аас 2000 оноос хэрэгжүүлсэн  </a:t>
            </a:r>
            <a:r>
              <a:rPr lang="en-US" sz="2400" dirty="0" smtClean="0"/>
              <a:t>CARTI </a:t>
            </a:r>
            <a:r>
              <a:rPr lang="mn-MN" sz="2400" dirty="0" smtClean="0"/>
              <a:t> олон улсын академик судалгааны төсөлд МУБИС-ийн ТНУС-ийн 10 гаруй багш амжилттай шалгаран янз бүрийн сэдэвтэй төсөл амжилттай хэрэгжүүлж ирсэн арвин туршлагатай. </a:t>
            </a:r>
          </a:p>
          <a:p>
            <a:pPr>
              <a:lnSpc>
                <a:spcPct val="80000"/>
              </a:lnSpc>
              <a:buNone/>
            </a:pPr>
            <a:r>
              <a:rPr lang="mn-MN" sz="2400" dirty="0" smtClean="0"/>
              <a:t>Тус төслийн хүрээнд Английн Линкольны их сургуулийн соёл судлалын профессор Анн Грей ТНУС-д 2013 оны 5 сард айлчилсан. </a:t>
            </a:r>
          </a:p>
          <a:p>
            <a:pPr>
              <a:lnSpc>
                <a:spcPct val="80000"/>
              </a:lnSpc>
              <a:buNone/>
            </a:pPr>
            <a:endParaRPr lang="mn-MN" sz="2400" dirty="0" smtClean="0"/>
          </a:p>
          <a:p>
            <a:pPr>
              <a:lnSpc>
                <a:spcPct val="80000"/>
              </a:lnSpc>
              <a:buNone/>
            </a:pPr>
            <a:r>
              <a:rPr lang="mn-MN" sz="2400" dirty="0" smtClean="0"/>
              <a:t>Соёл судлалын профессор МУБИС-д айчилах үеэр ФДТ-ийн соёл судлалын хичээлийн хөтөлбөртэй танилцаж мэргэжлийн зөвлөгөө, арга зүйг сайжруулахад хамтран ажиллахаар болсон. </a:t>
            </a:r>
            <a:endParaRPr lang="ru-RU"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71527"/>
            <a:ext cx="7467600" cy="357190"/>
          </a:xfrm>
        </p:spPr>
        <p:txBody>
          <a:bodyPr/>
          <a:lstStyle/>
          <a:p>
            <a:endParaRPr lang="en-US" dirty="0"/>
          </a:p>
        </p:txBody>
      </p:sp>
      <p:sp>
        <p:nvSpPr>
          <p:cNvPr id="3" name="Content Placeholder 2"/>
          <p:cNvSpPr>
            <a:spLocks noGrp="1"/>
          </p:cNvSpPr>
          <p:nvPr>
            <p:ph idx="1"/>
          </p:nvPr>
        </p:nvSpPr>
        <p:spPr>
          <a:xfrm>
            <a:off x="4000496" y="428604"/>
            <a:ext cx="4457704" cy="5072098"/>
          </a:xfrm>
        </p:spPr>
        <p:txBody>
          <a:bodyPr/>
          <a:lstStyle/>
          <a:p>
            <a:pPr algn="just">
              <a:buNone/>
              <a:defRPr/>
            </a:pPr>
            <a:r>
              <a:rPr lang="mn-MN" sz="2000" b="1" dirty="0" smtClean="0">
                <a:solidFill>
                  <a:schemeClr val="accent5">
                    <a:lumMod val="10000"/>
                  </a:schemeClr>
                </a:solidFill>
                <a:latin typeface="Times New Roman" pitchFamily="18" charset="0"/>
                <a:cs typeface="Times New Roman" pitchFamily="18" charset="0"/>
              </a:rPr>
              <a:t>Их Британи, Умард Ирландын нэгдсэн вант улсын Линкольны их сургуулийн профессор Анн Грей </a:t>
            </a:r>
          </a:p>
          <a:p>
            <a:pPr algn="just">
              <a:buFont typeface="Wingdings" charset="2"/>
              <a:buNone/>
              <a:defRPr/>
            </a:pPr>
            <a:endParaRPr lang="mn-MN" sz="2000" b="1" dirty="0" smtClean="0">
              <a:solidFill>
                <a:schemeClr val="accent5">
                  <a:lumMod val="10000"/>
                </a:schemeClr>
              </a:solidFill>
              <a:latin typeface="Times New Roman" pitchFamily="18" charset="0"/>
              <a:cs typeface="Times New Roman" pitchFamily="18" charset="0"/>
            </a:endParaRPr>
          </a:p>
          <a:p>
            <a:pPr algn="just">
              <a:buFont typeface="Wingdings" charset="2"/>
              <a:buNone/>
              <a:defRPr/>
            </a:pPr>
            <a:r>
              <a:rPr lang="mn-MN" sz="2000" dirty="0" smtClean="0">
                <a:solidFill>
                  <a:schemeClr val="accent5">
                    <a:lumMod val="10000"/>
                  </a:schemeClr>
                </a:solidFill>
                <a:latin typeface="Times New Roman" pitchFamily="18" charset="0"/>
                <a:cs typeface="Times New Roman" pitchFamily="18" charset="0"/>
              </a:rPr>
              <a:t>Европын соёл судлалын мэргэжлийн сэтгүүлийг үндэслэгч, редактороор ажилладаг.</a:t>
            </a:r>
          </a:p>
          <a:p>
            <a:pPr algn="just">
              <a:buFont typeface="Wingdings" charset="2"/>
              <a:buNone/>
              <a:defRPr/>
            </a:pPr>
            <a:endParaRPr lang="mn-MN" sz="2000" dirty="0" smtClean="0">
              <a:solidFill>
                <a:schemeClr val="accent5">
                  <a:lumMod val="10000"/>
                </a:schemeClr>
              </a:solidFill>
              <a:latin typeface="Times New Roman" pitchFamily="18" charset="0"/>
              <a:cs typeface="Times New Roman" pitchFamily="18" charset="0"/>
            </a:endParaRPr>
          </a:p>
          <a:p>
            <a:pPr algn="just">
              <a:defRPr/>
            </a:pPr>
            <a:r>
              <a:rPr lang="mn-MN" sz="2000" dirty="0" smtClean="0">
                <a:solidFill>
                  <a:schemeClr val="accent5">
                    <a:lumMod val="10000"/>
                  </a:schemeClr>
                </a:solidFill>
                <a:latin typeface="Times New Roman" pitchFamily="18" charset="0"/>
                <a:cs typeface="Times New Roman" pitchFamily="18" charset="0"/>
              </a:rPr>
              <a:t>Тэрээр Их Британи дахь кино, телевиз судлалын мэргэжлийн сэтгүүлийн редактор,</a:t>
            </a:r>
          </a:p>
          <a:p>
            <a:pPr algn="just">
              <a:defRPr/>
            </a:pPr>
            <a:r>
              <a:rPr lang="mn-MN" sz="2000" dirty="0" smtClean="0">
                <a:solidFill>
                  <a:schemeClr val="accent5">
                    <a:lumMod val="10000"/>
                  </a:schemeClr>
                </a:solidFill>
                <a:latin typeface="Times New Roman" pitchFamily="18" charset="0"/>
                <a:cs typeface="Times New Roman" pitchFamily="18" charset="0"/>
              </a:rPr>
              <a:t> Олон улсын соёл судлалын ассиоциацийн гишүүн,</a:t>
            </a:r>
          </a:p>
          <a:p>
            <a:endParaRPr lang="en-US" dirty="0"/>
          </a:p>
        </p:txBody>
      </p:sp>
      <p:pic>
        <p:nvPicPr>
          <p:cNvPr id="4" name="irc_mi" descr="http://www.lincoln.ac.uk/experts/profilePics/agray.jpg"/>
          <p:cNvPicPr>
            <a:picLocks noChangeAspect="1" noChangeArrowheads="1"/>
          </p:cNvPicPr>
          <p:nvPr/>
        </p:nvPicPr>
        <p:blipFill>
          <a:blip r:embed="rId2"/>
          <a:srcRect/>
          <a:stretch>
            <a:fillRect/>
          </a:stretch>
        </p:blipFill>
        <p:spPr bwMode="auto">
          <a:xfrm>
            <a:off x="0" y="0"/>
            <a:ext cx="3319434" cy="3324204"/>
          </a:xfrm>
          <a:prstGeom prst="rect">
            <a:avLst/>
          </a:prstGeom>
          <a:noFill/>
          <a:ln w="9525">
            <a:noFill/>
            <a:miter lim="800000"/>
            <a:headEnd/>
            <a:tailEnd/>
          </a:ln>
        </p:spPr>
      </p:pic>
      <p:sp>
        <p:nvSpPr>
          <p:cNvPr id="5" name="Rectangle 4"/>
          <p:cNvSpPr/>
          <p:nvPr/>
        </p:nvSpPr>
        <p:spPr>
          <a:xfrm>
            <a:off x="0" y="3214686"/>
            <a:ext cx="3357554" cy="2554545"/>
          </a:xfrm>
          <a:prstGeom prst="rect">
            <a:avLst/>
          </a:prstGeom>
        </p:spPr>
        <p:txBody>
          <a:bodyPr wrap="square">
            <a:spAutoFit/>
          </a:bodyPr>
          <a:lstStyle/>
          <a:p>
            <a:pPr marL="342900" indent="-342900" algn="just" eaLnBrk="0" hangingPunct="0">
              <a:spcBef>
                <a:spcPct val="20000"/>
              </a:spcBef>
              <a:buClr>
                <a:schemeClr val="hlink"/>
              </a:buClr>
              <a:defRPr/>
            </a:pPr>
            <a:r>
              <a:rPr lang="en-US" sz="2000" dirty="0" smtClean="0">
                <a:solidFill>
                  <a:schemeClr val="accent4">
                    <a:lumMod val="50000"/>
                  </a:schemeClr>
                </a:solidFill>
                <a:latin typeface="Times New Roman" pitchFamily="18" charset="0"/>
                <a:cs typeface="Times New Roman" pitchFamily="18" charset="0"/>
              </a:rPr>
              <a:t>Professor Ann Gray is Professor of Cultural Studies and Faculty Research Director in the Faculty of Media, Humanities &amp; Technology.</a:t>
            </a:r>
            <a:r>
              <a:rPr lang="mn-MN" sz="2000" dirty="0" smtClean="0">
                <a:solidFill>
                  <a:schemeClr val="accent4">
                    <a:lumMod val="50000"/>
                  </a:schemeClr>
                </a:solidFill>
                <a:latin typeface="Times New Roman" pitchFamily="18" charset="0"/>
                <a:cs typeface="Times New Roman" pitchFamily="18" charset="0"/>
              </a:rPr>
              <a:t> </a:t>
            </a:r>
            <a:r>
              <a:rPr lang="en-US" sz="2000" dirty="0" smtClean="0">
                <a:solidFill>
                  <a:schemeClr val="accent4">
                    <a:lumMod val="50000"/>
                  </a:schemeClr>
                </a:solidFill>
                <a:latin typeface="Times New Roman" pitchFamily="18" charset="0"/>
                <a:cs typeface="Times New Roman" pitchFamily="18" charset="0"/>
              </a:rPr>
              <a:t>The University of Lincoln. UK</a:t>
            </a:r>
            <a:endParaRPr lang="en-US" sz="2000" dirty="0">
              <a:solidFill>
                <a:schemeClr val="accent4">
                  <a:lumMod val="50000"/>
                </a:schemeClr>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2714611" y="-857279"/>
            <a:ext cx="4895863" cy="428628"/>
          </a:xfrm>
        </p:spPr>
        <p:txBody>
          <a:bodyPr/>
          <a:lstStyle/>
          <a:p>
            <a:endParaRPr lang="en-US" dirty="0"/>
          </a:p>
        </p:txBody>
      </p:sp>
      <p:sp>
        <p:nvSpPr>
          <p:cNvPr id="3" name="Content Placeholder 2"/>
          <p:cNvSpPr>
            <a:spLocks noGrp="1"/>
          </p:cNvSpPr>
          <p:nvPr>
            <p:ph idx="1"/>
          </p:nvPr>
        </p:nvSpPr>
        <p:spPr>
          <a:xfrm>
            <a:off x="4429124" y="1285860"/>
            <a:ext cx="4029076" cy="4886340"/>
          </a:xfrm>
        </p:spPr>
        <p:txBody>
          <a:bodyPr/>
          <a:lstStyle/>
          <a:p>
            <a:pPr algn="just">
              <a:lnSpc>
                <a:spcPct val="80000"/>
              </a:lnSpc>
              <a:buNone/>
            </a:pPr>
            <a:r>
              <a:rPr lang="mn-MN" sz="2400" dirty="0" smtClean="0">
                <a:solidFill>
                  <a:schemeClr val="accent4">
                    <a:lumMod val="50000"/>
                  </a:schemeClr>
                </a:solidFill>
                <a:latin typeface="Times New Roman" pitchFamily="18" charset="0"/>
                <a:cs typeface="Times New Roman" pitchFamily="18" charset="0"/>
              </a:rPr>
              <a:t>Профессор Анн Грей соёл судлалын хичээл заадаг мэргэжлийн багш нартай хийсэн уулзалтын үеэр хичээлийн хөтөлбөрийн агуулга, ашиглах материал, арга зүйг өөрчлөхтэй холбоотой үнэтэй, санал шүүмж өгсөн. </a:t>
            </a:r>
          </a:p>
          <a:p>
            <a:endParaRPr lang="en-US" dirty="0"/>
          </a:p>
        </p:txBody>
      </p:sp>
      <p:pic>
        <p:nvPicPr>
          <p:cNvPr id="4" name="Picture 3" descr="C:\Documents and Settings\User\My Documents\My Pictures\ANN_at mubis\Tenhim_heleltsuuleg\IMG_0242.JPG"/>
          <p:cNvPicPr/>
          <p:nvPr/>
        </p:nvPicPr>
        <p:blipFill>
          <a:blip r:embed="rId2" cstate="print"/>
          <a:srcRect/>
          <a:stretch>
            <a:fillRect/>
          </a:stretch>
        </p:blipFill>
        <p:spPr bwMode="auto">
          <a:xfrm>
            <a:off x="0" y="928670"/>
            <a:ext cx="4143372" cy="485778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00089"/>
            <a:ext cx="7467600" cy="214314"/>
          </a:xfrm>
        </p:spPr>
        <p:txBody>
          <a:bodyPr/>
          <a:lstStyle/>
          <a:p>
            <a:pPr algn="just"/>
            <a:endParaRPr lang="en-US" dirty="0"/>
          </a:p>
        </p:txBody>
      </p:sp>
      <p:sp>
        <p:nvSpPr>
          <p:cNvPr id="3" name="Content Placeholder 2"/>
          <p:cNvSpPr>
            <a:spLocks noGrp="1"/>
          </p:cNvSpPr>
          <p:nvPr>
            <p:ph idx="1"/>
          </p:nvPr>
        </p:nvSpPr>
        <p:spPr>
          <a:xfrm>
            <a:off x="990600" y="428604"/>
            <a:ext cx="7467600" cy="5743596"/>
          </a:xfrm>
        </p:spPr>
        <p:txBody>
          <a:bodyPr/>
          <a:lstStyle/>
          <a:p>
            <a:pPr algn="just">
              <a:lnSpc>
                <a:spcPct val="80000"/>
              </a:lnSpc>
              <a:buNone/>
            </a:pPr>
            <a:r>
              <a:rPr lang="mn-MN" sz="2400" dirty="0" smtClean="0">
                <a:solidFill>
                  <a:schemeClr val="accent4">
                    <a:lumMod val="50000"/>
                  </a:schemeClr>
                </a:solidFill>
                <a:latin typeface="Times New Roman" pitchFamily="18" charset="0"/>
                <a:cs typeface="Times New Roman" pitchFamily="18" charset="0"/>
              </a:rPr>
              <a:t>Линкольны их сургуулийн профессор Анн Грейгийн өгсөн шүүмж, саналд үндэслэн хичээлийн хөтөлбөрт шинэчлэл хийхдээ бид дараах асуудалд анхаарлаа хандуулж байна. Үүнд:</a:t>
            </a:r>
          </a:p>
          <a:p>
            <a:pPr algn="just">
              <a:lnSpc>
                <a:spcPct val="80000"/>
              </a:lnSpc>
              <a:buFont typeface="Wingdings" pitchFamily="2" charset="2"/>
              <a:buChar char="Ø"/>
            </a:pPr>
            <a:r>
              <a:rPr lang="mn-MN" sz="2400" b="1" dirty="0" smtClean="0">
                <a:solidFill>
                  <a:schemeClr val="bg2">
                    <a:lumMod val="50000"/>
                  </a:schemeClr>
                </a:solidFill>
                <a:latin typeface="Times New Roman" pitchFamily="18" charset="0"/>
                <a:cs typeface="Times New Roman" pitchFamily="18" charset="0"/>
              </a:rPr>
              <a:t>Хөтөлбөрийн агуулгын шинэчлэл</a:t>
            </a:r>
            <a:r>
              <a:rPr lang="mn-MN" sz="2400" dirty="0" smtClean="0">
                <a:solidFill>
                  <a:schemeClr val="accent4">
                    <a:lumMod val="50000"/>
                  </a:schemeClr>
                </a:solidFill>
                <a:latin typeface="Times New Roman" pitchFamily="18" charset="0"/>
                <a:cs typeface="Times New Roman" pitchFamily="18" charset="0"/>
              </a:rPr>
              <a:t>: Оросын шинжлэх ухааны чиг баримжаатай хөгжиж ирсэн хичээлийн агуулга дахин шинэчилж,  дэлхий дахинаа соёл судлалын суурь онол, хандлага, загварыг хичээлийн агуулгад багтаах</a:t>
            </a:r>
          </a:p>
          <a:p>
            <a:pPr algn="just">
              <a:lnSpc>
                <a:spcPct val="80000"/>
              </a:lnSpc>
              <a:buFont typeface="Wingdings" pitchFamily="2" charset="2"/>
              <a:buChar char="Ø"/>
            </a:pPr>
            <a:r>
              <a:rPr lang="mn-MN" sz="2400" b="1" dirty="0" smtClean="0">
                <a:solidFill>
                  <a:schemeClr val="bg2">
                    <a:lumMod val="50000"/>
                  </a:schemeClr>
                </a:solidFill>
                <a:latin typeface="Times New Roman" pitchFamily="18" charset="0"/>
                <a:cs typeface="Times New Roman" pitchFamily="18" charset="0"/>
              </a:rPr>
              <a:t>Соёл судлалын судалгааны аргын шинэчлэл:</a:t>
            </a:r>
            <a:r>
              <a:rPr lang="mn-MN" sz="2400" dirty="0" smtClean="0">
                <a:solidFill>
                  <a:schemeClr val="accent4">
                    <a:lumMod val="50000"/>
                  </a:schemeClr>
                </a:solidFill>
                <a:latin typeface="Times New Roman" pitchFamily="18" charset="0"/>
                <a:cs typeface="Times New Roman" pitchFamily="18" charset="0"/>
              </a:rPr>
              <a:t> Хичээлийн хөтөлбөр нь судлаач багш нарын судалгааны ажлын үр дүнд үндэслэн баяжиж байдаг. Соёл судлалыг хөгжүүлэхгүйгээр соёл судлалын хичээл заах боломжгүй юм. Иймээс соёлын асуудлыг судалж ирсэн судалгааны аргаа өөрчлөх шаардлага тулгарч байна.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71527"/>
            <a:ext cx="7467600" cy="71438"/>
          </a:xfrm>
        </p:spPr>
        <p:txBody>
          <a:bodyPr/>
          <a:lstStyle/>
          <a:p>
            <a:endParaRPr lang="en-US" dirty="0"/>
          </a:p>
        </p:txBody>
      </p:sp>
      <p:sp>
        <p:nvSpPr>
          <p:cNvPr id="3" name="Content Placeholder 2"/>
          <p:cNvSpPr>
            <a:spLocks noGrp="1"/>
          </p:cNvSpPr>
          <p:nvPr>
            <p:ph idx="1"/>
          </p:nvPr>
        </p:nvSpPr>
        <p:spPr>
          <a:xfrm>
            <a:off x="990600" y="428604"/>
            <a:ext cx="7467600" cy="5743596"/>
          </a:xfrm>
        </p:spPr>
        <p:txBody>
          <a:bodyPr/>
          <a:lstStyle/>
          <a:p>
            <a:pPr algn="just">
              <a:buNone/>
            </a:pPr>
            <a:r>
              <a:rPr lang="mn-MN" sz="2400" dirty="0" smtClean="0">
                <a:latin typeface="Times New Roman" pitchFamily="18" charset="0"/>
                <a:cs typeface="Times New Roman" pitchFamily="18" charset="0"/>
              </a:rPr>
              <a:t>Эдгээрийг нэгтгэн үзвээс бидний өмнө</a:t>
            </a:r>
          </a:p>
          <a:p>
            <a:pPr algn="just">
              <a:buFontTx/>
              <a:buChar char="-"/>
            </a:pPr>
            <a:r>
              <a:rPr lang="mn-MN" sz="2400" dirty="0" smtClean="0">
                <a:latin typeface="Times New Roman" pitchFamily="18" charset="0"/>
                <a:cs typeface="Times New Roman" pitchFamily="18" charset="0"/>
              </a:rPr>
              <a:t>ЕБС-ийн стандартыг судлах</a:t>
            </a:r>
          </a:p>
          <a:p>
            <a:pPr algn="just">
              <a:buFontTx/>
              <a:buChar char="-"/>
            </a:pPr>
            <a:r>
              <a:rPr lang="mn-MN" sz="2400" dirty="0" smtClean="0">
                <a:latin typeface="Times New Roman" pitchFamily="18" charset="0"/>
                <a:cs typeface="Times New Roman" pitchFamily="18" charset="0"/>
              </a:rPr>
              <a:t>МУБИС соёл судлалын хөтөлбөрийг шинэчлэх</a:t>
            </a:r>
          </a:p>
          <a:p>
            <a:pPr algn="just">
              <a:buFontTx/>
              <a:buChar char="-"/>
            </a:pPr>
            <a:r>
              <a:rPr lang="mn-MN" sz="2400" dirty="0" smtClean="0">
                <a:latin typeface="Times New Roman" pitchFamily="18" charset="0"/>
                <a:cs typeface="Times New Roman" pitchFamily="18" charset="0"/>
              </a:rPr>
              <a:t>Бусад мэргэжлийн ангиудад ордог соёл судлалын хичээлийн сэдвийн жагсаалтыг гаргах</a:t>
            </a:r>
          </a:p>
          <a:p>
            <a:pPr algn="just">
              <a:buNone/>
            </a:pPr>
            <a:r>
              <a:rPr lang="mn-MN" sz="2400" dirty="0" smtClean="0">
                <a:latin typeface="Times New Roman" pitchFamily="18" charset="0"/>
                <a:cs typeface="Times New Roman" pitchFamily="18" charset="0"/>
              </a:rPr>
              <a:t> Эдгээр </a:t>
            </a:r>
            <a:r>
              <a:rPr lang="mn-MN" sz="2400" dirty="0" smtClean="0">
                <a:latin typeface="Times New Roman" pitchFamily="18" charset="0"/>
                <a:cs typeface="Times New Roman" pitchFamily="18" charset="0"/>
              </a:rPr>
              <a:t>бүх ажлууд зөвхөн эхлэл </a:t>
            </a:r>
            <a:r>
              <a:rPr lang="mn-MN" sz="2400" dirty="0" smtClean="0">
                <a:latin typeface="Times New Roman" pitchFamily="18" charset="0"/>
                <a:cs typeface="Times New Roman" pitchFamily="18" charset="0"/>
              </a:rPr>
              <a:t>учир </a:t>
            </a:r>
            <a:r>
              <a:rPr lang="mn-MN" sz="2400" dirty="0" smtClean="0">
                <a:latin typeface="Times New Roman" pitchFamily="18" charset="0"/>
                <a:cs typeface="Times New Roman" pitchFamily="18" charset="0"/>
              </a:rPr>
              <a:t>цаашид улам </a:t>
            </a:r>
            <a:r>
              <a:rPr lang="mn-MN" sz="2400" dirty="0" smtClean="0">
                <a:latin typeface="Times New Roman" pitchFamily="18" charset="0"/>
                <a:cs typeface="Times New Roman" pitchFamily="18" charset="0"/>
              </a:rPr>
              <a:t>боловсронгуй </a:t>
            </a:r>
            <a:r>
              <a:rPr lang="mn-MN" sz="2400" dirty="0" smtClean="0">
                <a:latin typeface="Times New Roman" pitchFamily="18" charset="0"/>
                <a:cs typeface="Times New Roman" pitchFamily="18" charset="0"/>
              </a:rPr>
              <a:t>болгох эрэл хайгуулын </a:t>
            </a:r>
            <a:r>
              <a:rPr lang="mn-MN" sz="2400" dirty="0" smtClean="0">
                <a:latin typeface="Times New Roman" pitchFamily="18" charset="0"/>
                <a:cs typeface="Times New Roman" pitchFamily="18" charset="0"/>
              </a:rPr>
              <a:t>ажлыг үргэлжлэх </a:t>
            </a:r>
            <a:r>
              <a:rPr lang="mn-MN" sz="2400" dirty="0" smtClean="0">
                <a:latin typeface="Times New Roman" pitchFamily="18" charset="0"/>
                <a:cs typeface="Times New Roman" pitchFamily="18" charset="0"/>
              </a:rPr>
              <a:t>болно. </a:t>
            </a:r>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2357422" y="1428736"/>
            <a:ext cx="4714908" cy="4484703"/>
          </a:xfrm>
        </p:spPr>
        <p:txBody>
          <a:bodyPr/>
          <a:lstStyle/>
          <a:p>
            <a:pPr>
              <a:lnSpc>
                <a:spcPct val="80000"/>
              </a:lnSpc>
              <a:buNone/>
            </a:pPr>
            <a:endParaRPr lang="mn-MN" sz="2000" dirty="0" smtClean="0">
              <a:solidFill>
                <a:schemeClr val="accent4">
                  <a:lumMod val="50000"/>
                </a:schemeClr>
              </a:solidFill>
              <a:latin typeface="18"/>
            </a:endParaRPr>
          </a:p>
          <a:p>
            <a:pPr algn="ctr">
              <a:lnSpc>
                <a:spcPct val="80000"/>
              </a:lnSpc>
              <a:buNone/>
            </a:pPr>
            <a:endParaRPr lang="mn-MN" sz="2800" dirty="0" smtClean="0">
              <a:solidFill>
                <a:schemeClr val="accent4">
                  <a:lumMod val="50000"/>
                </a:schemeClr>
              </a:solidFill>
              <a:latin typeface="18"/>
            </a:endParaRPr>
          </a:p>
          <a:p>
            <a:pPr algn="ctr">
              <a:lnSpc>
                <a:spcPct val="80000"/>
              </a:lnSpc>
              <a:buNone/>
            </a:pPr>
            <a:r>
              <a:rPr lang="mn-MN" sz="2800" dirty="0" smtClean="0">
                <a:solidFill>
                  <a:schemeClr val="accent4">
                    <a:lumMod val="50000"/>
                  </a:schemeClr>
                </a:solidFill>
                <a:latin typeface="18"/>
              </a:rPr>
              <a:t>Анхаарлаа хандуулсанд тань баярлалаа.</a:t>
            </a:r>
            <a:endParaRPr lang="en-US" sz="2800" dirty="0">
              <a:solidFill>
                <a:schemeClr val="accent4">
                  <a:lumMod val="50000"/>
                </a:schemeClr>
              </a:solidFill>
              <a:latin typeface="1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428652"/>
            <a:ext cx="8286807" cy="45719"/>
          </a:xfrm>
        </p:spPr>
        <p:txBody>
          <a:bodyPr/>
          <a:lstStyle/>
          <a:p>
            <a:pPr algn="ct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500042"/>
            <a:ext cx="7467600" cy="5672158"/>
          </a:xfrm>
        </p:spPr>
        <p:txBody>
          <a:bodyPr/>
          <a:lstStyle/>
          <a:p>
            <a:pPr algn="just">
              <a:buNone/>
            </a:pPr>
            <a:r>
              <a:rPr lang="mn-MN" sz="2400" dirty="0" smtClean="0">
                <a:latin typeface="Times New Roman" pitchFamily="18" charset="0"/>
                <a:cs typeface="Times New Roman" pitchFamily="18" charset="0"/>
              </a:rPr>
              <a:t>Монгол улсын Гэгээрлийн сайдын 1998 оны 08 сарын 17-ны өдрийн тушаалаар хүмүүнлэгийн боловсролын үр өгөөжийг дээшлүүлэх зорилгоор 1998-1999 оны хичээлийн жилээс эхлэн “Соёл судлалын үндэс” хичээлийг нийт их дээд сургууль коллежид ялгавартай цаг хөтөлбөрөөр заах болсон. Улмаар 2002 онд БСШУ-ны сайдын 390-р тушаалаар “Монгол улсын дээд боловсролын стандартын үлгэрчлэсэн загвар”-т соёл судлалыг заавал үзэх хүмүүнлэгийн ухааны хичээлийн бүрэлдэхүүнд оруулж өгсөнөөр оюутнууд заавал үзэж судлах суурь хичээл болгон заах эрх зүйн үндсийг анх баталгаажуулсан.</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642965"/>
            <a:ext cx="7467600" cy="142876"/>
          </a:xfrm>
        </p:spPr>
        <p:txBody>
          <a:bodyPr/>
          <a:lstStyle/>
          <a:p>
            <a:endParaRPr lang="en-US" dirty="0"/>
          </a:p>
        </p:txBody>
      </p:sp>
      <p:sp>
        <p:nvSpPr>
          <p:cNvPr id="3" name="Content Placeholder 2"/>
          <p:cNvSpPr>
            <a:spLocks noGrp="1"/>
          </p:cNvSpPr>
          <p:nvPr>
            <p:ph idx="1"/>
          </p:nvPr>
        </p:nvSpPr>
        <p:spPr>
          <a:xfrm>
            <a:off x="990600" y="1000108"/>
            <a:ext cx="7467600" cy="5172092"/>
          </a:xfrm>
        </p:spPr>
        <p:txBody>
          <a:bodyPr/>
          <a:lstStyle/>
          <a:p>
            <a:pPr algn="just">
              <a:buNone/>
            </a:pPr>
            <a:r>
              <a:rPr lang="mn-MN" sz="2400" dirty="0" smtClean="0">
                <a:latin typeface="Times New Roman" pitchFamily="18" charset="0"/>
                <a:cs typeface="Times New Roman" pitchFamily="18" charset="0"/>
              </a:rPr>
              <a:t>Соёл судлалын үндэс хичээлийг бакалаврын түвшинд зааж эхэлсэн цаг мөчөөс эхлэн дээд боловсролд соёлын харилцан ойлголцлыг бий болгох, соёл хүмүүнлэгийн суурь мэдлэг боловсролтой боловсон хүчин бэлтгэх төрийн бодлогын хүрээнд соёл судлалын боловсрол олгох үйл ажиллагаа идэвхижиж эхлэсэн юм.</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500089"/>
            <a:ext cx="7467600" cy="71438"/>
          </a:xfrm>
        </p:spPr>
        <p:txBody>
          <a:bodyPr/>
          <a:lstStyle/>
          <a:p>
            <a:endParaRPr lang="en-US" dirty="0"/>
          </a:p>
        </p:txBody>
      </p:sp>
      <p:sp>
        <p:nvSpPr>
          <p:cNvPr id="3" name="Content Placeholder 2"/>
          <p:cNvSpPr>
            <a:spLocks noGrp="1"/>
          </p:cNvSpPr>
          <p:nvPr>
            <p:ph idx="1"/>
          </p:nvPr>
        </p:nvSpPr>
        <p:spPr>
          <a:xfrm>
            <a:off x="990600" y="714356"/>
            <a:ext cx="7467600" cy="5457844"/>
          </a:xfrm>
        </p:spPr>
        <p:txBody>
          <a:bodyPr/>
          <a:lstStyle/>
          <a:p>
            <a:pPr algn="just">
              <a:buNone/>
            </a:pPr>
            <a:r>
              <a:rPr lang="mn-MN" sz="2400" dirty="0" smtClean="0">
                <a:latin typeface="Times New Roman" pitchFamily="18" charset="0"/>
                <a:cs typeface="Times New Roman" pitchFamily="18" charset="0"/>
              </a:rPr>
              <a:t>Энэхүү цаг мөчөөс </a:t>
            </a:r>
            <a:r>
              <a:rPr lang="mn-MN" sz="2400" dirty="0" smtClean="0">
                <a:latin typeface="Times New Roman" pitchFamily="18" charset="0"/>
                <a:cs typeface="Times New Roman" pitchFamily="18" charset="0"/>
              </a:rPr>
              <a:t>эхлэн их дээд сургуулийн хүрээнд  </a:t>
            </a:r>
            <a:r>
              <a:rPr lang="mn-MN" sz="2400" dirty="0" smtClean="0">
                <a:latin typeface="Times New Roman" pitchFamily="18" charset="0"/>
                <a:cs typeface="Times New Roman" pitchFamily="18" charset="0"/>
              </a:rPr>
              <a:t>соёл судлал </a:t>
            </a:r>
            <a:r>
              <a:rPr lang="mn-MN" sz="2400" dirty="0" smtClean="0">
                <a:latin typeface="Times New Roman" pitchFamily="18" charset="0"/>
                <a:cs typeface="Times New Roman" pitchFamily="18" charset="0"/>
              </a:rPr>
              <a:t>хичээлийг </a:t>
            </a:r>
            <a:r>
              <a:rPr lang="mn-MN" sz="2400" dirty="0" smtClean="0">
                <a:latin typeface="Times New Roman" pitchFamily="18" charset="0"/>
                <a:cs typeface="Times New Roman" pitchFamily="18" charset="0"/>
              </a:rPr>
              <a:t>соёлын түүх, соёлын олон төрөл зүйл тэдгээрийн харилцан хамаарал, соёлын мөн чанар, хөгжлийн түгээмэл зүй тогтлын тухай мэдлэгийг багтаасан </a:t>
            </a:r>
            <a:r>
              <a:rPr lang="mn-MN" sz="2400" dirty="0" smtClean="0">
                <a:latin typeface="Times New Roman" pitchFamily="18" charset="0"/>
                <a:cs typeface="Times New Roman" pitchFamily="18" charset="0"/>
              </a:rPr>
              <a:t>агуулгаар </a:t>
            </a:r>
            <a:r>
              <a:rPr lang="mn-MN" sz="2400" dirty="0" smtClean="0">
                <a:latin typeface="Times New Roman" pitchFamily="18" charset="0"/>
                <a:cs typeface="Times New Roman" pitchFamily="18" charset="0"/>
              </a:rPr>
              <a:t>сургалтыг явуулж ирсэн. </a:t>
            </a:r>
            <a:r>
              <a:rPr lang="mn-MN" sz="2400" dirty="0" smtClean="0">
                <a:latin typeface="Times New Roman" pitchFamily="18" charset="0"/>
                <a:cs typeface="Times New Roman" pitchFamily="18" charset="0"/>
              </a:rPr>
              <a:t>Соёл </a:t>
            </a:r>
            <a:r>
              <a:rPr lang="mn-MN" sz="2400" dirty="0" smtClean="0">
                <a:latin typeface="Times New Roman" pitchFamily="18" charset="0"/>
                <a:cs typeface="Times New Roman" pitchFamily="18" charset="0"/>
              </a:rPr>
              <a:t>судлалын эдгээр ойлголт нь өөрөө агуулгын хувьд өргөн хүрээг хамарч байдаг мэдлэгийн цогц юм. </a:t>
            </a: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714403"/>
            <a:ext cx="7467600" cy="214314"/>
          </a:xfrm>
        </p:spPr>
        <p:txBody>
          <a:bodyPr/>
          <a:lstStyle/>
          <a:p>
            <a:endParaRPr lang="en-US" dirty="0"/>
          </a:p>
        </p:txBody>
      </p:sp>
      <p:sp>
        <p:nvSpPr>
          <p:cNvPr id="3" name="Content Placeholder 2"/>
          <p:cNvSpPr>
            <a:spLocks noGrp="1"/>
          </p:cNvSpPr>
          <p:nvPr>
            <p:ph idx="1"/>
          </p:nvPr>
        </p:nvSpPr>
        <p:spPr>
          <a:xfrm>
            <a:off x="990600" y="428604"/>
            <a:ext cx="7467600" cy="5743596"/>
          </a:xfrm>
        </p:spPr>
        <p:txBody>
          <a:bodyPr/>
          <a:lstStyle/>
          <a:p>
            <a:pPr algn="just">
              <a:buNone/>
            </a:pPr>
            <a:r>
              <a:rPr lang="mn-MN" sz="2400" dirty="0" smtClean="0">
                <a:latin typeface="Times New Roman" pitchFamily="18" charset="0"/>
                <a:cs typeface="Times New Roman" pitchFamily="18" charset="0"/>
              </a:rPr>
              <a:t>Соёл судлалын хичээлийн зорилгыг тухайн сургалтыг явуулж буй сургууль бүр өөр өөрийн онцлогт тохируулан сургалтынхаа хөтөлбөрт тусгасан байдаг. Энэ нь соёл судлалын шинжлэх ухааны бүтэц, соёлыг хэрхэн ойлгож буй байдлаас шууд </a:t>
            </a:r>
            <a:r>
              <a:rPr lang="mn-MN" sz="2400" dirty="0" smtClean="0">
                <a:latin typeface="Times New Roman" pitchFamily="18" charset="0"/>
                <a:cs typeface="Times New Roman" pitchFamily="18" charset="0"/>
              </a:rPr>
              <a:t>хамааралтайн зэрэгцээ тухайн сургуулийн </a:t>
            </a:r>
            <a:r>
              <a:rPr lang="mn-MN" sz="2400" dirty="0" smtClean="0">
                <a:latin typeface="Times New Roman" pitchFamily="18" charset="0"/>
                <a:cs typeface="Times New Roman" pitchFamily="18" charset="0"/>
              </a:rPr>
              <a:t>зорилго, онцлог зэргээс хамаарч байна. </a:t>
            </a:r>
            <a:endParaRPr lang="mn-MN" sz="24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357214"/>
            <a:ext cx="7467600" cy="45719"/>
          </a:xfrm>
        </p:spPr>
        <p:txBody>
          <a:bodyPr/>
          <a:lstStyle/>
          <a:p>
            <a:endParaRPr lang="en-US" dirty="0"/>
          </a:p>
        </p:txBody>
      </p:sp>
      <p:sp>
        <p:nvSpPr>
          <p:cNvPr id="3" name="Content Placeholder 2"/>
          <p:cNvSpPr>
            <a:spLocks noGrp="1"/>
          </p:cNvSpPr>
          <p:nvPr>
            <p:ph idx="1"/>
          </p:nvPr>
        </p:nvSpPr>
        <p:spPr>
          <a:xfrm>
            <a:off x="990600" y="1571612"/>
            <a:ext cx="7467600" cy="4600588"/>
          </a:xfrm>
        </p:spPr>
        <p:txBody>
          <a:bodyPr/>
          <a:lstStyle/>
          <a:p>
            <a:pPr algn="just">
              <a:buNone/>
            </a:pPr>
            <a:r>
              <a:rPr lang="mn-MN" sz="2400" dirty="0" smtClean="0">
                <a:latin typeface="Times New Roman" pitchFamily="18" charset="0"/>
                <a:cs typeface="Times New Roman" pitchFamily="18" charset="0"/>
              </a:rPr>
              <a:t>Өнөөдөр багш </a:t>
            </a:r>
            <a:r>
              <a:rPr lang="mn-MN" sz="2400" dirty="0" smtClean="0">
                <a:latin typeface="Times New Roman" pitchFamily="18" charset="0"/>
                <a:cs typeface="Times New Roman" pitchFamily="18" charset="0"/>
              </a:rPr>
              <a:t>боловсролын чанарыг сайжруулах асуудал </a:t>
            </a:r>
            <a:r>
              <a:rPr lang="mn-MN" sz="2400" dirty="0" smtClean="0">
                <a:latin typeface="Times New Roman" pitchFamily="18" charset="0"/>
                <a:cs typeface="Times New Roman" pitchFamily="18" charset="0"/>
              </a:rPr>
              <a:t>яригдаж буй цаг үед  багш </a:t>
            </a:r>
            <a:r>
              <a:rPr lang="mn-MN" sz="2400" dirty="0" smtClean="0">
                <a:latin typeface="Times New Roman" pitchFamily="18" charset="0"/>
                <a:cs typeface="Times New Roman" pitchFamily="18" charset="0"/>
              </a:rPr>
              <a:t>бэлтгэдэг их дээд </a:t>
            </a:r>
            <a:r>
              <a:rPr lang="mn-MN" sz="2400" dirty="0" smtClean="0">
                <a:latin typeface="Times New Roman" pitchFamily="18" charset="0"/>
                <a:cs typeface="Times New Roman" pitchFamily="18" charset="0"/>
              </a:rPr>
              <a:t>сургуулиудын  </a:t>
            </a:r>
            <a:r>
              <a:rPr lang="mn-MN" sz="2400" dirty="0" smtClean="0">
                <a:latin typeface="Times New Roman" pitchFamily="18" charset="0"/>
                <a:cs typeface="Times New Roman" pitchFamily="18" charset="0"/>
              </a:rPr>
              <a:t>тулгамдсан асуудал бол яах аргагүй </a:t>
            </a:r>
            <a:r>
              <a:rPr lang="mn-MN" sz="2400" dirty="0" smtClean="0">
                <a:latin typeface="Times New Roman" pitchFamily="18" charset="0"/>
                <a:cs typeface="Times New Roman" pitchFamily="18" charset="0"/>
              </a:rPr>
              <a:t>чанартай боловсрол олгох явдал юм</a:t>
            </a:r>
            <a:r>
              <a:rPr lang="mn-MN" sz="2400" dirty="0" smtClean="0">
                <a:latin typeface="Times New Roman" pitchFamily="18" charset="0"/>
                <a:cs typeface="Times New Roman" pitchFamily="18" charset="0"/>
              </a:rPr>
              <a:t>. Чанартай боловсрол гэдэг нь олж </a:t>
            </a:r>
            <a:r>
              <a:rPr lang="mn-MN" sz="2400" dirty="0" smtClean="0">
                <a:latin typeface="Times New Roman" pitchFamily="18" charset="0"/>
                <a:cs typeface="Times New Roman" pitchFamily="18" charset="0"/>
              </a:rPr>
              <a:t>авсан мэдлэг нь тухайн </a:t>
            </a:r>
            <a:r>
              <a:rPr lang="mn-MN" sz="2400" dirty="0" smtClean="0">
                <a:latin typeface="Times New Roman" pitchFamily="18" charset="0"/>
                <a:cs typeface="Times New Roman" pitchFamily="18" charset="0"/>
              </a:rPr>
              <a:t>хүний насан туршдын хөрөнгийн эх сурвалж байх ёстой. </a:t>
            </a:r>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2875" y="-428651"/>
            <a:ext cx="7467600" cy="142876"/>
          </a:xfrm>
        </p:spPr>
        <p:txBody>
          <a:bodyPr/>
          <a:lstStyle/>
          <a:p>
            <a:endParaRPr lang="en-US" dirty="0"/>
          </a:p>
        </p:txBody>
      </p:sp>
      <p:sp>
        <p:nvSpPr>
          <p:cNvPr id="3" name="Content Placeholder 2"/>
          <p:cNvSpPr>
            <a:spLocks noGrp="1"/>
          </p:cNvSpPr>
          <p:nvPr>
            <p:ph idx="1"/>
          </p:nvPr>
        </p:nvSpPr>
        <p:spPr>
          <a:xfrm>
            <a:off x="990600" y="1214422"/>
            <a:ext cx="7467600" cy="4957778"/>
          </a:xfrm>
        </p:spPr>
        <p:txBody>
          <a:bodyPr/>
          <a:lstStyle/>
          <a:p>
            <a:pPr algn="just">
              <a:buNone/>
            </a:pPr>
            <a:r>
              <a:rPr lang="mn-MN" dirty="0" smtClean="0"/>
              <a:t> </a:t>
            </a:r>
            <a:r>
              <a:rPr lang="mn-MN" sz="2400" dirty="0" smtClean="0">
                <a:latin typeface="Times New Roman" pitchFamily="18" charset="0"/>
                <a:cs typeface="Times New Roman" pitchFamily="18" charset="0"/>
              </a:rPr>
              <a:t>“... Тухайн улс орон, орон нутаг, байгуулга, өрх гэрийн тасралтгүй хөгжилд өөрийн чансаатай хувь </a:t>
            </a:r>
            <a:r>
              <a:rPr lang="mn-MN" sz="2400" dirty="0" smtClean="0">
                <a:latin typeface="Times New Roman" pitchFamily="18" charset="0"/>
                <a:cs typeface="Times New Roman" pitchFamily="18" charset="0"/>
              </a:rPr>
              <a:t>нэмрээ </a:t>
            </a:r>
            <a:r>
              <a:rPr lang="mn-MN" sz="2400" dirty="0" smtClean="0">
                <a:latin typeface="Times New Roman" pitchFamily="18" charset="0"/>
                <a:cs typeface="Times New Roman" pitchFamily="18" charset="0"/>
              </a:rPr>
              <a:t>байнга оруулж байх бүтээлч сэтгэлгээг насан туршид нь тэтгэгч мэдлэг, дадлага, хандлага олгох сургалт-эрдэм </a:t>
            </a:r>
            <a:r>
              <a:rPr lang="mn-MN" sz="2400" dirty="0" smtClean="0">
                <a:latin typeface="Times New Roman" pitchFamily="18" charset="0"/>
                <a:cs typeface="Times New Roman" pitchFamily="18" charset="0"/>
              </a:rPr>
              <a:t>шинжилгээ-үйлдвэрлэлийн </a:t>
            </a:r>
            <a:r>
              <a:rPr lang="mn-MN" sz="2400" dirty="0" smtClean="0">
                <a:latin typeface="Times New Roman" pitchFamily="18" charset="0"/>
                <a:cs typeface="Times New Roman" pitchFamily="18" charset="0"/>
              </a:rPr>
              <a:t>хосолмол тогтолцоог төлөвшүүлэхэд оршино.”</a:t>
            </a:r>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785842"/>
            <a:ext cx="7467600" cy="45719"/>
          </a:xfrm>
        </p:spPr>
        <p:txBody>
          <a:bodyPr/>
          <a:lstStyle/>
          <a:p>
            <a:endParaRPr lang="en-US" dirty="0"/>
          </a:p>
        </p:txBody>
      </p:sp>
      <p:sp>
        <p:nvSpPr>
          <p:cNvPr id="3" name="Content Placeholder 2"/>
          <p:cNvSpPr>
            <a:spLocks noGrp="1"/>
          </p:cNvSpPr>
          <p:nvPr>
            <p:ph idx="1"/>
          </p:nvPr>
        </p:nvSpPr>
        <p:spPr>
          <a:xfrm>
            <a:off x="990600" y="714356"/>
            <a:ext cx="7467600" cy="5457844"/>
          </a:xfrm>
        </p:spPr>
        <p:txBody>
          <a:bodyPr/>
          <a:lstStyle/>
          <a:p>
            <a:pPr algn="just">
              <a:buNone/>
            </a:pPr>
            <a:r>
              <a:rPr lang="mn-MN" sz="2400" dirty="0" smtClean="0">
                <a:latin typeface="Times New Roman" pitchFamily="18" charset="0"/>
                <a:cs typeface="Times New Roman" pitchFamily="18" charset="0"/>
              </a:rPr>
              <a:t>Ингэхийн </a:t>
            </a:r>
            <a:r>
              <a:rPr lang="mn-MN" sz="2400" dirty="0" smtClean="0">
                <a:latin typeface="Times New Roman" pitchFamily="18" charset="0"/>
                <a:cs typeface="Times New Roman" pitchFamily="18" charset="0"/>
              </a:rPr>
              <a:t>тулд сургалтын хөтөлбөр, төлөвлөгөөний бүтэц, зохион </a:t>
            </a:r>
            <a:r>
              <a:rPr lang="mn-MN" sz="2400" dirty="0" smtClean="0">
                <a:latin typeface="Times New Roman" pitchFamily="18" charset="0"/>
                <a:cs typeface="Times New Roman" pitchFamily="18" charset="0"/>
              </a:rPr>
              <a:t>байгуулалтанд цаг үеийн шаардлагыг хангахуйц өөрчлөлтийг хийж, </a:t>
            </a:r>
            <a:r>
              <a:rPr lang="mn-MN" sz="2400" dirty="0" smtClean="0">
                <a:latin typeface="Times New Roman" pitchFamily="18" charset="0"/>
                <a:cs typeface="Times New Roman" pitchFamily="18" charset="0"/>
              </a:rPr>
              <a:t>түүнд байвал зохих </a:t>
            </a:r>
            <a:r>
              <a:rPr lang="mn-MN" sz="2400" dirty="0" smtClean="0">
                <a:latin typeface="Times New Roman" pitchFamily="18" charset="0"/>
                <a:cs typeface="Times New Roman" pitchFamily="18" charset="0"/>
              </a:rPr>
              <a:t>сэдвүүдийн заах цаг, </a:t>
            </a:r>
            <a:r>
              <a:rPr lang="mn-MN" sz="2400" dirty="0" smtClean="0">
                <a:latin typeface="Times New Roman" pitchFamily="18" charset="0"/>
                <a:cs typeface="Times New Roman" pitchFamily="18" charset="0"/>
              </a:rPr>
              <a:t>багтаамжийг аль болохуйц их болгох шаардлагатай</a:t>
            </a:r>
            <a:r>
              <a:rPr lang="mn-MN" sz="2400" dirty="0" smtClean="0">
                <a:latin typeface="Times New Roman" pitchFamily="18" charset="0"/>
                <a:cs typeface="Times New Roman" pitchFamily="18" charset="0"/>
              </a:rPr>
              <a:t>. Гэхдээ </a:t>
            </a:r>
            <a:r>
              <a:rPr lang="mn-MN" sz="2400" dirty="0" smtClean="0">
                <a:latin typeface="Times New Roman" pitchFamily="18" charset="0"/>
                <a:cs typeface="Times New Roman" pitchFamily="18" charset="0"/>
              </a:rPr>
              <a:t>асуудлыг зөвхөн ганцхан талаас </a:t>
            </a:r>
            <a:r>
              <a:rPr lang="mn-MN" sz="2400" dirty="0" smtClean="0">
                <a:latin typeface="Times New Roman" pitchFamily="18" charset="0"/>
                <a:cs typeface="Times New Roman" pitchFamily="18" charset="0"/>
              </a:rPr>
              <a:t>нь харж </a:t>
            </a:r>
            <a:r>
              <a:rPr lang="mn-MN" sz="2400" dirty="0" smtClean="0">
                <a:latin typeface="Times New Roman" pitchFamily="18" charset="0"/>
                <a:cs typeface="Times New Roman" pitchFamily="18" charset="0"/>
              </a:rPr>
              <a:t>сургалтын үйл ажиллагааг явуулах нь учир дутагдалтай юм. </a:t>
            </a:r>
            <a:endParaRPr lang="mn-MN" sz="2400" dirty="0" smtClean="0">
              <a:latin typeface="Times New Roman" pitchFamily="18" charset="0"/>
              <a:cs typeface="Times New Roman" pitchFamily="18" charset="0"/>
            </a:endParaRPr>
          </a:p>
          <a:p>
            <a:pPr algn="just">
              <a:buNone/>
            </a:pPr>
            <a:r>
              <a:rPr lang="mn-MN" sz="2400" dirty="0" smtClean="0">
                <a:latin typeface="Times New Roman" pitchFamily="18" charset="0"/>
                <a:cs typeface="Times New Roman" pitchFamily="18" charset="0"/>
              </a:rPr>
              <a:t>Сургалт өөрөө цогц ойлголт байдаг.  </a:t>
            </a:r>
            <a:endParaRPr lang="en-US" sz="2400" dirty="0" smtClean="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500089"/>
            <a:ext cx="7467600" cy="214314"/>
          </a:xfrm>
        </p:spPr>
        <p:txBody>
          <a:bodyPr/>
          <a:lstStyle/>
          <a:p>
            <a:endParaRPr lang="en-US" dirty="0"/>
          </a:p>
        </p:txBody>
      </p:sp>
      <p:sp>
        <p:nvSpPr>
          <p:cNvPr id="3" name="Content Placeholder 2"/>
          <p:cNvSpPr>
            <a:spLocks noGrp="1"/>
          </p:cNvSpPr>
          <p:nvPr>
            <p:ph idx="1"/>
          </p:nvPr>
        </p:nvSpPr>
        <p:spPr>
          <a:xfrm>
            <a:off x="990600" y="714356"/>
            <a:ext cx="7467600" cy="5000660"/>
          </a:xfrm>
        </p:spPr>
        <p:txBody>
          <a:bodyPr/>
          <a:lstStyle/>
          <a:p>
            <a:pPr algn="just">
              <a:buNone/>
            </a:pPr>
            <a:r>
              <a:rPr lang="mn-MN" sz="2400" dirty="0" smtClean="0">
                <a:latin typeface="Times New Roman" pitchFamily="18" charset="0"/>
                <a:cs typeface="Times New Roman" pitchFamily="18" charset="0"/>
              </a:rPr>
              <a:t>Соёлыг чухам юу гэж ойлгох вэ? </a:t>
            </a:r>
            <a:endParaRPr lang="mn-MN" sz="2400" dirty="0" smtClean="0">
              <a:latin typeface="Times New Roman" pitchFamily="18" charset="0"/>
              <a:cs typeface="Times New Roman" pitchFamily="18" charset="0"/>
            </a:endParaRPr>
          </a:p>
          <a:p>
            <a:pPr algn="just">
              <a:buNone/>
            </a:pPr>
            <a:r>
              <a:rPr lang="mn-MN" sz="2400" dirty="0" smtClean="0">
                <a:latin typeface="Times New Roman" pitchFamily="18" charset="0"/>
                <a:cs typeface="Times New Roman" pitchFamily="18" charset="0"/>
              </a:rPr>
              <a:t>Соёлыг </a:t>
            </a:r>
            <a:r>
              <a:rPr lang="mn-MN" sz="2400" dirty="0" smtClean="0">
                <a:latin typeface="Times New Roman" pitchFamily="18" charset="0"/>
                <a:cs typeface="Times New Roman" pitchFamily="18" charset="0"/>
              </a:rPr>
              <a:t>өдөр тутмын амьдралд үр өгөөжөө өгөх өөрөөр хэлбэл практик амьдралтай нягт холбогдох арга, бүтээлч сэтгэлгээ, сэтгэлгээний </a:t>
            </a:r>
            <a:r>
              <a:rPr lang="mn-MN" sz="2400" dirty="0" smtClean="0">
                <a:latin typeface="Times New Roman" pitchFamily="18" charset="0"/>
                <a:cs typeface="Times New Roman" pitchFamily="18" charset="0"/>
              </a:rPr>
              <a:t>дадал, сэтгэхүй-хэл </a:t>
            </a:r>
            <a:r>
              <a:rPr lang="mn-MN" sz="2400" dirty="0" smtClean="0">
                <a:latin typeface="Times New Roman" pitchFamily="18" charset="0"/>
                <a:cs typeface="Times New Roman" pitchFamily="18" charset="0"/>
              </a:rPr>
              <a:t>ба </a:t>
            </a:r>
            <a:r>
              <a:rPr lang="mn-MN" sz="2400" dirty="0" smtClean="0">
                <a:latin typeface="Times New Roman" pitchFamily="18" charset="0"/>
                <a:cs typeface="Times New Roman" pitchFamily="18" charset="0"/>
              </a:rPr>
              <a:t>утга </a:t>
            </a:r>
            <a:r>
              <a:rPr lang="mn-MN" sz="2400" dirty="0" smtClean="0">
                <a:latin typeface="Times New Roman" pitchFamily="18" charset="0"/>
                <a:cs typeface="Times New Roman" pitchFamily="18" charset="0"/>
              </a:rPr>
              <a:t>гэх мэт соёлын олон асуудлыг </a:t>
            </a:r>
            <a:r>
              <a:rPr lang="mn-MN" sz="2400" dirty="0" smtClean="0">
                <a:latin typeface="Times New Roman" pitchFamily="18" charset="0"/>
                <a:cs typeface="Times New Roman" pitchFamily="18" charset="0"/>
              </a:rPr>
              <a:t>илэрхийлэгч юм. Эдгээрийг суралцагчаар </a:t>
            </a:r>
            <a:r>
              <a:rPr lang="mn-MN" sz="2400" dirty="0" smtClean="0">
                <a:latin typeface="Times New Roman" pitchFamily="18" charset="0"/>
                <a:cs typeface="Times New Roman" pitchFamily="18" charset="0"/>
              </a:rPr>
              <a:t>дамжуулан шинээр эргэн харахад хүргэж байна. </a:t>
            </a:r>
            <a:endParaRPr lang="mn-MN" sz="2400"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endParaRPr lang="en-US" dirty="0" smtClean="0"/>
          </a:p>
          <a:p>
            <a:endParaRPr lang="en-US" dirty="0"/>
          </a:p>
        </p:txBody>
      </p:sp>
    </p:spTree>
  </p:cSld>
  <p:clrMapOvr>
    <a:masterClrMapping/>
  </p:clrMapOvr>
</p:sld>
</file>

<file path=ppt/theme/theme1.xml><?xml version="1.0" encoding="utf-8"?>
<a:theme xmlns:a="http://schemas.openxmlformats.org/drawingml/2006/main" name="powerpoint-template">
  <a:themeElements>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B92D14"/>
        </a:lt2>
        <a:accent1>
          <a:srgbClr val="D34E13"/>
        </a:accent1>
        <a:accent2>
          <a:srgbClr val="DC9009"/>
        </a:accent2>
        <a:accent3>
          <a:srgbClr val="FFFFFF"/>
        </a:accent3>
        <a:accent4>
          <a:srgbClr val="404040"/>
        </a:accent4>
        <a:accent5>
          <a:srgbClr val="E6B2AA"/>
        </a:accent5>
        <a:accent6>
          <a:srgbClr val="C78207"/>
        </a:accent6>
        <a:hlink>
          <a:srgbClr val="EEC63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AE6310"/>
        </a:lt2>
        <a:accent1>
          <a:srgbClr val="E79613"/>
        </a:accent1>
        <a:accent2>
          <a:srgbClr val="E1720D"/>
        </a:accent2>
        <a:accent3>
          <a:srgbClr val="FFFFFF"/>
        </a:accent3>
        <a:accent4>
          <a:srgbClr val="404040"/>
        </a:accent4>
        <a:accent5>
          <a:srgbClr val="F1C9AA"/>
        </a:accent5>
        <a:accent6>
          <a:srgbClr val="CC670B"/>
        </a:accent6>
        <a:hlink>
          <a:srgbClr val="C6470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C75F06"/>
        </a:lt2>
        <a:accent1>
          <a:srgbClr val="E07D06"/>
        </a:accent1>
        <a:accent2>
          <a:srgbClr val="F2A016"/>
        </a:accent2>
        <a:accent3>
          <a:srgbClr val="FFFFFF"/>
        </a:accent3>
        <a:accent4>
          <a:srgbClr val="404040"/>
        </a:accent4>
        <a:accent5>
          <a:srgbClr val="EDBFAA"/>
        </a:accent5>
        <a:accent6>
          <a:srgbClr val="DB9113"/>
        </a:accent6>
        <a:hlink>
          <a:srgbClr val="F7C91C"/>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CE5C16"/>
        </a:lt2>
        <a:accent1>
          <a:srgbClr val="E3852B"/>
        </a:accent1>
        <a:accent2>
          <a:srgbClr val="E79235"/>
        </a:accent2>
        <a:accent3>
          <a:srgbClr val="FFFFFF"/>
        </a:accent3>
        <a:accent4>
          <a:srgbClr val="404040"/>
        </a:accent4>
        <a:accent5>
          <a:srgbClr val="EFC2AC"/>
        </a:accent5>
        <a:accent6>
          <a:srgbClr val="D1842F"/>
        </a:accent6>
        <a:hlink>
          <a:srgbClr val="F09E38"/>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BD5D16"/>
        </a:lt2>
        <a:accent1>
          <a:srgbClr val="ED5B10"/>
        </a:accent1>
        <a:accent2>
          <a:srgbClr val="F5A526"/>
        </a:accent2>
        <a:accent3>
          <a:srgbClr val="FFFFFF"/>
        </a:accent3>
        <a:accent4>
          <a:srgbClr val="404040"/>
        </a:accent4>
        <a:accent5>
          <a:srgbClr val="F4B5AA"/>
        </a:accent5>
        <a:accent6>
          <a:srgbClr val="DE9521"/>
        </a:accent6>
        <a:hlink>
          <a:srgbClr val="FABD4B"/>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B33617"/>
        </a:lt2>
        <a:accent1>
          <a:srgbClr val="DC6900"/>
        </a:accent1>
        <a:accent2>
          <a:srgbClr val="ED9500"/>
        </a:accent2>
        <a:accent3>
          <a:srgbClr val="FFFFFF"/>
        </a:accent3>
        <a:accent4>
          <a:srgbClr val="404040"/>
        </a:accent4>
        <a:accent5>
          <a:srgbClr val="EBB9AA"/>
        </a:accent5>
        <a:accent6>
          <a:srgbClr val="D78700"/>
        </a:accent6>
        <a:hlink>
          <a:srgbClr val="F8BE1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FE3902"/>
        </a:lt2>
        <a:accent1>
          <a:srgbClr val="FF6B03"/>
        </a:accent1>
        <a:accent2>
          <a:srgbClr val="FF8308"/>
        </a:accent2>
        <a:accent3>
          <a:srgbClr val="FFFFFF"/>
        </a:accent3>
        <a:accent4>
          <a:srgbClr val="404040"/>
        </a:accent4>
        <a:accent5>
          <a:srgbClr val="FFBAAA"/>
        </a:accent5>
        <a:accent6>
          <a:srgbClr val="E77606"/>
        </a:accent6>
        <a:hlink>
          <a:srgbClr val="FFA90B"/>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C75F06"/>
        </a:lt2>
        <a:accent1>
          <a:srgbClr val="E07D06"/>
        </a:accent1>
        <a:accent2>
          <a:srgbClr val="E5930D"/>
        </a:accent2>
        <a:accent3>
          <a:srgbClr val="FFFFFF"/>
        </a:accent3>
        <a:accent4>
          <a:srgbClr val="404040"/>
        </a:accent4>
        <a:accent5>
          <a:srgbClr val="EDBFAA"/>
        </a:accent5>
        <a:accent6>
          <a:srgbClr val="CF850B"/>
        </a:accent6>
        <a:hlink>
          <a:srgbClr val="F99F1B"/>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DD6705"/>
        </a:lt2>
        <a:accent1>
          <a:srgbClr val="EB8B09"/>
        </a:accent1>
        <a:accent2>
          <a:srgbClr val="F5A437"/>
        </a:accent2>
        <a:accent3>
          <a:srgbClr val="FFFFFF"/>
        </a:accent3>
        <a:accent4>
          <a:srgbClr val="404040"/>
        </a:accent4>
        <a:accent5>
          <a:srgbClr val="F3C4AA"/>
        </a:accent5>
        <a:accent6>
          <a:srgbClr val="DE9431"/>
        </a:accent6>
        <a:hlink>
          <a:srgbClr val="FAB550"/>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287</TotalTime>
  <Words>965</Words>
  <Application>Microsoft Office PowerPoint</Application>
  <PresentationFormat>On-screen Show (4:3)</PresentationFormat>
  <Paragraphs>64</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powerpoint-template</vt:lpstr>
      <vt:lpstr>СОЁЛ СУДЛАЛЫН ХИЧЭЭЛИЙН СУРГАЛТЫН АРГА ЗҮЙ АСУУДАЛ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TUYA</dc:creator>
  <cp:lastModifiedBy>User</cp:lastModifiedBy>
  <cp:revision>67</cp:revision>
  <dcterms:created xsi:type="dcterms:W3CDTF">2010-02-25T04:22:41Z</dcterms:created>
  <dcterms:modified xsi:type="dcterms:W3CDTF">2014-04-15T14:32:18Z</dcterms:modified>
</cp:coreProperties>
</file>