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  <p:sldMasterId id="2147483732" r:id="rId3"/>
  </p:sldMasterIdLst>
  <p:sldIdLst>
    <p:sldId id="256" r:id="rId4"/>
    <p:sldId id="270" r:id="rId5"/>
    <p:sldId id="273" r:id="rId6"/>
    <p:sldId id="271" r:id="rId7"/>
    <p:sldId id="285" r:id="rId8"/>
    <p:sldId id="257" r:id="rId9"/>
    <p:sldId id="258" r:id="rId10"/>
    <p:sldId id="259" r:id="rId11"/>
    <p:sldId id="274" r:id="rId12"/>
    <p:sldId id="275" r:id="rId13"/>
    <p:sldId id="260" r:id="rId14"/>
    <p:sldId id="261" r:id="rId15"/>
    <p:sldId id="279" r:id="rId16"/>
    <p:sldId id="277" r:id="rId17"/>
    <p:sldId id="276" r:id="rId18"/>
    <p:sldId id="284" r:id="rId19"/>
    <p:sldId id="262" r:id="rId20"/>
    <p:sldId id="263" r:id="rId21"/>
    <p:sldId id="264" r:id="rId22"/>
    <p:sldId id="278" r:id="rId23"/>
    <p:sldId id="266" r:id="rId24"/>
    <p:sldId id="267" r:id="rId25"/>
    <p:sldId id="268" r:id="rId26"/>
    <p:sldId id="281" r:id="rId27"/>
    <p:sldId id="282" r:id="rId28"/>
    <p:sldId id="283" r:id="rId29"/>
    <p:sldId id="280" r:id="rId30"/>
    <p:sldId id="269" r:id="rId31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3E6F3-0908-4C0D-9FF2-BD983429BDEC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A76AA-4102-4B17-BAEF-27CFECC04B8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2199-9DFE-49B7-8E91-6CFBD813DCFA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7D5AB-786D-40A0-BF9A-5C8286D1DE8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69355-57C3-489F-A737-C548BD63CAA0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08FB0-974E-4652-B0B9-8862EE6BC2B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89704-91D4-49EB-8A0A-AF8510AABE86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D5488-730C-4A1A-93C3-FD9803A4F19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565FB-5629-4C9B-A70D-797BEB2B669D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482E-85DB-479E-97EB-9368E40B4D2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CDB-E3CC-4D40-A732-AF78389A94CF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92A12-C28C-4437-9544-59A7E9AC87F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7CA71-3075-47CB-9BD6-471F03F2F713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8E95C-1C68-4426-8D3B-5ABA4BEA41F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864AD-1B4E-449F-A768-DCB6A9DF5A88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11433-E878-4DD2-A098-84828EEA226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F7DB-3E47-407B-A654-82C9418CBA59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ADB41-E6AE-48C5-9595-64B911ED20D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34B5A-FA58-4F2F-A777-A4DE5401A13A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12B4A-6E5A-4300-9B33-CF888E81EA2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CCECD-D70C-4F00-915A-557D113C6D12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CF2ED-9A2A-4E17-B08C-88C2686385E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C1ADA-6941-48E1-A765-955AF8D931B4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1FA2-204B-400F-9149-98EE320289B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6AD87-A8DD-4358-AF18-996A95A5AE0F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D5D3F-3116-4F26-81CC-712B552D9B5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85535-48B3-4D55-9905-60D2164FB063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6B3DB-231F-47FB-9DC2-EF08EBF279C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5FC2B-F37D-467F-A41F-8BFEB9BF6F8A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5B8ED-393B-4422-BB47-30C5403519F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3780F-A46A-4468-8F7A-EF822A19364D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90351-2EEB-490D-A9BF-0F1068FDD07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0372B-96FB-427C-8E58-6D46B120FB60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ED63E-9932-4F86-ABA1-C8BDE0C6B1F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647-3E1C-4DA4-83FC-B04814CD32A9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FBA2-9718-4026-8055-1E450D2EE1D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8F62-0364-47D3-91CD-564BAB5E0AE3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F6049-10D1-4D42-BAAB-5940DB3A7F4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8B14A-6227-4B42-980E-6B4E9E1B6F30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BABE4-5A68-44AF-97C4-3DAB046B91C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E4D3-CB66-41D6-93C6-ACDCABBA16EB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568F3-3E50-4E10-AB12-49775EEB872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82872-9BF6-46EF-9D55-7FCAD7070F25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E23DF-7B4C-4E75-9959-27114A67E22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27EA-DAC6-4E67-A6A9-0491E571E5CA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7EBFA-D241-4675-8244-99B037D85CD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92816-C42D-435F-AFC6-0E316198B145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9EAC-CB7B-4923-945B-68B84EBCEE7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D6144-F2D2-4790-9EAA-01F1BDA2C5B8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7472D-D145-4B93-983A-7CD1767C4DE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98B07-433D-40DD-8429-C768A454E3FE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386AA-0C50-4ED3-82D1-7780B275EDF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6F4A-C0E1-473A-82BE-DBF0AF3F18B6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4EAD9-E846-4327-810E-689AC1D9506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E23D-586A-49B2-8430-97DBCF12C732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7A228-0D9B-4CA5-B6C4-AF7D30D4A60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805F9-1398-4EC2-AF32-DCFB252630B5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F99FF-6417-499E-9D9B-5E4057A474C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52FD8-57D2-4282-A221-55BBFB321BB5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EB65C-E122-47EE-BE0F-DFADB5A5E53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0C764-E5B0-4EF7-BC92-CB3A911BC17F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71677-44F4-4EB0-A16C-C7D095C93E6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AE4D8-66C7-4691-8B40-1E6EBF5732FD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58EA-9E4D-4F23-9161-E92395B0F0C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7F80C-3D31-4176-8C97-24E2AE18CED8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955C8-7BC7-415E-96D4-403FF967CD2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904233-BFC7-47E8-B44E-78F39F02E0A7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DB59D7-2F5E-4F75-929C-7FCB6494AE9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7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DEB45-3099-4D65-AA2F-151162082D75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84FF5F-2427-4517-B2EF-62AFAC61DB1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78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h-TH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DDEAC4-1A18-4208-BDFD-B2F316EF5F59}" type="datetimeFigureOut">
              <a:rPr lang="th-TH"/>
              <a:pPr>
                <a:defRPr/>
              </a:pPr>
              <a:t>02/12/54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B9034C-DFF1-4EC3-9CCB-A950CA0F9C6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229600" cy="3962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mn-MN" dirty="0" smtClean="0"/>
              <a:t>Тогтвортой хөгжлийн боловсролын ҮЗЭЛ САНААГ Математикийн хичээлИЙН АГУУЛГАД тусгах нь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46470"/>
            <a:ext cx="7705153" cy="537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mn-MN" i="1" dirty="0" smtClean="0"/>
              <a:t>Жишээ 2</a:t>
            </a:r>
            <a:endParaRPr lang="th-TH" i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2606675"/>
            <a:ext cx="8229600" cy="4708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dirty="0" smtClean="0">
              <a:cs typeface="EucrosiaUPC" pitchFamily="18" charset="-34"/>
            </a:endParaRPr>
          </a:p>
          <a:p>
            <a:pPr>
              <a:buNone/>
            </a:pPr>
            <a:r>
              <a:rPr lang="mn-MN" sz="4400" dirty="0" smtClean="0"/>
              <a:t>Функц, шууд ба урвуу хамаарал</a:t>
            </a:r>
            <a:endParaRPr lang="th-TH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2411"/>
            <a:ext cx="7858432" cy="623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04321"/>
            <a:ext cx="7544569" cy="5467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mn-MN" sz="5400" i="1" dirty="0" smtClean="0"/>
              <a:t>Жишээ 3</a:t>
            </a:r>
            <a:endParaRPr lang="en-US" sz="5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mn-MN" sz="4800" dirty="0" smtClean="0"/>
          </a:p>
          <a:p>
            <a:pPr algn="ctr">
              <a:buNone/>
            </a:pPr>
            <a:r>
              <a:rPr lang="mn-MN" sz="4800" dirty="0" smtClean="0"/>
              <a:t>Тоон дарааллын хязгаар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708525"/>
          </a:xfrm>
        </p:spPr>
        <p:txBody>
          <a:bodyPr/>
          <a:lstStyle/>
          <a:p>
            <a:pPr algn="ctr">
              <a:buNone/>
            </a:pPr>
            <a:r>
              <a:rPr lang="mn-MN" dirty="0" smtClean="0"/>
              <a:t>Дараалал хязгаартай байх</a:t>
            </a:r>
          </a:p>
          <a:p>
            <a:r>
              <a:rPr lang="mn-MN" dirty="0" smtClean="0"/>
              <a:t>Нийлдэг дараалал</a:t>
            </a:r>
          </a:p>
          <a:p>
            <a:r>
              <a:rPr lang="mn-MN" dirty="0" smtClean="0"/>
              <a:t>Фундаменталь дараалал</a:t>
            </a:r>
          </a:p>
          <a:p>
            <a:pPr algn="ctr">
              <a:buNone/>
            </a:pPr>
            <a:endParaRPr lang="mn-MN" dirty="0" smtClean="0"/>
          </a:p>
          <a:p>
            <a:pPr algn="ctr">
              <a:buNone/>
            </a:pPr>
            <a:r>
              <a:rPr lang="mn-MN" dirty="0" smtClean="0"/>
              <a:t>Хамт олон нийтэч, зохион байгуулалттай байх</a:t>
            </a:r>
          </a:p>
          <a:p>
            <a:r>
              <a:rPr lang="mn-MN" dirty="0" smtClean="0"/>
              <a:t>1 манлайлан зохион байгуулагчтай</a:t>
            </a:r>
          </a:p>
          <a:p>
            <a:r>
              <a:rPr lang="mn-MN" dirty="0" smtClean="0"/>
              <a:t>Бие биедээ ойр дотно байх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dirty="0" smtClean="0"/>
              <a:t>Дэд дараалал түүний хязгаар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mn-MN" dirty="0" smtClean="0"/>
              <a:t>	Дараалал хязгаартай бол дэд дараалал бүрийн хязгаар нь түүнтэй тэнцүү байна.</a:t>
            </a:r>
          </a:p>
          <a:p>
            <a:pPr>
              <a:buNone/>
            </a:pPr>
            <a:r>
              <a:rPr lang="mn-MN" dirty="0" smtClean="0"/>
              <a:t>	</a:t>
            </a:r>
            <a:r>
              <a:rPr lang="mn-MN" dirty="0" smtClean="0"/>
              <a:t>Дэд дарааллуудын хязгаар нь ялгаатай бол дарааллын хязгаар оршин байхгүй.</a:t>
            </a:r>
          </a:p>
          <a:p>
            <a:pPr>
              <a:buNone/>
            </a:pPr>
            <a:endParaRPr lang="mn-MN" dirty="0" smtClean="0"/>
          </a:p>
          <a:p>
            <a:pPr>
              <a:buNone/>
            </a:pPr>
            <a:r>
              <a:rPr lang="mn-MN" dirty="0" smtClean="0"/>
              <a:t>	Улс төрийн нам, түүн доторх фракц, бүлэглэлүүд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mn-MN" sz="5400" i="1" dirty="0" smtClean="0"/>
              <a:t>Жишээ </a:t>
            </a:r>
            <a:r>
              <a:rPr lang="mn-MN" sz="5400" dirty="0" smtClean="0"/>
              <a:t>4</a:t>
            </a:r>
            <a:r>
              <a:rPr lang="mn-MN" dirty="0" smtClean="0"/>
              <a:t> </a:t>
            </a:r>
            <a:endParaRPr lang="th-TH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mn-MN" sz="7200" dirty="0" smtClean="0">
              <a:cs typeface="EucrosiaUPC" pitchFamily="18" charset="-34"/>
            </a:endParaRPr>
          </a:p>
          <a:p>
            <a:pPr algn="ctr">
              <a:buNone/>
            </a:pPr>
            <a:r>
              <a:rPr lang="mn-MN" sz="7200" dirty="0" smtClean="0">
                <a:cs typeface="EucrosiaUPC" pitchFamily="18" charset="-34"/>
              </a:rPr>
              <a:t>Бүлэг</a:t>
            </a:r>
            <a:endParaRPr lang="en-US" sz="7200" dirty="0" smtClean="0">
              <a:cs typeface="EucrosiaUPC" pitchFamily="18" charset="-34"/>
            </a:endParaRPr>
          </a:p>
          <a:p>
            <a:pPr>
              <a:buFont typeface="Wingdings 2" pitchFamily="18" charset="2"/>
              <a:buNone/>
            </a:pPr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6725"/>
          </a:xfrm>
        </p:spPr>
        <p:txBody>
          <a:bodyPr>
            <a:normAutofit fontScale="85000" lnSpcReduction="20000"/>
          </a:bodyPr>
          <a:lstStyle/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mn-MN" sz="4600" dirty="0" smtClean="0"/>
              <a:t>Бүлэг</a:t>
            </a:r>
            <a:endParaRPr lang="en-US" sz="4600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mn-MN" dirty="0" smtClean="0"/>
              <a:t>Битүү чанар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mn-MN" i="1" dirty="0" smtClean="0"/>
              <a:t>Дурын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mn-MN" dirty="0" smtClean="0"/>
              <a:t>элементүүдийн хувьд үржвэр </a:t>
            </a:r>
            <a:r>
              <a:rPr lang="en-US" i="1" dirty="0" smtClean="0"/>
              <a:t>a</a:t>
            </a:r>
            <a:r>
              <a:rPr lang="en-US" dirty="0" smtClean="0"/>
              <a:t> • </a:t>
            </a:r>
            <a:r>
              <a:rPr lang="en-US" i="1" dirty="0" smtClean="0"/>
              <a:t>b </a:t>
            </a:r>
            <a:r>
              <a:rPr lang="mn-MN" dirty="0" smtClean="0"/>
              <a:t>нь </a:t>
            </a:r>
            <a:r>
              <a:rPr lang="en-US" i="1" dirty="0" smtClean="0"/>
              <a:t>G</a:t>
            </a:r>
            <a:r>
              <a:rPr lang="mn-MN" i="1" dirty="0" smtClean="0"/>
              <a:t>-д байдаг</a:t>
            </a:r>
            <a:r>
              <a:rPr lang="en-US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mn-MN" dirty="0" smtClean="0"/>
              <a:t>Бүлэглэх чанар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mn-MN" i="1" dirty="0" smtClean="0"/>
              <a:t>Дурын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mn-MN" dirty="0" smtClean="0"/>
              <a:t>элементүүдийн хувьд 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• </a:t>
            </a:r>
            <a:r>
              <a:rPr lang="en-US" i="1" dirty="0" smtClean="0"/>
              <a:t>b</a:t>
            </a:r>
            <a:r>
              <a:rPr lang="en-US" dirty="0" smtClean="0"/>
              <a:t>) •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 • (</a:t>
            </a:r>
            <a:r>
              <a:rPr lang="en-US" i="1" dirty="0" smtClean="0"/>
              <a:t>b</a:t>
            </a:r>
            <a:r>
              <a:rPr lang="en-US" dirty="0" smtClean="0"/>
              <a:t> •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mn-MN" dirty="0" smtClean="0"/>
              <a:t> адилтгал биелдэг</a:t>
            </a:r>
            <a:r>
              <a:rPr lang="en-US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mn-MN" dirty="0" smtClean="0"/>
              <a:t>Нэгж элемент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i="1" dirty="0" smtClean="0"/>
              <a:t>G</a:t>
            </a:r>
            <a:r>
              <a:rPr lang="mn-MN" i="1" dirty="0" smtClean="0"/>
              <a:t>-ийн бүх элементийн хувьд </a:t>
            </a:r>
            <a:r>
              <a:rPr lang="en-US" i="1" dirty="0" smtClean="0"/>
              <a:t>e</a:t>
            </a:r>
            <a:r>
              <a:rPr lang="en-US" dirty="0" smtClean="0"/>
              <a:t> •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 • </a:t>
            </a:r>
            <a:r>
              <a:rPr lang="en-US" i="1" dirty="0" smtClean="0"/>
              <a:t>e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mn-MN" dirty="0" smtClean="0"/>
              <a:t>байх </a:t>
            </a:r>
            <a:r>
              <a:rPr lang="en-US" i="1" dirty="0" smtClean="0"/>
              <a:t>e</a:t>
            </a:r>
            <a:r>
              <a:rPr lang="mn-MN" i="1" dirty="0" smtClean="0"/>
              <a:t> элемент оршин байдаг</a:t>
            </a:r>
            <a:r>
              <a:rPr lang="en-US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mn-MN" dirty="0" smtClean="0"/>
              <a:t>Урвуу элемент</a:t>
            </a:r>
            <a:endParaRPr lang="en-US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i="1" dirty="0" smtClean="0"/>
              <a:t>G</a:t>
            </a:r>
            <a:r>
              <a:rPr lang="mn-MN" i="1" dirty="0" smtClean="0"/>
              <a:t>-ийн бүх элементийн хувьд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•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•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e</a:t>
            </a:r>
            <a:r>
              <a:rPr lang="en-US" dirty="0" smtClean="0"/>
              <a:t>,</a:t>
            </a:r>
            <a:r>
              <a:rPr lang="mn-MN" dirty="0" smtClean="0"/>
              <a:t> байх </a:t>
            </a:r>
            <a:r>
              <a:rPr lang="en-US" i="1" dirty="0" smtClean="0"/>
              <a:t>b</a:t>
            </a:r>
            <a:r>
              <a:rPr lang="mn-MN" i="1" dirty="0" smtClean="0"/>
              <a:t> элемент оршин байдаг</a:t>
            </a:r>
            <a:r>
              <a:rPr lang="en-US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08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mn-MN" dirty="0" smtClean="0">
              <a:cs typeface="EucrosiaUPC" pitchFamily="18" charset="-34"/>
            </a:endParaRPr>
          </a:p>
          <a:p>
            <a:pPr>
              <a:buFont typeface="Wingdings 2" pitchFamily="18" charset="2"/>
              <a:buNone/>
            </a:pPr>
            <a:r>
              <a:rPr lang="mn-MN" dirty="0" smtClean="0">
                <a:cs typeface="EucrosiaUPC" pitchFamily="18" charset="-34"/>
              </a:rPr>
              <a:t>	Байгальд </a:t>
            </a:r>
            <a:r>
              <a:rPr lang="mn-MN" dirty="0" smtClean="0">
                <a:cs typeface="EucrosiaUPC" pitchFamily="18" charset="-34"/>
              </a:rPr>
              <a:t>нөлөөлдөг үйлдлийг элемент гэж авъя.</a:t>
            </a:r>
          </a:p>
          <a:p>
            <a:pPr>
              <a:buFont typeface="Wingdings 2" pitchFamily="18" charset="2"/>
              <a:buNone/>
            </a:pPr>
            <a:r>
              <a:rPr lang="mn-MN" dirty="0" smtClean="0">
                <a:cs typeface="EucrosiaUPC" pitchFamily="18" charset="-34"/>
              </a:rPr>
              <a:t>	Аливаа </a:t>
            </a:r>
            <a:r>
              <a:rPr lang="mn-MN" dirty="0" smtClean="0">
                <a:cs typeface="EucrosiaUPC" pitchFamily="18" charset="-34"/>
              </a:rPr>
              <a:t>2 үйлдлийг дараалан хийхэд мөн л байгальд нөлөө үзүүлнэ.</a:t>
            </a:r>
            <a:r>
              <a:rPr lang="en-US" dirty="0" smtClean="0">
                <a:cs typeface="EucrosiaUPC" pitchFamily="18" charset="-34"/>
              </a:rPr>
              <a:t>(</a:t>
            </a:r>
            <a:r>
              <a:rPr lang="mn-MN" dirty="0" smtClean="0">
                <a:cs typeface="EucrosiaUPC" pitchFamily="18" charset="-34"/>
              </a:rPr>
              <a:t>Битүү чанар</a:t>
            </a:r>
            <a:r>
              <a:rPr lang="en-US" dirty="0" smtClean="0">
                <a:cs typeface="EucrosiaUPC" pitchFamily="18" charset="-34"/>
              </a:rPr>
              <a:t>)</a:t>
            </a:r>
            <a:endParaRPr lang="mn-MN" dirty="0" smtClean="0">
              <a:cs typeface="EucrosiaUPC" pitchFamily="18" charset="-34"/>
            </a:endParaRPr>
          </a:p>
          <a:p>
            <a:pPr>
              <a:buFont typeface="Wingdings 2" pitchFamily="18" charset="2"/>
              <a:buNone/>
            </a:pPr>
            <a:r>
              <a:rPr lang="mn-MN" dirty="0" smtClean="0">
                <a:cs typeface="EucrosiaUPC" pitchFamily="18" charset="-34"/>
              </a:rPr>
              <a:t>	Бүлгийн </a:t>
            </a:r>
            <a:r>
              <a:rPr lang="mn-MN" dirty="0" smtClean="0">
                <a:cs typeface="EucrosiaUPC" pitchFamily="18" charset="-34"/>
              </a:rPr>
              <a:t>нэгж нь байгалийг унаган төрхөөр нь хадгална гэсэн үг.</a:t>
            </a:r>
          </a:p>
          <a:p>
            <a:pPr>
              <a:buFont typeface="Wingdings 2" pitchFamily="18" charset="2"/>
              <a:buNone/>
            </a:pPr>
            <a:r>
              <a:rPr lang="mn-MN" dirty="0" smtClean="0">
                <a:cs typeface="EucrosiaUPC" pitchFamily="18" charset="-34"/>
              </a:rPr>
              <a:t>	Элементийн </a:t>
            </a:r>
            <a:r>
              <a:rPr lang="mn-MN" dirty="0" smtClean="0">
                <a:cs typeface="EucrosiaUPC" pitchFamily="18" charset="-34"/>
              </a:rPr>
              <a:t>урвуу гэдэг нь нөхөн сэргээлт. </a:t>
            </a:r>
            <a:endParaRPr lang="en-US" dirty="0" smtClean="0">
              <a:cs typeface="EucrosiaUPC" pitchFamily="18" charset="-34"/>
            </a:endParaRPr>
          </a:p>
          <a:p>
            <a:pPr>
              <a:buFont typeface="Wingdings 2" pitchFamily="18" charset="2"/>
              <a:buNone/>
            </a:pPr>
            <a:r>
              <a:rPr lang="mn-MN" dirty="0" smtClean="0">
                <a:cs typeface="EucrosiaUPC" pitchFamily="18" charset="-34"/>
              </a:rPr>
              <a:t>	Байгальд нөлөөлдөг аливаа үйлдэл нь нөхөн сэргээгдэх боломжтой байх ёстой</a:t>
            </a:r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sz="5400" dirty="0" smtClean="0"/>
              <a:t>Математикийн хичээл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mn-MN" sz="5400" dirty="0" smtClean="0"/>
              <a:t>Агуулга тодорхой 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/>
              <a:t>Үл өөрчлөгдөх чанартай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/>
              <a:t>Хийсвэр шинжтэй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/>
              <a:t>Багшийн онцлог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sz="4800" dirty="0" smtClean="0"/>
              <a:t>Бүлгийн бусад чанарууд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mn-MN" sz="5400" dirty="0" smtClean="0"/>
              <a:t>Коммутатив бүлэг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/>
              <a:t>Дэд бүлэг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/>
              <a:t>Нормаль хуваагч, фактор бүлэг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mn-MN" sz="5400" i="1" dirty="0" smtClean="0"/>
              <a:t>Жишээ 5</a:t>
            </a:r>
            <a:endParaRPr lang="th-TH" sz="5400" i="1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mn-MN" sz="6000" dirty="0" smtClean="0">
              <a:cs typeface="EucrosiaUPC" pitchFamily="18" charset="-34"/>
            </a:endParaRPr>
          </a:p>
          <a:p>
            <a:pPr algn="ctr">
              <a:buNone/>
            </a:pPr>
            <a:r>
              <a:rPr lang="mn-MN" sz="6000" dirty="0" smtClean="0">
                <a:cs typeface="EucrosiaUPC" pitchFamily="18" charset="-34"/>
              </a:rPr>
              <a:t>5-р постулат</a:t>
            </a:r>
            <a:endParaRPr lang="en-US" sz="6000" dirty="0" smtClean="0">
              <a:cs typeface="EucrosiaUPC" pitchFamily="18" charset="-34"/>
            </a:endParaRPr>
          </a:p>
          <a:p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5-</a:t>
            </a:r>
            <a:r>
              <a:rPr lang="mn-MN" dirty="0" smtClean="0"/>
              <a:t>р постулат</a:t>
            </a:r>
            <a:endParaRPr lang="th-TH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smtClean="0">
                <a:cs typeface="EucrosiaUPC" pitchFamily="18" charset="-34"/>
              </a:rPr>
              <a:t>Шулууны гадна орших цэгийг дайруулан түүнтэй паралель шулуун цор ганцыг татаж болно.</a:t>
            </a:r>
          </a:p>
          <a:p>
            <a:r>
              <a:rPr lang="mn-MN" smtClean="0">
                <a:cs typeface="EucrosiaUPC" pitchFamily="18" charset="-34"/>
              </a:rPr>
              <a:t>Шулууны гадна орших цэгийг дайруулан түүнтэй паралель шулуун ганцыг ч татаж болохгүй.</a:t>
            </a:r>
          </a:p>
          <a:p>
            <a:r>
              <a:rPr lang="mn-MN" smtClean="0">
                <a:cs typeface="EucrosiaUPC" pitchFamily="18" charset="-34"/>
              </a:rPr>
              <a:t>Шулууны гадна орших цэгийг дайруулан түүнтэй паралель шулуун төгсгөлгүй олныг татаж болно.</a:t>
            </a:r>
          </a:p>
          <a:p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5-</a:t>
            </a:r>
            <a:r>
              <a:rPr lang="mn-MN" dirty="0" smtClean="0"/>
              <a:t>р постулат</a:t>
            </a:r>
            <a:endParaRPr lang="th-TH" dirty="0"/>
          </a:p>
        </p:txBody>
      </p:sp>
      <p:pic>
        <p:nvPicPr>
          <p:cNvPr id="17411" name="Content Placeholder 3" descr="Euclidian_and_non_euclidian_geometr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81200"/>
            <a:ext cx="8350250" cy="3276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mn-MN" sz="5400" i="1" dirty="0" smtClean="0"/>
              <a:t>Жишээ 6</a:t>
            </a:r>
            <a:endParaRPr lang="en-US" sz="5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59075"/>
            <a:ext cx="8229600" cy="4708525"/>
          </a:xfrm>
        </p:spPr>
        <p:txBody>
          <a:bodyPr/>
          <a:lstStyle/>
          <a:p>
            <a:pPr algn="ctr">
              <a:buNone/>
            </a:pPr>
            <a:r>
              <a:rPr lang="mn-MN" sz="6000" dirty="0" smtClean="0"/>
              <a:t>Магадлалын статистик тодорхойлолт</a:t>
            </a:r>
            <a:endParaRPr lang="en-US" sz="6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mn-MN" sz="4400" dirty="0" smtClean="0"/>
              <a:t>Магадлалын статистик тодорхойлолт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4893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</a:t>
            </a:r>
            <a:r>
              <a:rPr lang="mn-MN" dirty="0" smtClean="0"/>
              <a:t>-туршилтын тоо</a:t>
            </a:r>
          </a:p>
          <a:p>
            <a:pPr>
              <a:buNone/>
            </a:pPr>
            <a:r>
              <a:rPr lang="mn-MN" dirty="0" smtClean="0"/>
              <a:t>к-амжилттай туршилтын тоо</a:t>
            </a:r>
          </a:p>
          <a:p>
            <a:pPr>
              <a:buNone/>
            </a:pPr>
            <a:r>
              <a:rPr lang="en-US" dirty="0" smtClean="0"/>
              <a:t>P=k/n</a:t>
            </a:r>
            <a:r>
              <a:rPr lang="mn-MN" dirty="0" smtClean="0"/>
              <a:t>- харьцангуй давтамж буюу туршилтын 					магадлал</a:t>
            </a:r>
          </a:p>
          <a:p>
            <a:pPr>
              <a:buNone/>
            </a:pPr>
            <a:r>
              <a:rPr lang="en-US" dirty="0" smtClean="0"/>
              <a:t>n  </a:t>
            </a:r>
            <a:r>
              <a:rPr lang="mn-MN" dirty="0" smtClean="0"/>
              <a:t>ихсэх тусам жинхэнэ магадлал руу дөхнө.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08525"/>
          </a:xfrm>
        </p:spPr>
        <p:txBody>
          <a:bodyPr/>
          <a:lstStyle/>
          <a:p>
            <a:pPr>
              <a:buNone/>
            </a:pPr>
            <a:r>
              <a:rPr lang="mn-MN" dirty="0" smtClean="0"/>
              <a:t>	</a:t>
            </a:r>
            <a:r>
              <a:rPr lang="mn-MN" sz="4000" dirty="0" smtClean="0"/>
              <a:t>Манай улс гадаад улс орнуудаас маш олон зээл, тусламж, заавар, зөвлөгөө, төсөл хөтөлбөрүүд авдаг.</a:t>
            </a:r>
            <a:endParaRPr lang="en-US" sz="4000" dirty="0" smtClean="0"/>
          </a:p>
          <a:p>
            <a:pPr>
              <a:buNone/>
            </a:pPr>
            <a:r>
              <a:rPr lang="mn-MN" sz="4000" dirty="0" smtClean="0"/>
              <a:t>	Тэдгээрээс татгалзах, хэрэгтэйг нь сонгох шалгуур байдаг уу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38800"/>
          </a:xfrm>
        </p:spPr>
        <p:txBody>
          <a:bodyPr/>
          <a:lstStyle/>
          <a:p>
            <a:pPr marL="742950" lvl="1" indent="-285750" eaLnBrk="0" hangingPunct="0">
              <a:buFontTx/>
              <a:buChar char="–"/>
              <a:defRPr/>
            </a:pPr>
            <a:r>
              <a:rPr lang="mn-MN" sz="2800" b="1" kern="0" dirty="0" smtClean="0">
                <a:ea typeface="HY중고딕"/>
              </a:rPr>
              <a:t>Тогтвортой хөгжлийн боловсрол бол зөвхөн экологийн тухай асуудал биш</a:t>
            </a:r>
            <a:r>
              <a:rPr lang="en-US" sz="2800" b="1" kern="0" dirty="0" smtClean="0">
                <a:ea typeface="HY중고딕"/>
              </a:rPr>
              <a:t/>
            </a:r>
            <a:br>
              <a:rPr lang="en-US" sz="2800" b="1" kern="0" dirty="0" smtClean="0">
                <a:ea typeface="HY중고딕"/>
              </a:rPr>
            </a:br>
            <a:endParaRPr lang="en-US" sz="2800" b="1" kern="0" dirty="0" smtClean="0">
              <a:ea typeface="HY중고딕"/>
            </a:endParaRPr>
          </a:p>
          <a:p>
            <a:pPr marL="742950" lvl="1" indent="-285750" eaLnBrk="0" hangingPunct="0">
              <a:buFontTx/>
              <a:buChar char="–"/>
              <a:defRPr/>
            </a:pPr>
            <a:r>
              <a:rPr lang="mn-MN" sz="2800" b="1" kern="0" dirty="0" smtClean="0">
                <a:ea typeface="HY중고딕"/>
              </a:rPr>
              <a:t>ТХБ-н үзэл санааг нэг загвараар тайлбарлах боломжгүй</a:t>
            </a:r>
            <a:r>
              <a:rPr lang="en-US" sz="2800" b="1" kern="0" dirty="0" smtClean="0">
                <a:ea typeface="HY중고딕"/>
              </a:rPr>
              <a:t/>
            </a:r>
            <a:br>
              <a:rPr lang="en-US" sz="2800" b="1" kern="0" dirty="0" smtClean="0">
                <a:ea typeface="HY중고딕"/>
              </a:rPr>
            </a:br>
            <a:endParaRPr lang="en-US" sz="2800" b="1" kern="0" dirty="0" smtClean="0">
              <a:ea typeface="HY중고딕"/>
            </a:endParaRPr>
          </a:p>
          <a:p>
            <a:pPr marL="742950" lvl="1" indent="-285750" eaLnBrk="0" hangingPunct="0">
              <a:buFontTx/>
              <a:buChar char="–"/>
              <a:defRPr/>
            </a:pPr>
            <a:r>
              <a:rPr lang="mn-MN" sz="2800" b="1" kern="0" dirty="0" smtClean="0">
                <a:ea typeface="HY중고딕"/>
              </a:rPr>
              <a:t>ТХБ нь зөвхөн нэг орны асуудал биш, дэлхий дахины асуудал</a:t>
            </a:r>
            <a:endParaRPr lang="en-US" sz="2800" b="1" kern="0" dirty="0" smtClean="0">
              <a:ea typeface="HY중고딕"/>
            </a:endParaRPr>
          </a:p>
          <a:p>
            <a:pPr marL="342900" indent="-342900" eaLnBrk="0" hangingPunct="0">
              <a:buFontTx/>
              <a:buChar char="•"/>
              <a:defRPr/>
            </a:pPr>
            <a:endParaRPr lang="en-US" b="1" kern="0" dirty="0" smtClean="0">
              <a:ea typeface="HY중고딕"/>
              <a:cs typeface="ＭＳ Ｐゴシック" pitchFamily="-107" charset="-128"/>
            </a:endParaRPr>
          </a:p>
          <a:p>
            <a:pPr marL="742950" lvl="1" indent="-285750" eaLnBrk="0" hangingPunct="0">
              <a:buFontTx/>
              <a:buChar char="–"/>
              <a:defRPr/>
            </a:pPr>
            <a:r>
              <a:rPr lang="mn-MN" sz="2800" b="1" kern="0" dirty="0" smtClean="0">
                <a:ea typeface="HY중고딕"/>
              </a:rPr>
              <a:t>Та бүхэнд тулгарах бэрхшээл, гарах асуудлуудад та бүхэн өөрсдөө л бүрэн төгс зөв хариултыг олж чадна</a:t>
            </a:r>
            <a:endParaRPr lang="en-US" sz="2800" b="1" kern="0" dirty="0" smtClean="0">
              <a:ea typeface="HY중고딕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mn-MN" sz="6600" i="1" smtClean="0">
                <a:cs typeface="EucrosiaUPC" pitchFamily="18" charset="-34"/>
              </a:rPr>
              <a:t>Анхаарал тавьсанд баярлалаа</a:t>
            </a:r>
            <a:r>
              <a:rPr lang="en-US" sz="6600" smtClean="0">
                <a:cs typeface="EucrosiaUPC" pitchFamily="18" charset="-34"/>
              </a:rPr>
              <a:t>!</a:t>
            </a:r>
            <a:endParaRPr lang="th-TH" sz="6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sz="5400" dirty="0" smtClean="0"/>
              <a:t>ТХБ агуулга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mn-MN" sz="4800" dirty="0" smtClean="0"/>
              <a:t>Байгаль орчин, экологийн асуудал</a:t>
            </a:r>
          </a:p>
          <a:p>
            <a:pPr>
              <a:buFont typeface="Wingdings" pitchFamily="2" charset="2"/>
              <a:buChar char="Ø"/>
            </a:pPr>
            <a:r>
              <a:rPr lang="mn-MN" sz="4800" dirty="0" smtClean="0"/>
              <a:t>Нийгэм, улс төр, харилцааны асуудал</a:t>
            </a:r>
          </a:p>
          <a:p>
            <a:pPr>
              <a:buFont typeface="Wingdings" pitchFamily="2" charset="2"/>
              <a:buChar char="Ø"/>
            </a:pPr>
            <a:r>
              <a:rPr lang="mn-MN" sz="4800" dirty="0" smtClean="0"/>
              <a:t>Эдийн засгийн харилцаа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mn-MN" sz="6000" dirty="0" smtClean="0"/>
              <a:t>Ямар аргаар яаж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20875"/>
            <a:ext cx="8229600" cy="4708525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mn-MN" sz="8000" dirty="0" smtClean="0"/>
              <a:t>Бодлого</a:t>
            </a:r>
          </a:p>
          <a:p>
            <a:pPr algn="ctr">
              <a:buFont typeface="Wingdings" pitchFamily="2" charset="2"/>
              <a:buChar char="Ø"/>
            </a:pPr>
            <a:r>
              <a:rPr lang="mn-MN" sz="8000" dirty="0" smtClean="0"/>
              <a:t>Жишээ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sz="5400" dirty="0" smtClean="0"/>
              <a:t>Зорилго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mn-MN" sz="4800" smtClean="0"/>
              <a:t>Амьдралыг </a:t>
            </a:r>
            <a:r>
              <a:rPr lang="mn-MN" sz="4800" dirty="0" smtClean="0"/>
              <a:t>математик “нүд”-ээр харах</a:t>
            </a:r>
            <a:endParaRPr lang="mn-MN" sz="4800" dirty="0" smtClean="0"/>
          </a:p>
          <a:p>
            <a:pPr>
              <a:buFont typeface="Wingdings" pitchFamily="2" charset="2"/>
              <a:buChar char="Ø"/>
            </a:pPr>
            <a:r>
              <a:rPr lang="mn-MN" sz="4800" smtClean="0"/>
              <a:t>Математик </a:t>
            </a:r>
            <a:r>
              <a:rPr lang="mn-MN" sz="4800" dirty="0" smtClean="0"/>
              <a:t>ойлголтуудыг амьдралын бодит жишээгээр тайлбарлах</a:t>
            </a:r>
            <a:endParaRPr 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mn-MN" sz="6000" i="1" dirty="0" smtClean="0"/>
              <a:t>Жишээ</a:t>
            </a:r>
            <a:r>
              <a:rPr lang="en-US" sz="6000" i="1" dirty="0" smtClean="0"/>
              <a:t> 1</a:t>
            </a:r>
            <a:endParaRPr lang="en-US" sz="60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mn-MN" sz="5400" b="1" dirty="0" smtClean="0">
                <a:cs typeface="EucrosiaUPC" pitchFamily="18" charset="-34"/>
              </a:rPr>
              <a:t>Тэгш өнцөгт координатын систем</a:t>
            </a:r>
            <a:endParaRPr lang="mn-MN" sz="5400" dirty="0" smtClean="0">
              <a:cs typeface="EucrosiaUPC" pitchFamily="18" charset="-34"/>
            </a:endParaRPr>
          </a:p>
          <a:p>
            <a:pPr>
              <a:buFont typeface="Wingdings" pitchFamily="2" charset="2"/>
              <a:buChar char="Ø"/>
            </a:pPr>
            <a:r>
              <a:rPr lang="mn-MN" sz="5400" dirty="0" smtClean="0">
                <a:cs typeface="EucrosiaUPC" pitchFamily="18" charset="-34"/>
              </a:rPr>
              <a:t>Хавтгай</a:t>
            </a:r>
          </a:p>
          <a:p>
            <a:pPr>
              <a:buFont typeface="Wingdings" pitchFamily="2" charset="2"/>
              <a:buChar char="Ø"/>
            </a:pPr>
            <a:r>
              <a:rPr lang="mn-MN" sz="5400" dirty="0" smtClean="0">
                <a:cs typeface="EucrosiaUPC" pitchFamily="18" charset="-34"/>
              </a:rPr>
              <a:t>Огторгуй</a:t>
            </a:r>
            <a:endParaRPr lang="th-TH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399" y="609259"/>
            <a:ext cx="5257801" cy="556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" y="533400"/>
            <a:ext cx="7569340" cy="5950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57200"/>
            <a:ext cx="5540385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343</TotalTime>
  <Words>221</Words>
  <Application>Microsoft Office PowerPoint</Application>
  <PresentationFormat>On-screen Show (4:3)</PresentationFormat>
  <Paragraphs>86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Apex</vt:lpstr>
      <vt:lpstr>1_Apex</vt:lpstr>
      <vt:lpstr>Office Theme</vt:lpstr>
      <vt:lpstr>Тогтвортой хөгжлийн боловсролын ҮЗЭЛ САНААГ Математикийн хичээлИЙН АГУУЛГАД тусгах нь</vt:lpstr>
      <vt:lpstr>Математикийн хичээл</vt:lpstr>
      <vt:lpstr>ТХБ агуулга</vt:lpstr>
      <vt:lpstr>Ямар аргаар яаж?</vt:lpstr>
      <vt:lpstr>Зорилго</vt:lpstr>
      <vt:lpstr>Жишээ 1</vt:lpstr>
      <vt:lpstr>Slide 7</vt:lpstr>
      <vt:lpstr>Slide 8</vt:lpstr>
      <vt:lpstr>Slide 9</vt:lpstr>
      <vt:lpstr>Slide 10</vt:lpstr>
      <vt:lpstr>Жишээ 2</vt:lpstr>
      <vt:lpstr>Slide 12</vt:lpstr>
      <vt:lpstr>Slide 13</vt:lpstr>
      <vt:lpstr>Жишээ 3</vt:lpstr>
      <vt:lpstr>Slide 15</vt:lpstr>
      <vt:lpstr>Дэд дараалал түүний хязгаар</vt:lpstr>
      <vt:lpstr>Жишээ 4 </vt:lpstr>
      <vt:lpstr>Slide 18</vt:lpstr>
      <vt:lpstr>Slide 19</vt:lpstr>
      <vt:lpstr>Бүлгийн бусад чанарууд</vt:lpstr>
      <vt:lpstr>Жишээ 5</vt:lpstr>
      <vt:lpstr>5-р постулат</vt:lpstr>
      <vt:lpstr>5-р постулат</vt:lpstr>
      <vt:lpstr>Жишээ 6</vt:lpstr>
      <vt:lpstr>Магадлалын статистик тодорхойлолт </vt:lpstr>
      <vt:lpstr>Slide 26</vt:lpstr>
      <vt:lpstr>Slide 27</vt:lpstr>
      <vt:lpstr>Slide 28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Тогтвортой хөгжлийн боловсролын агуулгыг Математикийн хичээлд тусгах нь</dc:title>
  <dc:creator>Microsoft th</dc:creator>
  <cp:lastModifiedBy>Louis 23</cp:lastModifiedBy>
  <cp:revision>45</cp:revision>
  <dcterms:created xsi:type="dcterms:W3CDTF">2009-09-04T09:58:17Z</dcterms:created>
  <dcterms:modified xsi:type="dcterms:W3CDTF">2011-12-02T03:42:58Z</dcterms:modified>
</cp:coreProperties>
</file>