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8"/>
  </p:notesMasterIdLst>
  <p:handoutMasterIdLst>
    <p:handoutMasterId r:id="rId19"/>
  </p:handoutMasterIdLst>
  <p:sldIdLst>
    <p:sldId id="262" r:id="rId3"/>
    <p:sldId id="265" r:id="rId4"/>
    <p:sldId id="273" r:id="rId5"/>
    <p:sldId id="274" r:id="rId6"/>
    <p:sldId id="281" r:id="rId7"/>
    <p:sldId id="266" r:id="rId8"/>
    <p:sldId id="282" r:id="rId9"/>
    <p:sldId id="279" r:id="rId10"/>
    <p:sldId id="283" r:id="rId11"/>
    <p:sldId id="276" r:id="rId12"/>
    <p:sldId id="269" r:id="rId13"/>
    <p:sldId id="277" r:id="rId14"/>
    <p:sldId id="268" r:id="rId15"/>
    <p:sldId id="270" r:id="rId16"/>
    <p:sldId id="278" r:id="rId17"/>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5D3624B6-EAD0-4ED1-BB34-03000987F150}">
          <p14:sldIdLst>
            <p14:sldId id="262"/>
            <p14:sldId id="265"/>
            <p14:sldId id="273"/>
            <p14:sldId id="274"/>
            <p14:sldId id="281"/>
            <p14:sldId id="266"/>
            <p14:sldId id="282"/>
            <p14:sldId id="279"/>
            <p14:sldId id="283"/>
            <p14:sldId id="276"/>
            <p14:sldId id="269"/>
            <p14:sldId id="277"/>
            <p14:sldId id="268"/>
            <p14:sldId id="270"/>
            <p14:sldId id="278"/>
          </p14:sldIdLst>
        </p14:section>
      </p14:sectionLst>
    </p:ex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462" autoAdjust="0"/>
  </p:normalViewPr>
  <p:slideViewPr>
    <p:cSldViewPr snapToGrid="0">
      <p:cViewPr>
        <p:scale>
          <a:sx n="61" d="100"/>
          <a:sy n="61" d="100"/>
        </p:scale>
        <p:origin x="-498" y="-72"/>
      </p:cViewPr>
      <p:guideLst>
        <p:guide orient="horz" pos="2160"/>
        <p:guide pos="3840"/>
      </p:guideLst>
    </p:cSldViewPr>
  </p:slideViewPr>
  <p:outlineViewPr>
    <p:cViewPr>
      <p:scale>
        <a:sx n="33" d="100"/>
        <a:sy n="33" d="100"/>
      </p:scale>
      <p:origin x="0" y="10152"/>
    </p:cViewPr>
  </p:outlineViewPr>
  <p:notesTextViewPr>
    <p:cViewPr>
      <p:scale>
        <a:sx n="1" d="1"/>
        <a:sy n="1" d="1"/>
      </p:scale>
      <p:origin x="0" y="0"/>
    </p:cViewPr>
  </p:notesTextViewPr>
  <p:notesViewPr>
    <p:cSldViewPr snapToGrid="0">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6237480-22AB-43EB-8D9A-1A4587529F6D}" type="datetimeFigureOut">
              <a:rPr lang="en-US" smtClean="0"/>
              <a:pPr/>
              <a:t>5/7/2015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174BE4C-1A15-4975-9C55-D5CB59561873}" type="slidenum">
              <a:rPr lang="en-US" smtClean="0"/>
              <a:pPr/>
              <a:t>‹#›</a:t>
            </a:fld>
            <a:endParaRPr lang="en-US"/>
          </a:p>
        </p:txBody>
      </p:sp>
    </p:spTree>
    <p:extLst>
      <p:ext uri="{BB962C8B-B14F-4D97-AF65-F5344CB8AC3E}">
        <p14:creationId xmlns:p14="http://schemas.microsoft.com/office/powerpoint/2010/main" val="19667146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3531CA-3AF9-4B7B-B398-0AA010F24054}" type="datetimeFigureOut">
              <a:rPr lang="en-US" smtClean="0"/>
              <a:pPr/>
              <a:t>5/7/2015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75ACA-283C-4F2E-B7A6-B886B9198DAC}" type="slidenum">
              <a:rPr lang="en-US" smtClean="0"/>
              <a:pPr/>
              <a:t>‹#›</a:t>
            </a:fld>
            <a:endParaRPr lang="en-US"/>
          </a:p>
        </p:txBody>
      </p:sp>
    </p:spTree>
    <p:extLst>
      <p:ext uri="{BB962C8B-B14F-4D97-AF65-F5344CB8AC3E}">
        <p14:creationId xmlns:p14="http://schemas.microsoft.com/office/powerpoint/2010/main" val="1736659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mn-MN" altLang="en-US" sz="1200" dirty="0" smtClean="0"/>
              <a:t>	Энэ нь видео курс болон вэбэд суурилсан зайн сургалтын хөгжилд үндэслэн гарч ирсэн ба боловсролын хувьсалд тэргүүлж байгаа бөгөөд боловсролын удирдлага, багшлах арга зүй, курс хичээл зохион байгуулах, сургалтын горим зэрэгт өөрчлөлт шинэчлэлт, хувьсал авч ирснээрээ багш сурган хүмүүжүүлэгч нарын анхаарлыг маш хүчтэй татах болсон. </a:t>
            </a:r>
          </a:p>
          <a:p>
            <a:pPr algn="just" eaLnBrk="1" hangingPunct="1"/>
            <a:r>
              <a:rPr lang="mn-MN" altLang="en-US" sz="1200" dirty="0" smtClean="0"/>
              <a:t>Одоогийн байдлаар 56 сая гаруй оюутан </a:t>
            </a:r>
            <a:r>
              <a:rPr lang="en-US" altLang="en-US" sz="1200" dirty="0" smtClean="0"/>
              <a:t>MOOC</a:t>
            </a:r>
            <a:r>
              <a:rPr lang="mn-MN" altLang="en-US" sz="1200" dirty="0" smtClean="0"/>
              <a:t>-н видео хичээлийг үзсэн бөгөөд сар бүр  600 гаруй оюутан </a:t>
            </a:r>
            <a:r>
              <a:rPr lang="en-US" altLang="en-US" sz="1200" dirty="0" smtClean="0"/>
              <a:t>MOOC </a:t>
            </a:r>
            <a:r>
              <a:rPr lang="mn-MN" altLang="en-US" sz="1200" dirty="0" smtClean="0"/>
              <a:t>курсэд шинээр бүртгүүлж байгаа гэсэн судалгаа байна. Ер нь </a:t>
            </a:r>
            <a:r>
              <a:rPr lang="en-US" altLang="en-US" sz="1200" dirty="0" smtClean="0"/>
              <a:t>MOOC-</a:t>
            </a:r>
            <a:r>
              <a:rPr lang="mn-MN" altLang="en-US" sz="1200" dirty="0" smtClean="0"/>
              <a:t>н өсөлт нь зөвхөн мэдээллийн технологийн салбарт ч бус, дээд боловсролд ихээхэн анхаарал татаж байгаа юм. Иймдээ ч Стэнфордын их сургуулийн захирал Жон Хиннис үүнийг “дижитал цунами”  гэж нэрлэсэн.</a:t>
            </a:r>
            <a:endParaRPr lang="en-US" altLang="en-US" sz="1200" dirty="0" smtClean="0"/>
          </a:p>
        </p:txBody>
      </p:sp>
      <p:sp>
        <p:nvSpPr>
          <p:cNvPr id="4" name="Slide Number Placeholder 3"/>
          <p:cNvSpPr>
            <a:spLocks noGrp="1"/>
          </p:cNvSpPr>
          <p:nvPr>
            <p:ph type="sldNum" sz="quarter" idx="10"/>
          </p:nvPr>
        </p:nvSpPr>
        <p:spPr/>
        <p:txBody>
          <a:bodyPr/>
          <a:lstStyle/>
          <a:p>
            <a:fld id="{75A75ACA-283C-4F2E-B7A6-B886B9198DAC}" type="slidenum">
              <a:rPr lang="en-US" smtClean="0"/>
              <a:pPr/>
              <a:t>2</a:t>
            </a:fld>
            <a:endParaRPr lang="en-US"/>
          </a:p>
        </p:txBody>
      </p:sp>
    </p:spTree>
    <p:extLst>
      <p:ext uri="{BB962C8B-B14F-4D97-AF65-F5344CB8AC3E}">
        <p14:creationId xmlns:p14="http://schemas.microsoft.com/office/powerpoint/2010/main" val="400533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marL="342900" indent="-342900" eaLnBrk="1" hangingPunct="1">
              <a:buFont typeface="Arial"/>
              <a:buChar char="•"/>
              <a:defRPr/>
            </a:pPr>
            <a:r>
              <a:rPr lang="mn-MN" dirty="0" smtClean="0"/>
              <a:t>Олон тооны богино хэмжээний видео хичээл</a:t>
            </a:r>
            <a:endParaRPr lang="en-GB" dirty="0" smtClean="0"/>
          </a:p>
          <a:p>
            <a:pPr marL="1152525" lvl="1" indent="-342900" eaLnBrk="1" hangingPunct="1">
              <a:buFont typeface="Arial"/>
              <a:buChar char="•"/>
              <a:defRPr/>
            </a:pPr>
            <a:r>
              <a:rPr lang="mn-MN" sz="1800" dirty="0" smtClean="0"/>
              <a:t>Багшийн ярьж буй дүрс</a:t>
            </a:r>
            <a:endParaRPr lang="en-GB" sz="1800" dirty="0" smtClean="0"/>
          </a:p>
          <a:p>
            <a:pPr marL="1152525" lvl="1" indent="-342900" eaLnBrk="1" hangingPunct="1">
              <a:buFont typeface="Arial"/>
              <a:buChar char="•"/>
              <a:defRPr/>
            </a:pPr>
            <a:r>
              <a:rPr lang="mn-MN" sz="1800" dirty="0" smtClean="0"/>
              <a:t>Дасгал ажиллаж байгаа байдал</a:t>
            </a:r>
            <a:endParaRPr lang="en-GB" sz="1800" dirty="0" smtClean="0"/>
          </a:p>
          <a:p>
            <a:pPr marL="1152525" lvl="1" indent="-342900" eaLnBrk="1" hangingPunct="1">
              <a:buFont typeface="Arial"/>
              <a:buChar char="•"/>
              <a:defRPr/>
            </a:pPr>
            <a:r>
              <a:rPr lang="mn-MN" sz="1800" dirty="0" smtClean="0"/>
              <a:t>Зарим нэгэн туршилт</a:t>
            </a:r>
          </a:p>
          <a:p>
            <a:pPr marL="1152525" lvl="1" indent="-342900" eaLnBrk="1" hangingPunct="1">
              <a:buFont typeface="Arial"/>
              <a:buChar char="•"/>
              <a:defRPr/>
            </a:pPr>
            <a:r>
              <a:rPr lang="mn-MN" sz="1800" dirty="0" smtClean="0"/>
              <a:t>Хичээл тайлбарлаж буй презентаци</a:t>
            </a:r>
            <a:endParaRPr lang="en-GB" sz="1800" dirty="0" smtClean="0"/>
          </a:p>
          <a:p>
            <a:pPr marL="342900" indent="-342900" eaLnBrk="1" hangingPunct="1">
              <a:buFont typeface="Arial"/>
              <a:buChar char="•"/>
              <a:defRPr/>
            </a:pPr>
            <a:r>
              <a:rPr lang="mn-MN" dirty="0" smtClean="0"/>
              <a:t>Санал солилцох хэлэлцүүлгийн форум</a:t>
            </a:r>
            <a:endParaRPr lang="en-GB" dirty="0" smtClean="0"/>
          </a:p>
          <a:p>
            <a:pPr marL="342900" indent="-342900" eaLnBrk="1" hangingPunct="1">
              <a:buFont typeface="Arial"/>
              <a:buChar char="•"/>
              <a:defRPr/>
            </a:pPr>
            <a:r>
              <a:rPr lang="mn-MN" dirty="0" smtClean="0"/>
              <a:t>Онлайн үйл ажиллагаанууд</a:t>
            </a:r>
            <a:endParaRPr lang="en-GB" dirty="0" smtClean="0"/>
          </a:p>
          <a:p>
            <a:pPr marL="342900" indent="-342900" eaLnBrk="1" hangingPunct="1">
              <a:buFont typeface="Arial"/>
              <a:buChar char="•"/>
              <a:defRPr/>
            </a:pPr>
            <a:r>
              <a:rPr lang="mn-MN" dirty="0" smtClean="0"/>
              <a:t>Даалгавар, үнэлгээнүүд</a:t>
            </a:r>
            <a:endParaRPr lang="en-US" dirty="0" smtClean="0"/>
          </a:p>
          <a:p>
            <a:pPr eaLnBrk="1" hangingPunct="1">
              <a:buFont typeface="Wingdings" charset="0"/>
              <a:buNone/>
              <a:defRPr/>
            </a:pPr>
            <a:r>
              <a:rPr lang="mn-MN" dirty="0" smtClean="0"/>
              <a:t>Даалгавар, тайлбар зөвлөмж нь дараах байдалтай.</a:t>
            </a:r>
            <a:endParaRPr lang="en-GB" dirty="0" smtClean="0"/>
          </a:p>
          <a:p>
            <a:pPr marL="342900" indent="-342900" eaLnBrk="1" hangingPunct="1">
              <a:buFont typeface="Arial"/>
              <a:buChar char="•"/>
              <a:defRPr/>
            </a:pPr>
            <a:r>
              <a:rPr lang="mn-MN" dirty="0" smtClean="0"/>
              <a:t>Олон сонголт бүхий</a:t>
            </a:r>
            <a:endParaRPr lang="en-GB" dirty="0" smtClean="0"/>
          </a:p>
          <a:p>
            <a:pPr marL="342900" indent="-342900" eaLnBrk="1" hangingPunct="1">
              <a:buFont typeface="Arial"/>
              <a:buChar char="•"/>
              <a:defRPr/>
            </a:pPr>
            <a:r>
              <a:rPr lang="mn-MN" dirty="0" smtClean="0"/>
              <a:t>Хянах боломжтой</a:t>
            </a:r>
            <a:endParaRPr lang="en-GB" dirty="0" smtClean="0"/>
          </a:p>
          <a:p>
            <a:pPr marL="342900" indent="-342900" eaLnBrk="1" hangingPunct="1">
              <a:buFont typeface="Arial"/>
              <a:buChar char="•"/>
              <a:defRPr/>
            </a:pPr>
            <a:r>
              <a:rPr lang="mn-MN" dirty="0" smtClean="0"/>
              <a:t>Өөрийгөө үнэлэх боломжтой</a:t>
            </a:r>
            <a:endParaRPr lang="en-GB" dirty="0" smtClean="0"/>
          </a:p>
          <a:p>
            <a:pPr eaLnBrk="1" hangingPunct="1">
              <a:buFont typeface="Wingdings" charset="0"/>
              <a:buNone/>
              <a:defRPr/>
            </a:pPr>
            <a:r>
              <a:rPr lang="mn-MN" dirty="0" smtClean="0"/>
              <a:t>Сургалтын дизайн болон сургалтын анализийг гол болгосон</a:t>
            </a:r>
          </a:p>
          <a:p>
            <a:pPr eaLnBrk="1" hangingPunct="1">
              <a:buFont typeface="Wingdings" charset="0"/>
              <a:buNone/>
              <a:defRPr/>
            </a:pPr>
            <a:r>
              <a:rPr lang="mn-MN" dirty="0" smtClean="0"/>
              <a:t>Гол ач холбогдол нь бие даан суралцах, өөрийгөө хөгжүүлэх чадвартай оюутнууд</a:t>
            </a:r>
            <a:endParaRPr lang="en-GB" dirty="0" smtClean="0"/>
          </a:p>
          <a:p>
            <a:pPr marL="342900" indent="-342900" eaLnBrk="1" hangingPunct="1">
              <a:buFont typeface="Arial"/>
              <a:buChar char="•"/>
              <a:defRPr/>
            </a:pPr>
            <a:endParaRPr lang="en-GB" dirty="0" smtClean="0"/>
          </a:p>
          <a:p>
            <a:pPr>
              <a:defRPr/>
            </a:pPr>
            <a:endParaRPr lang="en-US" dirty="0"/>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pitchFamily="34" charset="-128"/>
              </a:defRPr>
            </a:lvl1pPr>
            <a:lvl2pPr marL="742950" indent="-285750" eaLnBrk="0" hangingPunct="0">
              <a:defRPr sz="1200">
                <a:solidFill>
                  <a:schemeClr val="tx1"/>
                </a:solidFill>
                <a:latin typeface="Lucida Sans" pitchFamily="34" charset="0"/>
                <a:ea typeface="ＭＳ Ｐゴシック" pitchFamily="34" charset="-128"/>
              </a:defRPr>
            </a:lvl2pPr>
            <a:lvl3pPr marL="1143000" indent="-228600" eaLnBrk="0" hangingPunct="0">
              <a:defRPr sz="1200">
                <a:solidFill>
                  <a:schemeClr val="tx1"/>
                </a:solidFill>
                <a:latin typeface="Lucida Sans" pitchFamily="34" charset="0"/>
                <a:ea typeface="ＭＳ Ｐゴシック" pitchFamily="34" charset="-128"/>
              </a:defRPr>
            </a:lvl3pPr>
            <a:lvl4pPr marL="1600200" indent="-228600" eaLnBrk="0" hangingPunct="0">
              <a:defRPr sz="1200">
                <a:solidFill>
                  <a:schemeClr val="tx1"/>
                </a:solidFill>
                <a:latin typeface="Lucida Sans" pitchFamily="34" charset="0"/>
                <a:ea typeface="ＭＳ Ｐゴシック" pitchFamily="34" charset="-128"/>
              </a:defRPr>
            </a:lvl4pPr>
            <a:lvl5pPr marL="2057400" indent="-228600" eaLnBrk="0" hangingPunct="0">
              <a:defRPr sz="12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1" hangingPunct="1"/>
            <a:fld id="{28188832-FAB8-42BA-98DD-FEBA5D107C9E}" type="slidenum">
              <a:rPr lang="en-GB" altLang="en-US" smtClean="0">
                <a:latin typeface="Arial" charset="0"/>
              </a:rPr>
              <a:pPr eaLnBrk="1" hangingPunct="1"/>
              <a:t>3</a:t>
            </a:fld>
            <a:endParaRPr lang="en-GB"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lnSpcReduction="10000"/>
          </a:bodyPr>
          <a:lstStyle/>
          <a:p>
            <a:pPr marL="342900" indent="-342900" eaLnBrk="1" hangingPunct="1">
              <a:buFont typeface="Arial" charset="0"/>
              <a:buChar char="•"/>
              <a:defRPr/>
            </a:pPr>
            <a:r>
              <a:rPr lang="mn-MN" dirty="0" smtClean="0"/>
              <a:t>Ихэнхи МООС нь үнэгүй</a:t>
            </a:r>
            <a:endParaRPr lang="en-GB" dirty="0" smtClean="0"/>
          </a:p>
          <a:p>
            <a:pPr marL="342900" indent="-342900" eaLnBrk="1" hangingPunct="1">
              <a:buFont typeface="Arial" charset="0"/>
              <a:buChar char="•"/>
              <a:defRPr/>
            </a:pPr>
            <a:r>
              <a:rPr lang="mn-MN" dirty="0" smtClean="0"/>
              <a:t>Оюутнуудын өөрсдийн хүсэл сонирхол дээр тулгуурлан явагддаг албан бус сургалт</a:t>
            </a:r>
            <a:endParaRPr lang="en-GB" dirty="0" smtClean="0"/>
          </a:p>
          <a:p>
            <a:pPr marL="342900" indent="-342900" eaLnBrk="1" hangingPunct="1">
              <a:buFont typeface="Arial" charset="0"/>
              <a:buChar char="•"/>
              <a:defRPr/>
            </a:pPr>
            <a:r>
              <a:rPr lang="mn-MN" dirty="0" smtClean="0"/>
              <a:t>Компьютер болон интернетээс өөр тийм ч их зүйл хэрэг болохгүй.</a:t>
            </a:r>
            <a:r>
              <a:rPr lang="en-GB" dirty="0" smtClean="0"/>
              <a:t> </a:t>
            </a:r>
          </a:p>
          <a:p>
            <a:pPr marL="342900" indent="-342900" eaLnBrk="1" hangingPunct="1">
              <a:buFont typeface="Arial" charset="0"/>
              <a:buChar char="•"/>
              <a:defRPr/>
            </a:pPr>
            <a:r>
              <a:rPr lang="mn-MN" dirty="0" smtClean="0"/>
              <a:t>Оюутнууд өөрийн хийсэн зүйлийг бусдад түгээж, бусдын хийсэн ажилд зөвлөгөө өгч, мөн өөрийн хийсэн зүйлдээ зөвлөгөө авах боломжтой интерактив загвартай.</a:t>
            </a:r>
          </a:p>
        </p:txBody>
      </p:sp>
      <p:sp>
        <p:nvSpPr>
          <p:cNvPr id="5734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pitchFamily="34" charset="-128"/>
              </a:defRPr>
            </a:lvl1pPr>
            <a:lvl2pPr marL="742950" indent="-285750" eaLnBrk="0" hangingPunct="0">
              <a:defRPr sz="1200">
                <a:solidFill>
                  <a:schemeClr val="tx1"/>
                </a:solidFill>
                <a:latin typeface="Lucida Sans" pitchFamily="34" charset="0"/>
                <a:ea typeface="ＭＳ Ｐゴシック" pitchFamily="34" charset="-128"/>
              </a:defRPr>
            </a:lvl2pPr>
            <a:lvl3pPr marL="1143000" indent="-228600" eaLnBrk="0" hangingPunct="0">
              <a:defRPr sz="1200">
                <a:solidFill>
                  <a:schemeClr val="tx1"/>
                </a:solidFill>
                <a:latin typeface="Lucida Sans" pitchFamily="34" charset="0"/>
                <a:ea typeface="ＭＳ Ｐゴシック" pitchFamily="34" charset="-128"/>
              </a:defRPr>
            </a:lvl3pPr>
            <a:lvl4pPr marL="1600200" indent="-228600" eaLnBrk="0" hangingPunct="0">
              <a:defRPr sz="1200">
                <a:solidFill>
                  <a:schemeClr val="tx1"/>
                </a:solidFill>
                <a:latin typeface="Lucida Sans" pitchFamily="34" charset="0"/>
                <a:ea typeface="ＭＳ Ｐゴシック" pitchFamily="34" charset="-128"/>
              </a:defRPr>
            </a:lvl4pPr>
            <a:lvl5pPr marL="2057400" indent="-228600" eaLnBrk="0" hangingPunct="0">
              <a:defRPr sz="12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1" hangingPunct="1"/>
            <a:fld id="{B6958B82-29C6-4E9F-BA48-F84F0B0B1FA4}" type="slidenum">
              <a:rPr lang="en-GB" altLang="en-US" smtClean="0">
                <a:latin typeface="Arial" charset="0"/>
              </a:rPr>
              <a:pPr eaLnBrk="1" hangingPunct="1"/>
              <a:t>4</a:t>
            </a:fld>
            <a:endParaRPr lang="en-GB"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75ACA-283C-4F2E-B7A6-B886B9198DAC}" type="slidenum">
              <a:rPr lang="en-US" smtClean="0"/>
              <a:pPr/>
              <a:t>6</a:t>
            </a:fld>
            <a:endParaRPr lang="en-US"/>
          </a:p>
        </p:txBody>
      </p:sp>
    </p:spTree>
    <p:extLst>
      <p:ext uri="{BB962C8B-B14F-4D97-AF65-F5344CB8AC3E}">
        <p14:creationId xmlns:p14="http://schemas.microsoft.com/office/powerpoint/2010/main" val="1690978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75ACA-283C-4F2E-B7A6-B886B9198DAC}" type="slidenum">
              <a:rPr lang="en-US" smtClean="0"/>
              <a:pPr/>
              <a:t>12</a:t>
            </a:fld>
            <a:endParaRPr lang="en-US"/>
          </a:p>
        </p:txBody>
      </p:sp>
    </p:spTree>
    <p:extLst>
      <p:ext uri="{BB962C8B-B14F-4D97-AF65-F5344CB8AC3E}">
        <p14:creationId xmlns:p14="http://schemas.microsoft.com/office/powerpoint/2010/main" val="403790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75ACA-283C-4F2E-B7A6-B886B9198DAC}" type="slidenum">
              <a:rPr lang="en-US" smtClean="0"/>
              <a:pPr/>
              <a:t>13</a:t>
            </a:fld>
            <a:endParaRPr lang="en-US"/>
          </a:p>
        </p:txBody>
      </p:sp>
    </p:spTree>
    <p:extLst>
      <p:ext uri="{BB962C8B-B14F-4D97-AF65-F5344CB8AC3E}">
        <p14:creationId xmlns:p14="http://schemas.microsoft.com/office/powerpoint/2010/main" val="403790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8AB0798-96F9-45A2-A8DF-148672D415D8}"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3BA56-DB54-4978-887C-94B51712C5DB}" type="slidenum">
              <a:rPr lang="en-US" smtClean="0"/>
              <a:pPr/>
              <a:t>‹#›</a:t>
            </a:fld>
            <a:endParaRPr lang="en-US"/>
          </a:p>
        </p:txBody>
      </p:sp>
    </p:spTree>
    <p:extLst>
      <p:ext uri="{BB962C8B-B14F-4D97-AF65-F5344CB8AC3E}">
        <p14:creationId xmlns:p14="http://schemas.microsoft.com/office/powerpoint/2010/main" val="7005658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B0798-96F9-45A2-A8DF-148672D415D8}"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3BA56-DB54-4978-887C-94B51712C5DB}" type="slidenum">
              <a:rPr lang="en-US" smtClean="0"/>
              <a:pPr/>
              <a:t>‹#›</a:t>
            </a:fld>
            <a:endParaRPr lang="en-US"/>
          </a:p>
        </p:txBody>
      </p:sp>
    </p:spTree>
    <p:extLst>
      <p:ext uri="{BB962C8B-B14F-4D97-AF65-F5344CB8AC3E}">
        <p14:creationId xmlns:p14="http://schemas.microsoft.com/office/powerpoint/2010/main" val="961574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AB0798-96F9-45A2-A8DF-148672D415D8}"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3BA56-DB54-4978-887C-94B51712C5DB}" type="slidenum">
              <a:rPr lang="en-US" smtClean="0"/>
              <a:pPr/>
              <a:t>‹#›</a:t>
            </a:fld>
            <a:endParaRPr lang="en-US"/>
          </a:p>
        </p:txBody>
      </p:sp>
    </p:spTree>
    <p:extLst>
      <p:ext uri="{BB962C8B-B14F-4D97-AF65-F5344CB8AC3E}">
        <p14:creationId xmlns:p14="http://schemas.microsoft.com/office/powerpoint/2010/main" val="3116815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lumn_text">
    <p:bg>
      <p:bgPr>
        <a:solidFill>
          <a:srgbClr val="EAECEE"/>
        </a:solidFill>
        <a:effectLst/>
      </p:bgPr>
    </p:bg>
    <p:spTree>
      <p:nvGrpSpPr>
        <p:cNvPr id="1" name=""/>
        <p:cNvGrpSpPr/>
        <p:nvPr/>
      </p:nvGrpSpPr>
      <p:grpSpPr>
        <a:xfrm>
          <a:off x="0" y="0"/>
          <a:ext cx="0" cy="0"/>
          <a:chOff x="0" y="0"/>
          <a:chExt cx="0" cy="0"/>
        </a:xfrm>
      </p:grpSpPr>
      <p:pic>
        <p:nvPicPr>
          <p:cNvPr id="4" name="Picture 32"/>
          <p:cNvPicPr>
            <a:picLocks noChangeAspect="1"/>
          </p:cNvPicPr>
          <p:nvPr userDrawn="1"/>
        </p:nvPicPr>
        <p:blipFill>
          <a:blip r:embed="rId2"/>
          <a:srcRect/>
          <a:stretch>
            <a:fillRect/>
          </a:stretch>
        </p:blipFill>
        <p:spPr bwMode="auto">
          <a:xfrm>
            <a:off x="0" y="6237288"/>
            <a:ext cx="12192000" cy="620712"/>
          </a:xfrm>
          <a:prstGeom prst="rect">
            <a:avLst/>
          </a:prstGeom>
          <a:noFill/>
          <a:ln w="9525">
            <a:noFill/>
            <a:miter lim="800000"/>
            <a:headEnd/>
            <a:tailEnd/>
          </a:ln>
        </p:spPr>
      </p:pic>
      <p:pic>
        <p:nvPicPr>
          <p:cNvPr id="32" name="Picture 6"/>
          <p:cNvPicPr>
            <a:picLocks noChangeAspect="1"/>
          </p:cNvPicPr>
          <p:nvPr userDrawn="1"/>
        </p:nvPicPr>
        <p:blipFill>
          <a:blip r:embed="rId3"/>
          <a:srcRect/>
          <a:stretch>
            <a:fillRect/>
          </a:stretch>
        </p:blipFill>
        <p:spPr bwMode="auto">
          <a:xfrm>
            <a:off x="0" y="1133475"/>
            <a:ext cx="12192000" cy="134938"/>
          </a:xfrm>
          <a:prstGeom prst="rect">
            <a:avLst/>
          </a:prstGeom>
          <a:noFill/>
          <a:ln w="9525">
            <a:noFill/>
            <a:miter lim="800000"/>
            <a:headEnd/>
            <a:tailEnd/>
          </a:ln>
        </p:spPr>
      </p:pic>
      <p:pic>
        <p:nvPicPr>
          <p:cNvPr id="33" name="Picture 34"/>
          <p:cNvPicPr>
            <a:picLocks noChangeAspect="1"/>
          </p:cNvPicPr>
          <p:nvPr userDrawn="1"/>
        </p:nvPicPr>
        <p:blipFill>
          <a:blip r:embed="rId4"/>
          <a:srcRect t="25421" b="25421"/>
          <a:stretch>
            <a:fillRect/>
          </a:stretch>
        </p:blipFill>
        <p:spPr bwMode="auto">
          <a:xfrm>
            <a:off x="46567" y="6237288"/>
            <a:ext cx="1678517" cy="620712"/>
          </a:xfrm>
          <a:prstGeom prst="rect">
            <a:avLst/>
          </a:prstGeom>
          <a:noFill/>
          <a:ln w="9525">
            <a:noFill/>
            <a:miter lim="800000"/>
            <a:headEnd/>
            <a:tailEnd/>
          </a:ln>
        </p:spPr>
      </p:pic>
      <p:sp>
        <p:nvSpPr>
          <p:cNvPr id="6" name="Text Placeholder 5"/>
          <p:cNvSpPr>
            <a:spLocks noGrp="1"/>
          </p:cNvSpPr>
          <p:nvPr>
            <p:ph type="body" sz="quarter" idx="14"/>
          </p:nvPr>
        </p:nvSpPr>
        <p:spPr>
          <a:xfrm>
            <a:off x="478367" y="1412776"/>
            <a:ext cx="11186584" cy="4716524"/>
          </a:xfrm>
        </p:spPr>
        <p:txBody>
          <a:bodyPr/>
          <a:lstStyle>
            <a:lvl1pPr marL="0" indent="0">
              <a:buNone/>
              <a:defRPr sz="2000"/>
            </a:lvl1pPr>
            <a:lvl2pPr marL="450850" indent="0">
              <a:buNone/>
              <a:defRPr sz="2400"/>
            </a:lvl2pPr>
            <a:lvl3pPr marL="989012" indent="0">
              <a:buNone/>
              <a:defRPr sz="2400"/>
            </a:lvl3pPr>
            <a:lvl4pPr marL="1436687" indent="0">
              <a:buNone/>
              <a:defRPr sz="2400"/>
            </a:lvl4pPr>
            <a:lvl5pPr marL="1884362" indent="0">
              <a:buNone/>
              <a:defRPr sz="2400"/>
            </a:lvl5pPr>
          </a:lstStyle>
          <a:p>
            <a:pPr lvl="0"/>
            <a:r>
              <a:rPr lang="en-GB" smtClean="0"/>
              <a:t>Click to edit Master text styles</a:t>
            </a:r>
          </a:p>
        </p:txBody>
      </p:sp>
      <p:sp>
        <p:nvSpPr>
          <p:cNvPr id="62" name="Text Placeholder 34"/>
          <p:cNvSpPr>
            <a:spLocks noGrp="1"/>
          </p:cNvSpPr>
          <p:nvPr>
            <p:ph type="body" sz="quarter" idx="13"/>
          </p:nvPr>
        </p:nvSpPr>
        <p:spPr>
          <a:xfrm>
            <a:off x="335360" y="656469"/>
            <a:ext cx="11569285" cy="494162"/>
          </a:xfrm>
        </p:spPr>
        <p:txBody>
          <a:bodyPr/>
          <a:lstStyle>
            <a:lvl1pPr marL="0" indent="0">
              <a:buNone/>
              <a:defRPr>
                <a:solidFill>
                  <a:srgbClr val="005C84"/>
                </a:solidFill>
              </a:defRPr>
            </a:lvl1pPr>
          </a:lstStyle>
          <a:p>
            <a:pPr lvl="0"/>
            <a:r>
              <a:rPr lang="en-GB" smtClean="0"/>
              <a:t>Click to edit Master text styles</a:t>
            </a:r>
          </a:p>
        </p:txBody>
      </p:sp>
      <p:sp>
        <p:nvSpPr>
          <p:cNvPr id="34" name="Rectangle 8"/>
          <p:cNvSpPr>
            <a:spLocks noGrp="1" noChangeArrowheads="1"/>
          </p:cNvSpPr>
          <p:nvPr>
            <p:ph type="sldNum" sz="quarter" idx="15"/>
          </p:nvPr>
        </p:nvSpPr>
        <p:spPr>
          <a:xfrm>
            <a:off x="9359901" y="6451601"/>
            <a:ext cx="2544233" cy="180975"/>
          </a:xfrm>
        </p:spPr>
        <p:txBody>
          <a:bodyPr/>
          <a:lstStyle>
            <a:lvl1pPr>
              <a:defRPr sz="1600" b="1">
                <a:solidFill>
                  <a:srgbClr val="F8F8F8"/>
                </a:solidFill>
              </a:defRPr>
            </a:lvl1pPr>
          </a:lstStyle>
          <a:p>
            <a:pPr>
              <a:defRPr/>
            </a:pPr>
            <a:fld id="{B8EC1FDA-2A08-4380-B02F-5971828A51C7}" type="slidenum">
              <a:rPr lang="en-GB"/>
              <a:pPr>
                <a:defRPr/>
              </a:pPr>
              <a:t>‹#›</a:t>
            </a:fld>
            <a:endParaRPr lang="en-GB"/>
          </a:p>
        </p:txBody>
      </p:sp>
      <p:sp>
        <p:nvSpPr>
          <p:cNvPr id="36" name="Rectangle 7"/>
          <p:cNvSpPr txBox="1">
            <a:spLocks noChangeArrowheads="1"/>
          </p:cNvSpPr>
          <p:nvPr userDrawn="1"/>
        </p:nvSpPr>
        <p:spPr bwMode="auto">
          <a:xfrm>
            <a:off x="1871133" y="6309060"/>
            <a:ext cx="4992952"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mn-MN" sz="1535" dirty="0" smtClean="0"/>
              <a:t>Математик Байгалийн Ухааны</a:t>
            </a:r>
            <a:r>
              <a:rPr lang="mn-MN" sz="1535" baseline="0" dirty="0" smtClean="0"/>
              <a:t> Сургууль</a:t>
            </a:r>
          </a:p>
          <a:p>
            <a:pPr>
              <a:defRPr/>
            </a:pPr>
            <a:r>
              <a:rPr lang="mn-MN" sz="1535" baseline="0" dirty="0" smtClean="0"/>
              <a:t>Мэдээлэл зүйн тэнхим</a:t>
            </a:r>
            <a:endParaRPr lang="en-US" sz="1200" dirty="0"/>
          </a:p>
        </p:txBody>
      </p:sp>
    </p:spTree>
    <p:extLst>
      <p:ext uri="{BB962C8B-B14F-4D97-AF65-F5344CB8AC3E}">
        <p14:creationId xmlns:p14="http://schemas.microsoft.com/office/powerpoint/2010/main" val="118879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olumn_text">
    <p:bg>
      <p:bgPr>
        <a:solidFill>
          <a:srgbClr val="EAECEE"/>
        </a:solidFill>
        <a:effectLst/>
      </p:bgPr>
    </p:bg>
    <p:spTree>
      <p:nvGrpSpPr>
        <p:cNvPr id="1" name=""/>
        <p:cNvGrpSpPr/>
        <p:nvPr/>
      </p:nvGrpSpPr>
      <p:grpSpPr>
        <a:xfrm>
          <a:off x="0" y="0"/>
          <a:ext cx="0" cy="0"/>
          <a:chOff x="0" y="0"/>
          <a:chExt cx="0" cy="0"/>
        </a:xfrm>
      </p:grpSpPr>
      <p:pic>
        <p:nvPicPr>
          <p:cNvPr id="5"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12192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12192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46567" y="6237288"/>
            <a:ext cx="167851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7"/>
          <p:cNvSpPr txBox="1">
            <a:spLocks noChangeArrowheads="1"/>
          </p:cNvSpPr>
          <p:nvPr userDrawn="1"/>
        </p:nvSpPr>
        <p:spPr bwMode="auto">
          <a:xfrm>
            <a:off x="1871134" y="6308726"/>
            <a:ext cx="4993217"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mn-MN" sz="1535"/>
              <a:t>Математик Байгалийн Ухааны Сургууль</a:t>
            </a:r>
          </a:p>
          <a:p>
            <a:pPr>
              <a:defRPr/>
            </a:pPr>
            <a:r>
              <a:rPr lang="mn-MN" sz="1535"/>
              <a:t>Мэдээлэл зүйн тэнхим</a:t>
            </a:r>
            <a:endParaRPr lang="en-US" sz="1200"/>
          </a:p>
        </p:txBody>
      </p:sp>
      <p:sp>
        <p:nvSpPr>
          <p:cNvPr id="6" name="Text Placeholder 5"/>
          <p:cNvSpPr>
            <a:spLocks noGrp="1"/>
          </p:cNvSpPr>
          <p:nvPr>
            <p:ph type="body" sz="quarter" idx="14"/>
          </p:nvPr>
        </p:nvSpPr>
        <p:spPr>
          <a:xfrm>
            <a:off x="383365" y="1412776"/>
            <a:ext cx="5617632" cy="4716524"/>
          </a:xfrm>
        </p:spPr>
        <p:txBody>
          <a:bodyPr/>
          <a:lstStyle>
            <a:lvl1pPr marL="0" indent="0">
              <a:buNone/>
              <a:defRPr sz="2000"/>
            </a:lvl1pPr>
            <a:lvl2pPr marL="450850" indent="0">
              <a:buNone/>
              <a:defRPr sz="2400"/>
            </a:lvl2pPr>
            <a:lvl3pPr marL="989012" indent="0">
              <a:buNone/>
              <a:defRPr sz="2400"/>
            </a:lvl3pPr>
            <a:lvl4pPr marL="1436687" indent="0">
              <a:buNone/>
              <a:defRPr sz="2400"/>
            </a:lvl4pPr>
            <a:lvl5pPr marL="1884362" indent="0">
              <a:buNone/>
              <a:defRPr sz="2400"/>
            </a:lvl5pPr>
          </a:lstStyle>
          <a:p>
            <a:pPr lvl="0"/>
            <a:r>
              <a:rPr lang="en-GB" smtClean="0"/>
              <a:t>Click to edit Master text styles</a:t>
            </a:r>
          </a:p>
        </p:txBody>
      </p:sp>
      <p:sp>
        <p:nvSpPr>
          <p:cNvPr id="33" name="Text Placeholder 5"/>
          <p:cNvSpPr>
            <a:spLocks noGrp="1"/>
          </p:cNvSpPr>
          <p:nvPr>
            <p:ph type="body" sz="quarter" idx="15"/>
          </p:nvPr>
        </p:nvSpPr>
        <p:spPr>
          <a:xfrm>
            <a:off x="6191003" y="1412776"/>
            <a:ext cx="5617632" cy="4716524"/>
          </a:xfrm>
        </p:spPr>
        <p:txBody>
          <a:bodyPr/>
          <a:lstStyle>
            <a:lvl1pPr marL="0" indent="0">
              <a:buNone/>
              <a:defRPr sz="2000"/>
            </a:lvl1pPr>
            <a:lvl2pPr marL="450850" indent="0">
              <a:buNone/>
              <a:defRPr sz="2400"/>
            </a:lvl2pPr>
            <a:lvl3pPr marL="989012" indent="0">
              <a:buNone/>
              <a:defRPr sz="2400"/>
            </a:lvl3pPr>
            <a:lvl4pPr marL="1436687" indent="0">
              <a:buNone/>
              <a:defRPr sz="2400"/>
            </a:lvl4pPr>
            <a:lvl5pPr marL="1884362" indent="0">
              <a:buNone/>
              <a:defRPr sz="2400"/>
            </a:lvl5pPr>
          </a:lstStyle>
          <a:p>
            <a:pPr lvl="0"/>
            <a:r>
              <a:rPr lang="en-GB" smtClean="0"/>
              <a:t>Click to edit Master text styles</a:t>
            </a:r>
          </a:p>
        </p:txBody>
      </p:sp>
      <p:sp>
        <p:nvSpPr>
          <p:cNvPr id="63" name="Text Placeholder 34"/>
          <p:cNvSpPr>
            <a:spLocks noGrp="1"/>
          </p:cNvSpPr>
          <p:nvPr>
            <p:ph type="body" sz="quarter" idx="13"/>
          </p:nvPr>
        </p:nvSpPr>
        <p:spPr>
          <a:xfrm>
            <a:off x="335360" y="656469"/>
            <a:ext cx="11569285" cy="494162"/>
          </a:xfrm>
        </p:spPr>
        <p:txBody>
          <a:bodyPr/>
          <a:lstStyle>
            <a:lvl1pPr marL="0" indent="0">
              <a:buNone/>
              <a:defRPr>
                <a:solidFill>
                  <a:srgbClr val="005C84"/>
                </a:solidFill>
              </a:defRPr>
            </a:lvl1pPr>
          </a:lstStyle>
          <a:p>
            <a:pPr lvl="0"/>
            <a:r>
              <a:rPr lang="en-GB" smtClean="0"/>
              <a:t>Click to edit Master text styles</a:t>
            </a:r>
          </a:p>
        </p:txBody>
      </p:sp>
      <p:sp>
        <p:nvSpPr>
          <p:cNvPr id="11" name="Rectangle 8"/>
          <p:cNvSpPr>
            <a:spLocks noGrp="1" noChangeArrowheads="1"/>
          </p:cNvSpPr>
          <p:nvPr>
            <p:ph type="sldNum" sz="quarter" idx="16"/>
          </p:nvPr>
        </p:nvSpPr>
        <p:spPr>
          <a:xfrm>
            <a:off x="9359901" y="6451601"/>
            <a:ext cx="2544233" cy="180975"/>
          </a:xfrm>
        </p:spPr>
        <p:txBody>
          <a:bodyPr/>
          <a:lstStyle>
            <a:lvl1pPr>
              <a:defRPr sz="1600" b="1">
                <a:solidFill>
                  <a:srgbClr val="F8F8F8"/>
                </a:solidFill>
              </a:defRPr>
            </a:lvl1pPr>
          </a:lstStyle>
          <a:p>
            <a:pPr>
              <a:defRPr/>
            </a:pPr>
            <a:fld id="{BAAD88B5-666B-49D8-970F-60AFDA091684}" type="slidenum">
              <a:rPr lang="en-GB"/>
              <a:pPr>
                <a:defRPr/>
              </a:pPr>
              <a:t>‹#›</a:t>
            </a:fld>
            <a:endParaRPr lang="en-GB"/>
          </a:p>
        </p:txBody>
      </p:sp>
    </p:spTree>
    <p:extLst>
      <p:ext uri="{BB962C8B-B14F-4D97-AF65-F5344CB8AC3E}">
        <p14:creationId xmlns:p14="http://schemas.microsoft.com/office/powerpoint/2010/main" val="32530764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olumn_text_no_logo">
    <p:bg>
      <p:bgPr>
        <a:solidFill>
          <a:srgbClr val="EAECEE"/>
        </a:solidFill>
        <a:effectLst/>
      </p:bgPr>
    </p:bg>
    <p:spTree>
      <p:nvGrpSpPr>
        <p:cNvPr id="1" name=""/>
        <p:cNvGrpSpPr/>
        <p:nvPr/>
      </p:nvGrpSpPr>
      <p:grpSpPr>
        <a:xfrm>
          <a:off x="0" y="0"/>
          <a:ext cx="0" cy="0"/>
          <a:chOff x="0" y="0"/>
          <a:chExt cx="0" cy="0"/>
        </a:xfrm>
      </p:grpSpPr>
      <p:pic>
        <p:nvPicPr>
          <p:cNvPr id="5" name="Picture 32"/>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237288"/>
            <a:ext cx="12192000"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133475"/>
            <a:ext cx="12192000" cy="13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p:cNvPicPr>
            <a:picLocks noChangeAspect="1"/>
          </p:cNvPicPr>
          <p:nvPr userDrawn="1"/>
        </p:nvPicPr>
        <p:blipFill>
          <a:blip r:embed="rId4">
            <a:extLst>
              <a:ext uri="{28A0092B-C50C-407E-A947-70E740481C1C}">
                <a14:useLocalDpi xmlns:a14="http://schemas.microsoft.com/office/drawing/2010/main" val="0"/>
              </a:ext>
            </a:extLst>
          </a:blip>
          <a:srcRect t="25421" b="25421"/>
          <a:stretch>
            <a:fillRect/>
          </a:stretch>
        </p:blipFill>
        <p:spPr bwMode="auto">
          <a:xfrm>
            <a:off x="46567" y="6237288"/>
            <a:ext cx="1678517" cy="62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7"/>
          <p:cNvSpPr txBox="1">
            <a:spLocks noChangeArrowheads="1"/>
          </p:cNvSpPr>
          <p:nvPr userDrawn="1"/>
        </p:nvSpPr>
        <p:spPr bwMode="auto">
          <a:xfrm>
            <a:off x="1871134" y="6308726"/>
            <a:ext cx="4993217" cy="468313"/>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mn-MN" sz="1535"/>
              <a:t>Математик Байгалийн Ухааны Сургууль</a:t>
            </a:r>
          </a:p>
          <a:p>
            <a:pPr>
              <a:defRPr/>
            </a:pPr>
            <a:r>
              <a:rPr lang="mn-MN" sz="1535"/>
              <a:t>Мэдээлэл зүйн тэнхим</a:t>
            </a:r>
            <a:endParaRPr lang="en-US" sz="1200"/>
          </a:p>
        </p:txBody>
      </p:sp>
      <p:sp>
        <p:nvSpPr>
          <p:cNvPr id="6" name="Text Placeholder 5"/>
          <p:cNvSpPr>
            <a:spLocks noGrp="1"/>
          </p:cNvSpPr>
          <p:nvPr>
            <p:ph type="body" sz="quarter" idx="14"/>
          </p:nvPr>
        </p:nvSpPr>
        <p:spPr>
          <a:xfrm>
            <a:off x="383365" y="1412776"/>
            <a:ext cx="5617632" cy="4716524"/>
          </a:xfrm>
        </p:spPr>
        <p:txBody>
          <a:bodyPr/>
          <a:lstStyle>
            <a:lvl1pPr marL="0" indent="0">
              <a:buNone/>
              <a:defRPr sz="2000"/>
            </a:lvl1pPr>
            <a:lvl2pPr marL="450850" indent="0">
              <a:buNone/>
              <a:defRPr sz="2400"/>
            </a:lvl2pPr>
            <a:lvl3pPr marL="989012" indent="0">
              <a:buNone/>
              <a:defRPr sz="2400"/>
            </a:lvl3pPr>
            <a:lvl4pPr marL="1436687" indent="0">
              <a:buNone/>
              <a:defRPr sz="2400"/>
            </a:lvl4pPr>
            <a:lvl5pPr marL="1884362" indent="0">
              <a:buNone/>
              <a:defRPr sz="2400"/>
            </a:lvl5pPr>
          </a:lstStyle>
          <a:p>
            <a:pPr lvl="0"/>
            <a:r>
              <a:rPr lang="en-GB" smtClean="0"/>
              <a:t>Click to edit Master text styles</a:t>
            </a:r>
          </a:p>
        </p:txBody>
      </p:sp>
      <p:sp>
        <p:nvSpPr>
          <p:cNvPr id="33" name="Text Placeholder 5"/>
          <p:cNvSpPr>
            <a:spLocks noGrp="1"/>
          </p:cNvSpPr>
          <p:nvPr>
            <p:ph type="body" sz="quarter" idx="15"/>
          </p:nvPr>
        </p:nvSpPr>
        <p:spPr>
          <a:xfrm>
            <a:off x="6191003" y="1412776"/>
            <a:ext cx="5617632" cy="4716524"/>
          </a:xfrm>
        </p:spPr>
        <p:txBody>
          <a:bodyPr/>
          <a:lstStyle>
            <a:lvl1pPr marL="0" indent="0">
              <a:buNone/>
              <a:defRPr sz="2000"/>
            </a:lvl1pPr>
            <a:lvl2pPr marL="450850" indent="0">
              <a:buNone/>
              <a:defRPr sz="2400"/>
            </a:lvl2pPr>
            <a:lvl3pPr marL="989012" indent="0">
              <a:buNone/>
              <a:defRPr sz="2400"/>
            </a:lvl3pPr>
            <a:lvl4pPr marL="1436687" indent="0">
              <a:buNone/>
              <a:defRPr sz="2400"/>
            </a:lvl4pPr>
            <a:lvl5pPr marL="1884362" indent="0">
              <a:buNone/>
              <a:defRPr sz="2400"/>
            </a:lvl5pPr>
          </a:lstStyle>
          <a:p>
            <a:pPr lvl="0"/>
            <a:r>
              <a:rPr lang="en-GB" smtClean="0"/>
              <a:t>Click to edit Master text styles</a:t>
            </a:r>
          </a:p>
        </p:txBody>
      </p:sp>
      <p:sp>
        <p:nvSpPr>
          <p:cNvPr id="63" name="Text Placeholder 34"/>
          <p:cNvSpPr>
            <a:spLocks noGrp="1"/>
          </p:cNvSpPr>
          <p:nvPr>
            <p:ph type="body" sz="quarter" idx="13"/>
          </p:nvPr>
        </p:nvSpPr>
        <p:spPr>
          <a:xfrm>
            <a:off x="335360" y="656469"/>
            <a:ext cx="11569285" cy="494162"/>
          </a:xfrm>
        </p:spPr>
        <p:txBody>
          <a:bodyPr/>
          <a:lstStyle>
            <a:lvl1pPr marL="0" indent="0">
              <a:buNone/>
              <a:defRPr>
                <a:solidFill>
                  <a:srgbClr val="005C84"/>
                </a:solidFill>
              </a:defRPr>
            </a:lvl1pPr>
          </a:lstStyle>
          <a:p>
            <a:pPr lvl="0"/>
            <a:r>
              <a:rPr lang="en-GB" smtClean="0"/>
              <a:t>Click to edit Master text styles</a:t>
            </a:r>
          </a:p>
        </p:txBody>
      </p:sp>
      <p:sp>
        <p:nvSpPr>
          <p:cNvPr id="10" name="Rectangle 9"/>
          <p:cNvSpPr>
            <a:spLocks noGrp="1" noChangeArrowheads="1"/>
          </p:cNvSpPr>
          <p:nvPr>
            <p:ph type="sldNum" sz="quarter" idx="16"/>
          </p:nvPr>
        </p:nvSpPr>
        <p:spPr>
          <a:xfrm>
            <a:off x="9359901" y="6451601"/>
            <a:ext cx="2544233" cy="180975"/>
          </a:xfrm>
        </p:spPr>
        <p:txBody>
          <a:bodyPr/>
          <a:lstStyle>
            <a:lvl1pPr>
              <a:defRPr sz="1600" b="1">
                <a:solidFill>
                  <a:srgbClr val="F8F8F8"/>
                </a:solidFill>
              </a:defRPr>
            </a:lvl1pPr>
          </a:lstStyle>
          <a:p>
            <a:pPr>
              <a:defRPr/>
            </a:pPr>
            <a:fld id="{E2240507-764B-4DFD-A32D-C3946ABB2BEF}" type="slidenum">
              <a:rPr lang="en-GB"/>
              <a:pPr>
                <a:defRPr/>
              </a:pPr>
              <a:t>‹#›</a:t>
            </a:fld>
            <a:endParaRPr lang="en-GB"/>
          </a:p>
        </p:txBody>
      </p:sp>
    </p:spTree>
    <p:extLst>
      <p:ext uri="{BB962C8B-B14F-4D97-AF65-F5344CB8AC3E}">
        <p14:creationId xmlns:p14="http://schemas.microsoft.com/office/powerpoint/2010/main" val="19329759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5"/>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9D8D550-30D6-4F43-9A7C-DA91C8C9AE06}"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61C81-71FB-4E5D-AB5E-DF66165AFC4E}" type="slidenum">
              <a:rPr lang="en-US" smtClean="0"/>
              <a:pPr/>
              <a:t>‹#›</a:t>
            </a:fld>
            <a:endParaRPr lang="en-US"/>
          </a:p>
        </p:txBody>
      </p:sp>
    </p:spTree>
    <p:extLst>
      <p:ext uri="{BB962C8B-B14F-4D97-AF65-F5344CB8AC3E}">
        <p14:creationId xmlns:p14="http://schemas.microsoft.com/office/powerpoint/2010/main" val="6433855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8D550-30D6-4F43-9A7C-DA91C8C9AE06}"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61C81-71FB-4E5D-AB5E-DF66165AFC4E}" type="slidenum">
              <a:rPr lang="en-US" smtClean="0"/>
              <a:pPr/>
              <a:t>‹#›</a:t>
            </a:fld>
            <a:endParaRPr lang="en-US"/>
          </a:p>
        </p:txBody>
      </p:sp>
    </p:spTree>
    <p:extLst>
      <p:ext uri="{BB962C8B-B14F-4D97-AF65-F5344CB8AC3E}">
        <p14:creationId xmlns:p14="http://schemas.microsoft.com/office/powerpoint/2010/main" val="13895570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613" y="4406900"/>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D8D550-30D6-4F43-9A7C-DA91C8C9AE06}"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61C81-71FB-4E5D-AB5E-DF66165AFC4E}" type="slidenum">
              <a:rPr lang="en-US" smtClean="0"/>
              <a:pPr/>
              <a:t>‹#›</a:t>
            </a:fld>
            <a:endParaRPr lang="en-US"/>
          </a:p>
        </p:txBody>
      </p:sp>
    </p:spTree>
    <p:extLst>
      <p:ext uri="{BB962C8B-B14F-4D97-AF65-F5344CB8AC3E}">
        <p14:creationId xmlns:p14="http://schemas.microsoft.com/office/powerpoint/2010/main" val="13120639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9D8D550-30D6-4F43-9A7C-DA91C8C9AE06}"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61C81-71FB-4E5D-AB5E-DF66165AFC4E}" type="slidenum">
              <a:rPr lang="en-US" smtClean="0"/>
              <a:pPr/>
              <a:t>‹#›</a:t>
            </a:fld>
            <a:endParaRPr lang="en-US"/>
          </a:p>
        </p:txBody>
      </p:sp>
    </p:spTree>
    <p:extLst>
      <p:ext uri="{BB962C8B-B14F-4D97-AF65-F5344CB8AC3E}">
        <p14:creationId xmlns:p14="http://schemas.microsoft.com/office/powerpoint/2010/main" val="2984477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9D8D550-30D6-4F43-9A7C-DA91C8C9AE06}" type="datetimeFigureOut">
              <a:rPr lang="en-US" smtClean="0"/>
              <a:pPr/>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561C81-71FB-4E5D-AB5E-DF66165AFC4E}" type="slidenum">
              <a:rPr lang="en-US" smtClean="0"/>
              <a:pPr/>
              <a:t>‹#›</a:t>
            </a:fld>
            <a:endParaRPr lang="en-US"/>
          </a:p>
        </p:txBody>
      </p:sp>
    </p:spTree>
    <p:extLst>
      <p:ext uri="{BB962C8B-B14F-4D97-AF65-F5344CB8AC3E}">
        <p14:creationId xmlns:p14="http://schemas.microsoft.com/office/powerpoint/2010/main" val="296355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Content Placeholder 3"/>
          <p:cNvPicPr>
            <a:picLocks noChangeAspect="1"/>
          </p:cNvPicPr>
          <p:nvPr userDrawn="1"/>
        </p:nvPicPr>
        <p:blipFill rotWithShape="1">
          <a:blip r:embed="rId2" cstate="print">
            <a:extLst>
              <a:ext uri="{28A0092B-C50C-407E-A947-70E740481C1C}">
                <a14:useLocalDpi xmlns:a14="http://schemas.microsoft.com/office/drawing/2010/main" val="0"/>
              </a:ext>
            </a:extLst>
          </a:blip>
          <a:srcRect b="81606"/>
          <a:stretch/>
        </p:blipFill>
        <p:spPr>
          <a:xfrm>
            <a:off x="0" y="0"/>
            <a:ext cx="12192000" cy="1261459"/>
          </a:xfrm>
          <a:prstGeom prst="rect">
            <a:avLst/>
          </a:prstGeom>
        </p:spPr>
      </p:pic>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78AB0798-96F9-45A2-A8DF-148672D415D8}"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3BA56-DB54-4978-887C-94B51712C5DB}" type="slidenum">
              <a:rPr lang="en-US" smtClean="0"/>
              <a:pPr/>
              <a:t>‹#›</a:t>
            </a:fld>
            <a:endParaRPr lang="en-US"/>
          </a:p>
        </p:txBody>
      </p:sp>
      <p:sp>
        <p:nvSpPr>
          <p:cNvPr id="8" name="Title 1"/>
          <p:cNvSpPr txBox="1">
            <a:spLocks/>
          </p:cNvSpPr>
          <p:nvPr userDrawn="1"/>
        </p:nvSpPr>
        <p:spPr>
          <a:xfrm>
            <a:off x="5404652" y="0"/>
            <a:ext cx="252342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dirty="0">
              <a:solidFill>
                <a:schemeClr val="bg1"/>
              </a:solidFill>
            </a:endParaRPr>
          </a:p>
        </p:txBody>
      </p:sp>
      <p:sp>
        <p:nvSpPr>
          <p:cNvPr id="9" name="Title 1"/>
          <p:cNvSpPr>
            <a:spLocks noGrp="1"/>
          </p:cNvSpPr>
          <p:nvPr>
            <p:ph type="title" idx="4294967295" hasCustomPrompt="1"/>
          </p:nvPr>
        </p:nvSpPr>
        <p:spPr>
          <a:xfrm>
            <a:off x="2717800" y="101601"/>
            <a:ext cx="8229600" cy="1079500"/>
          </a:xfrm>
        </p:spPr>
        <p:txBody>
          <a:bodyPr/>
          <a:lstStyle>
            <a:lvl1pPr>
              <a:defRPr>
                <a:solidFill>
                  <a:schemeClr val="bg1"/>
                </a:solidFill>
              </a:defRPr>
            </a:lvl1pPr>
          </a:lstStyle>
          <a:p>
            <a:r>
              <a:rPr lang="mn-MN" dirty="0" smtClean="0"/>
              <a:t>Сэдэв</a:t>
            </a:r>
            <a:endParaRPr lang="en-US" dirty="0"/>
          </a:p>
        </p:txBody>
      </p:sp>
      <p:pic>
        <p:nvPicPr>
          <p:cNvPr id="10" name="Content Placeholder 3"/>
          <p:cNvPicPr>
            <a:picLocks noChangeAspect="1"/>
          </p:cNvPicPr>
          <p:nvPr userDrawn="1"/>
        </p:nvPicPr>
        <p:blipFill rotWithShape="1">
          <a:blip r:embed="rId3" cstate="print">
            <a:extLst>
              <a:ext uri="{28A0092B-C50C-407E-A947-70E740481C1C}">
                <a14:useLocalDpi xmlns:a14="http://schemas.microsoft.com/office/drawing/2010/main" val="0"/>
              </a:ext>
            </a:extLst>
          </a:blip>
          <a:srcRect l="4119" t="5258" r="78979" b="75775"/>
          <a:stretch/>
        </p:blipFill>
        <p:spPr>
          <a:xfrm>
            <a:off x="0" y="0"/>
            <a:ext cx="2060620" cy="1249251"/>
          </a:xfrm>
          <a:prstGeom prst="rect">
            <a:avLst/>
          </a:prstGeom>
        </p:spPr>
      </p:pic>
    </p:spTree>
    <p:extLst>
      <p:ext uri="{BB962C8B-B14F-4D97-AF65-F5344CB8AC3E}">
        <p14:creationId xmlns:p14="http://schemas.microsoft.com/office/powerpoint/2010/main" val="815416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9D8D550-30D6-4F43-9A7C-DA91C8C9AE06}" type="datetimeFigureOut">
              <a:rPr lang="en-US" smtClean="0"/>
              <a:pPr/>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561C81-71FB-4E5D-AB5E-DF66165AFC4E}" type="slidenum">
              <a:rPr lang="en-US" smtClean="0"/>
              <a:pPr/>
              <a:t>‹#›</a:t>
            </a:fld>
            <a:endParaRPr lang="en-US"/>
          </a:p>
        </p:txBody>
      </p:sp>
    </p:spTree>
    <p:extLst>
      <p:ext uri="{BB962C8B-B14F-4D97-AF65-F5344CB8AC3E}">
        <p14:creationId xmlns:p14="http://schemas.microsoft.com/office/powerpoint/2010/main" val="24102831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D8D550-30D6-4F43-9A7C-DA91C8C9AE06}" type="datetimeFigureOut">
              <a:rPr lang="en-US" smtClean="0"/>
              <a:pPr/>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561C81-71FB-4E5D-AB5E-DF66165AFC4E}" type="slidenum">
              <a:rPr lang="en-US" smtClean="0"/>
              <a:pPr/>
              <a:t>‹#›</a:t>
            </a:fld>
            <a:endParaRPr lang="en-US"/>
          </a:p>
        </p:txBody>
      </p:sp>
    </p:spTree>
    <p:extLst>
      <p:ext uri="{BB962C8B-B14F-4D97-AF65-F5344CB8AC3E}">
        <p14:creationId xmlns:p14="http://schemas.microsoft.com/office/powerpoint/2010/main" val="1418132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40116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8D550-30D6-4F43-9A7C-DA91C8C9AE06}"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61C81-71FB-4E5D-AB5E-DF66165AFC4E}" type="slidenum">
              <a:rPr lang="en-US" smtClean="0"/>
              <a:pPr/>
              <a:t>‹#›</a:t>
            </a:fld>
            <a:endParaRPr lang="en-US"/>
          </a:p>
        </p:txBody>
      </p:sp>
    </p:spTree>
    <p:extLst>
      <p:ext uri="{BB962C8B-B14F-4D97-AF65-F5344CB8AC3E}">
        <p14:creationId xmlns:p14="http://schemas.microsoft.com/office/powerpoint/2010/main" val="2891685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188"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D8D550-30D6-4F43-9A7C-DA91C8C9AE06}"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561C81-71FB-4E5D-AB5E-DF66165AFC4E}" type="slidenum">
              <a:rPr lang="en-US" smtClean="0"/>
              <a:pPr/>
              <a:t>‹#›</a:t>
            </a:fld>
            <a:endParaRPr lang="en-US"/>
          </a:p>
        </p:txBody>
      </p:sp>
    </p:spTree>
    <p:extLst>
      <p:ext uri="{BB962C8B-B14F-4D97-AF65-F5344CB8AC3E}">
        <p14:creationId xmlns:p14="http://schemas.microsoft.com/office/powerpoint/2010/main" val="1335721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8D550-30D6-4F43-9A7C-DA91C8C9AE06}"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61C81-71FB-4E5D-AB5E-DF66165AFC4E}" type="slidenum">
              <a:rPr lang="en-US" smtClean="0"/>
              <a:pPr/>
              <a:t>‹#›</a:t>
            </a:fld>
            <a:endParaRPr lang="en-US"/>
          </a:p>
        </p:txBody>
      </p:sp>
    </p:spTree>
    <p:extLst>
      <p:ext uri="{BB962C8B-B14F-4D97-AF65-F5344CB8AC3E}">
        <p14:creationId xmlns:p14="http://schemas.microsoft.com/office/powerpoint/2010/main" val="7380848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8"/>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8"/>
            <a:ext cx="80772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9D8D550-30D6-4F43-9A7C-DA91C8C9AE06}"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561C81-71FB-4E5D-AB5E-DF66165AFC4E}" type="slidenum">
              <a:rPr lang="en-US" smtClean="0"/>
              <a:pPr/>
              <a:t>‹#›</a:t>
            </a:fld>
            <a:endParaRPr lang="en-US"/>
          </a:p>
        </p:txBody>
      </p:sp>
    </p:spTree>
    <p:extLst>
      <p:ext uri="{BB962C8B-B14F-4D97-AF65-F5344CB8AC3E}">
        <p14:creationId xmlns:p14="http://schemas.microsoft.com/office/powerpoint/2010/main" val="693282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AB0798-96F9-45A2-A8DF-148672D415D8}" type="datetimeFigureOut">
              <a:rPr lang="en-US" smtClean="0"/>
              <a:pPr/>
              <a:t>5/7/2015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93BA56-DB54-4978-887C-94B51712C5DB}" type="slidenum">
              <a:rPr lang="en-US" smtClean="0"/>
              <a:pPr/>
              <a:t>‹#›</a:t>
            </a:fld>
            <a:endParaRPr lang="en-US"/>
          </a:p>
        </p:txBody>
      </p:sp>
    </p:spTree>
    <p:extLst>
      <p:ext uri="{BB962C8B-B14F-4D97-AF65-F5344CB8AC3E}">
        <p14:creationId xmlns:p14="http://schemas.microsoft.com/office/powerpoint/2010/main" val="3709611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AB0798-96F9-45A2-A8DF-148672D415D8}"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3BA56-DB54-4978-887C-94B51712C5DB}" type="slidenum">
              <a:rPr lang="en-US" smtClean="0"/>
              <a:pPr/>
              <a:t>‹#›</a:t>
            </a:fld>
            <a:endParaRPr lang="en-US"/>
          </a:p>
        </p:txBody>
      </p:sp>
    </p:spTree>
    <p:extLst>
      <p:ext uri="{BB962C8B-B14F-4D97-AF65-F5344CB8AC3E}">
        <p14:creationId xmlns:p14="http://schemas.microsoft.com/office/powerpoint/2010/main" val="41662361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AB0798-96F9-45A2-A8DF-148672D415D8}" type="datetimeFigureOut">
              <a:rPr lang="en-US" smtClean="0"/>
              <a:pPr/>
              <a:t>5/7/2015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93BA56-DB54-4978-887C-94B51712C5DB}" type="slidenum">
              <a:rPr lang="en-US" smtClean="0"/>
              <a:pPr/>
              <a:t>‹#›</a:t>
            </a:fld>
            <a:endParaRPr lang="en-US"/>
          </a:p>
        </p:txBody>
      </p:sp>
    </p:spTree>
    <p:extLst>
      <p:ext uri="{BB962C8B-B14F-4D97-AF65-F5344CB8AC3E}">
        <p14:creationId xmlns:p14="http://schemas.microsoft.com/office/powerpoint/2010/main" val="2148520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AB0798-96F9-45A2-A8DF-148672D415D8}" type="datetimeFigureOut">
              <a:rPr lang="en-US" smtClean="0"/>
              <a:pPr/>
              <a:t>5/7/2015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93BA56-DB54-4978-887C-94B51712C5DB}" type="slidenum">
              <a:rPr lang="en-US" smtClean="0"/>
              <a:pPr/>
              <a:t>‹#›</a:t>
            </a:fld>
            <a:endParaRPr lang="en-US"/>
          </a:p>
        </p:txBody>
      </p:sp>
    </p:spTree>
    <p:extLst>
      <p:ext uri="{BB962C8B-B14F-4D97-AF65-F5344CB8AC3E}">
        <p14:creationId xmlns:p14="http://schemas.microsoft.com/office/powerpoint/2010/main" val="3363575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AB0798-96F9-45A2-A8DF-148672D415D8}" type="datetimeFigureOut">
              <a:rPr lang="en-US" smtClean="0"/>
              <a:pPr/>
              <a:t>5/7/2015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93BA56-DB54-4978-887C-94B51712C5DB}" type="slidenum">
              <a:rPr lang="en-US" smtClean="0"/>
              <a:pPr/>
              <a:t>‹#›</a:t>
            </a:fld>
            <a:endParaRPr lang="en-US"/>
          </a:p>
        </p:txBody>
      </p:sp>
    </p:spTree>
    <p:extLst>
      <p:ext uri="{BB962C8B-B14F-4D97-AF65-F5344CB8AC3E}">
        <p14:creationId xmlns:p14="http://schemas.microsoft.com/office/powerpoint/2010/main" val="54363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B0798-96F9-45A2-A8DF-148672D415D8}"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3BA56-DB54-4978-887C-94B51712C5DB}" type="slidenum">
              <a:rPr lang="en-US" smtClean="0"/>
              <a:pPr/>
              <a:t>‹#›</a:t>
            </a:fld>
            <a:endParaRPr lang="en-US"/>
          </a:p>
        </p:txBody>
      </p:sp>
    </p:spTree>
    <p:extLst>
      <p:ext uri="{BB962C8B-B14F-4D97-AF65-F5344CB8AC3E}">
        <p14:creationId xmlns:p14="http://schemas.microsoft.com/office/powerpoint/2010/main" val="346250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AB0798-96F9-45A2-A8DF-148672D415D8}" type="datetimeFigureOut">
              <a:rPr lang="en-US" smtClean="0"/>
              <a:pPr/>
              <a:t>5/7/2015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93BA56-DB54-4978-887C-94B51712C5DB}" type="slidenum">
              <a:rPr lang="en-US" smtClean="0"/>
              <a:pPr/>
              <a:t>‹#›</a:t>
            </a:fld>
            <a:endParaRPr lang="en-US"/>
          </a:p>
        </p:txBody>
      </p:sp>
    </p:spTree>
    <p:extLst>
      <p:ext uri="{BB962C8B-B14F-4D97-AF65-F5344CB8AC3E}">
        <p14:creationId xmlns:p14="http://schemas.microsoft.com/office/powerpoint/2010/main" val="2235942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AB0798-96F9-45A2-A8DF-148672D415D8}" type="datetimeFigureOut">
              <a:rPr lang="en-US" smtClean="0"/>
              <a:pPr/>
              <a:t>5/7/2015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93BA56-DB54-4978-887C-94B51712C5DB}" type="slidenum">
              <a:rPr lang="en-US" smtClean="0"/>
              <a:pPr/>
              <a:t>‹#›</a:t>
            </a:fld>
            <a:endParaRPr lang="en-US"/>
          </a:p>
        </p:txBody>
      </p:sp>
    </p:spTree>
    <p:extLst>
      <p:ext uri="{BB962C8B-B14F-4D97-AF65-F5344CB8AC3E}">
        <p14:creationId xmlns:p14="http://schemas.microsoft.com/office/powerpoint/2010/main" val="2843630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73" r:id="rId13"/>
    <p:sldLayoutId id="214748367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D8D550-30D6-4F43-9A7C-DA91C8C9AE06}" type="datetimeFigureOut">
              <a:rPr lang="en-US" smtClean="0"/>
              <a:pPr/>
              <a:t>5/7/2015</a:t>
            </a:fld>
            <a:endParaRPr lang="en-US"/>
          </a:p>
        </p:txBody>
      </p:sp>
      <p:sp>
        <p:nvSpPr>
          <p:cNvPr id="5" name="Footer Placeholder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561C81-71FB-4E5D-AB5E-DF66165AFC4E}" type="slidenum">
              <a:rPr lang="en-US" smtClean="0"/>
              <a:pPr/>
              <a:t>‹#›</a:t>
            </a:fld>
            <a:endParaRPr lang="en-US"/>
          </a:p>
        </p:txBody>
      </p:sp>
    </p:spTree>
    <p:extLst>
      <p:ext uri="{BB962C8B-B14F-4D97-AF65-F5344CB8AC3E}">
        <p14:creationId xmlns:p14="http://schemas.microsoft.com/office/powerpoint/2010/main" val="51238664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moodle.msue.edu.mn/" TargetMode="External"/><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5498" y="0"/>
            <a:ext cx="12192000" cy="6858000"/>
          </a:xfrm>
        </p:spPr>
      </p:pic>
      <p:sp>
        <p:nvSpPr>
          <p:cNvPr id="2" name="Title 1"/>
          <p:cNvSpPr>
            <a:spLocks noGrp="1"/>
          </p:cNvSpPr>
          <p:nvPr>
            <p:ph type="title"/>
          </p:nvPr>
        </p:nvSpPr>
        <p:spPr>
          <a:xfrm>
            <a:off x="450762" y="2560320"/>
            <a:ext cx="7452268" cy="1518829"/>
          </a:xfrm>
        </p:spPr>
        <p:txBody>
          <a:bodyPr>
            <a:noAutofit/>
          </a:bodyPr>
          <a:lstStyle/>
          <a:p>
            <a:pPr algn="just"/>
            <a:r>
              <a:rPr lang="mn-MN" sz="4000" dirty="0" smtClean="0">
                <a:solidFill>
                  <a:schemeClr val="bg1"/>
                </a:solidFill>
                <a:latin typeface="+mn-lt"/>
                <a:cs typeface="Times New Roman" panose="02020603050405020304" pitchFamily="18" charset="0"/>
              </a:rPr>
              <a:t>МООС-ыг уламжлалт сургалттай харьцуулсан судалгаа</a:t>
            </a:r>
            <a:endParaRPr lang="en-US" sz="4000" dirty="0">
              <a:solidFill>
                <a:schemeClr val="bg1"/>
              </a:solidFill>
              <a:latin typeface="+mn-lt"/>
              <a:cs typeface="Times New Roman" panose="02020603050405020304" pitchFamily="18" charset="0"/>
            </a:endParaRPr>
          </a:p>
        </p:txBody>
      </p:sp>
      <p:sp>
        <p:nvSpPr>
          <p:cNvPr id="5" name="Title 1"/>
          <p:cNvSpPr txBox="1">
            <a:spLocks/>
          </p:cNvSpPr>
          <p:nvPr/>
        </p:nvSpPr>
        <p:spPr>
          <a:xfrm>
            <a:off x="450761" y="2459866"/>
            <a:ext cx="8523421" cy="101057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u="sng" dirty="0">
              <a:solidFill>
                <a:schemeClr val="bg1"/>
              </a:solidFill>
            </a:endParaRPr>
          </a:p>
        </p:txBody>
      </p:sp>
      <p:sp>
        <p:nvSpPr>
          <p:cNvPr id="6" name="Title 1"/>
          <p:cNvSpPr txBox="1">
            <a:spLocks/>
          </p:cNvSpPr>
          <p:nvPr/>
        </p:nvSpPr>
        <p:spPr>
          <a:xfrm>
            <a:off x="450762" y="5316966"/>
            <a:ext cx="10882645"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mn-MN" sz="2800" b="1" dirty="0" smtClean="0">
                <a:solidFill>
                  <a:schemeClr val="bg1"/>
                </a:solidFill>
                <a:latin typeface="Times New Roman" pitchFamily="18" charset="0"/>
                <a:cs typeface="Times New Roman" pitchFamily="18" charset="0"/>
              </a:rPr>
              <a:t>Ц.Нямсүрэн, Ч.Мягмаргармаа</a:t>
            </a:r>
            <a:r>
              <a:rPr lang="mn-MN" sz="2400" b="1" dirty="0" smtClean="0">
                <a:solidFill>
                  <a:schemeClr val="bg1"/>
                </a:solidFill>
                <a:latin typeface="Times New Roman" pitchFamily="18" charset="0"/>
                <a:cs typeface="Times New Roman" pitchFamily="18" charset="0"/>
              </a:rPr>
              <a:t/>
            </a:r>
            <a:br>
              <a:rPr lang="mn-MN" sz="2400" b="1" dirty="0" smtClean="0">
                <a:solidFill>
                  <a:schemeClr val="bg1"/>
                </a:solidFill>
                <a:latin typeface="Times New Roman" pitchFamily="18" charset="0"/>
                <a:cs typeface="Times New Roman" pitchFamily="18" charset="0"/>
              </a:rPr>
            </a:br>
            <a:r>
              <a:rPr lang="mn-MN" sz="2000" b="1" dirty="0" smtClean="0">
                <a:solidFill>
                  <a:schemeClr val="bg1"/>
                </a:solidFill>
                <a:latin typeface="Times New Roman" pitchFamily="18" charset="0"/>
                <a:cs typeface="Times New Roman" pitchFamily="18" charset="0"/>
              </a:rPr>
              <a:t>Мэдээлэл зүйн тэнхим</a:t>
            </a:r>
            <a:br>
              <a:rPr lang="mn-MN" sz="2000" b="1" dirty="0" smtClean="0">
                <a:solidFill>
                  <a:schemeClr val="bg1"/>
                </a:solidFill>
                <a:latin typeface="Times New Roman" pitchFamily="18" charset="0"/>
                <a:cs typeface="Times New Roman" pitchFamily="18" charset="0"/>
              </a:rPr>
            </a:br>
            <a:r>
              <a:rPr lang="mn-MN" sz="2000" b="1" dirty="0" smtClean="0">
                <a:solidFill>
                  <a:schemeClr val="bg1"/>
                </a:solidFill>
                <a:latin typeface="Times New Roman" pitchFamily="18" charset="0"/>
                <a:cs typeface="Times New Roman" pitchFamily="18" charset="0"/>
              </a:rPr>
              <a:t>Математик Байгалийн ухааны сургууль</a:t>
            </a:r>
            <a:endParaRPr lang="en-U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011999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08263737"/>
              </p:ext>
            </p:extLst>
          </p:nvPr>
        </p:nvGraphicFramePr>
        <p:xfrm>
          <a:off x="208788" y="1328759"/>
          <a:ext cx="11749176" cy="4200768"/>
        </p:xfrm>
        <a:graphic>
          <a:graphicData uri="http://schemas.openxmlformats.org/drawingml/2006/table">
            <a:tbl>
              <a:tblPr>
                <a:tableStyleId>{5940675A-B579-460E-94D1-54222C63F5DA}</a:tableStyleId>
              </a:tblPr>
              <a:tblGrid>
                <a:gridCol w="4658263"/>
                <a:gridCol w="2061687"/>
                <a:gridCol w="3293106"/>
                <a:gridCol w="1736120"/>
              </a:tblGrid>
              <a:tr h="730620">
                <a:tc>
                  <a:txBody>
                    <a:bodyPr/>
                    <a:lstStyle/>
                    <a:p>
                      <a:pPr marL="0" marR="0">
                        <a:lnSpc>
                          <a:spcPct val="115000"/>
                        </a:lnSpc>
                        <a:spcBef>
                          <a:spcPts val="220"/>
                        </a:spcBef>
                        <a:spcAft>
                          <a:spcPts val="0"/>
                        </a:spcAft>
                      </a:pPr>
                      <a:r>
                        <a:rPr lang="mn-MN" sz="2200" b="1" dirty="0">
                          <a:latin typeface="+mj-lt"/>
                        </a:rPr>
                        <a:t>Үзүүлэлт</a:t>
                      </a:r>
                      <a:endParaRPr lang="en-US" sz="2200" b="1" dirty="0">
                        <a:solidFill>
                          <a:srgbClr val="000000"/>
                        </a:solidFill>
                        <a:latin typeface="+mj-lt"/>
                        <a:ea typeface="Arial"/>
                      </a:endParaRPr>
                    </a:p>
                  </a:txBody>
                  <a:tcPr marL="68580" marR="68580" marT="0" marB="0">
                    <a:solidFill>
                      <a:schemeClr val="bg1">
                        <a:lumMod val="85000"/>
                      </a:schemeClr>
                    </a:solidFill>
                  </a:tcPr>
                </a:tc>
                <a:tc>
                  <a:txBody>
                    <a:bodyPr/>
                    <a:lstStyle/>
                    <a:p>
                      <a:pPr marL="0" marR="0">
                        <a:lnSpc>
                          <a:spcPct val="115000"/>
                        </a:lnSpc>
                        <a:spcBef>
                          <a:spcPts val="220"/>
                        </a:spcBef>
                        <a:spcAft>
                          <a:spcPts val="0"/>
                        </a:spcAft>
                      </a:pPr>
                      <a:r>
                        <a:rPr lang="mn-MN" sz="2200" b="1" dirty="0">
                          <a:latin typeface="+mj-lt"/>
                        </a:rPr>
                        <a:t>Уламжлалт сургалт</a:t>
                      </a:r>
                      <a:endParaRPr lang="en-US" sz="2200" b="1" dirty="0">
                        <a:solidFill>
                          <a:srgbClr val="000000"/>
                        </a:solidFill>
                        <a:latin typeface="+mj-lt"/>
                        <a:ea typeface="Arial"/>
                      </a:endParaRPr>
                    </a:p>
                  </a:txBody>
                  <a:tcPr marL="68580" marR="68580" marT="0" marB="0">
                    <a:solidFill>
                      <a:schemeClr val="bg1">
                        <a:lumMod val="85000"/>
                      </a:schemeClr>
                    </a:solidFill>
                  </a:tcPr>
                </a:tc>
                <a:tc>
                  <a:txBody>
                    <a:bodyPr/>
                    <a:lstStyle/>
                    <a:p>
                      <a:pPr marL="0" marR="0">
                        <a:lnSpc>
                          <a:spcPct val="115000"/>
                        </a:lnSpc>
                        <a:spcBef>
                          <a:spcPts val="220"/>
                        </a:spcBef>
                        <a:spcAft>
                          <a:spcPts val="0"/>
                        </a:spcAft>
                      </a:pPr>
                      <a:r>
                        <a:rPr lang="mn-MN" sz="2200" b="1" dirty="0">
                          <a:latin typeface="+mj-lt"/>
                        </a:rPr>
                        <a:t>Мэргэжил дээшлүүлэх богино сургалт</a:t>
                      </a:r>
                      <a:endParaRPr lang="en-US" sz="2200" b="1" dirty="0">
                        <a:solidFill>
                          <a:srgbClr val="000000"/>
                        </a:solidFill>
                        <a:latin typeface="+mj-lt"/>
                        <a:ea typeface="Arial"/>
                      </a:endParaRPr>
                    </a:p>
                  </a:txBody>
                  <a:tcPr marL="68580" marR="68580" marT="0" marB="0">
                    <a:solidFill>
                      <a:schemeClr val="bg1">
                        <a:lumMod val="85000"/>
                      </a:schemeClr>
                    </a:solidFill>
                  </a:tcPr>
                </a:tc>
                <a:tc>
                  <a:txBody>
                    <a:bodyPr/>
                    <a:lstStyle/>
                    <a:p>
                      <a:pPr marL="0" marR="0">
                        <a:lnSpc>
                          <a:spcPct val="115000"/>
                        </a:lnSpc>
                        <a:spcBef>
                          <a:spcPts val="220"/>
                        </a:spcBef>
                        <a:spcAft>
                          <a:spcPts val="0"/>
                        </a:spcAft>
                      </a:pPr>
                      <a:r>
                        <a:rPr lang="mn-MN" sz="2200" b="1" dirty="0">
                          <a:latin typeface="+mj-lt"/>
                        </a:rPr>
                        <a:t>MOOC</a:t>
                      </a:r>
                      <a:endParaRPr lang="en-US" sz="2200" b="1" dirty="0">
                        <a:solidFill>
                          <a:srgbClr val="000000"/>
                        </a:solidFill>
                        <a:latin typeface="+mj-lt"/>
                        <a:ea typeface="Arial"/>
                      </a:endParaRPr>
                    </a:p>
                  </a:txBody>
                  <a:tcPr marL="68580" marR="68580" marT="0" marB="0">
                    <a:solidFill>
                      <a:schemeClr val="bg1">
                        <a:lumMod val="85000"/>
                      </a:schemeClr>
                    </a:solidFill>
                  </a:tcPr>
                </a:tc>
              </a:tr>
              <a:tr h="674294">
                <a:tc>
                  <a:txBody>
                    <a:bodyPr/>
                    <a:lstStyle/>
                    <a:p>
                      <a:pPr marL="0" marR="0">
                        <a:lnSpc>
                          <a:spcPct val="115000"/>
                        </a:lnSpc>
                        <a:spcBef>
                          <a:spcPts val="220"/>
                        </a:spcBef>
                        <a:spcAft>
                          <a:spcPts val="0"/>
                        </a:spcAft>
                      </a:pPr>
                      <a:r>
                        <a:rPr lang="mn-MN" sz="2200" dirty="0">
                          <a:latin typeface="+mj-lt"/>
                        </a:rPr>
                        <a:t>Туршилтын ажил хийх боломж</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Боломжтой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smtClean="0">
                          <a:latin typeface="+mj-lt"/>
                        </a:rPr>
                        <a:t>Боломжтой </a:t>
                      </a:r>
                      <a:r>
                        <a:rPr lang="mn-MN" sz="2200" dirty="0">
                          <a:latin typeface="+mj-lt"/>
                        </a:rPr>
                        <a:t>ч хугацааны хувьд хүндрэлтэй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Боломжтой</a:t>
                      </a:r>
                      <a:endParaRPr lang="en-US" sz="2200" dirty="0">
                        <a:solidFill>
                          <a:srgbClr val="000000"/>
                        </a:solidFill>
                        <a:latin typeface="+mj-lt"/>
                        <a:ea typeface="Arial"/>
                      </a:endParaRPr>
                    </a:p>
                  </a:txBody>
                  <a:tcPr marL="68580" marR="68580" marT="0" marB="0"/>
                </a:tc>
              </a:tr>
              <a:tr h="730620">
                <a:tc>
                  <a:txBody>
                    <a:bodyPr/>
                    <a:lstStyle/>
                    <a:p>
                      <a:pPr marL="0" marR="0">
                        <a:lnSpc>
                          <a:spcPct val="115000"/>
                        </a:lnSpc>
                        <a:spcBef>
                          <a:spcPts val="220"/>
                        </a:spcBef>
                        <a:spcAft>
                          <a:spcPts val="0"/>
                        </a:spcAft>
                      </a:pPr>
                      <a:r>
                        <a:rPr lang="mn-MN" sz="2200" dirty="0" smtClean="0">
                          <a:latin typeface="+mj-lt"/>
                        </a:rPr>
                        <a:t>Суралцагчдын олж </a:t>
                      </a:r>
                      <a:r>
                        <a:rPr lang="mn-MN" sz="2200" dirty="0">
                          <a:latin typeface="+mj-lt"/>
                        </a:rPr>
                        <a:t>авсан мэдлэгт бодитой үнэлгээ хийх боломж</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Өргөн боломжтой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Хүндрэлтэй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Боломжтой</a:t>
                      </a:r>
                      <a:endParaRPr lang="en-US" sz="2200" dirty="0">
                        <a:solidFill>
                          <a:srgbClr val="000000"/>
                        </a:solidFill>
                        <a:latin typeface="+mj-lt"/>
                        <a:ea typeface="Arial"/>
                      </a:endParaRPr>
                    </a:p>
                  </a:txBody>
                  <a:tcPr marL="68580" marR="68580" marT="0" marB="0"/>
                </a:tc>
              </a:tr>
              <a:tr h="365310">
                <a:tc>
                  <a:txBody>
                    <a:bodyPr/>
                    <a:lstStyle/>
                    <a:p>
                      <a:pPr marL="0" marR="0">
                        <a:lnSpc>
                          <a:spcPct val="115000"/>
                        </a:lnSpc>
                        <a:spcBef>
                          <a:spcPts val="220"/>
                        </a:spcBef>
                        <a:spcAft>
                          <a:spcPts val="0"/>
                        </a:spcAft>
                      </a:pPr>
                      <a:r>
                        <a:rPr lang="mn-MN" sz="2200" dirty="0">
                          <a:latin typeface="+mj-lt"/>
                        </a:rPr>
                        <a:t>Шалгалтын үеэр хуулах магадлал</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Магадгүй </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Магадгүй </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Өндөр</a:t>
                      </a:r>
                      <a:endParaRPr lang="en-US" sz="2200" dirty="0">
                        <a:solidFill>
                          <a:srgbClr val="000000"/>
                        </a:solidFill>
                        <a:latin typeface="+mj-lt"/>
                        <a:ea typeface="Arial"/>
                      </a:endParaRPr>
                    </a:p>
                  </a:txBody>
                  <a:tcPr marL="68580" marR="68580" marT="0" marB="0"/>
                </a:tc>
              </a:tr>
              <a:tr h="730620">
                <a:tc>
                  <a:txBody>
                    <a:bodyPr/>
                    <a:lstStyle/>
                    <a:p>
                      <a:pPr marL="0" marR="0">
                        <a:lnSpc>
                          <a:spcPct val="115000"/>
                        </a:lnSpc>
                        <a:spcBef>
                          <a:spcPts val="220"/>
                        </a:spcBef>
                        <a:spcAft>
                          <a:spcPts val="0"/>
                        </a:spcAft>
                      </a:pPr>
                      <a:r>
                        <a:rPr lang="mn-MN" sz="2200" dirty="0">
                          <a:latin typeface="+mj-lt"/>
                        </a:rPr>
                        <a:t>Багаар </a:t>
                      </a:r>
                      <a:r>
                        <a:rPr lang="mn-MN" sz="2200" dirty="0" smtClean="0">
                          <a:latin typeface="+mj-lt"/>
                        </a:rPr>
                        <a:t>ажиллах орчин</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Боломжтой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Боломжтой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Хялбар биш</a:t>
                      </a:r>
                      <a:endParaRPr lang="en-US" sz="2200" dirty="0">
                        <a:solidFill>
                          <a:srgbClr val="000000"/>
                        </a:solidFill>
                        <a:latin typeface="+mj-lt"/>
                        <a:ea typeface="Arial"/>
                      </a:endParaRPr>
                    </a:p>
                  </a:txBody>
                  <a:tcPr marL="68580" marR="68580" marT="0" marB="0"/>
                </a:tc>
              </a:tr>
              <a:tr h="730620">
                <a:tc>
                  <a:txBody>
                    <a:bodyPr/>
                    <a:lstStyle/>
                    <a:p>
                      <a:pPr marL="0" marR="0">
                        <a:lnSpc>
                          <a:spcPct val="115000"/>
                        </a:lnSpc>
                        <a:spcBef>
                          <a:spcPts val="220"/>
                        </a:spcBef>
                        <a:spcAft>
                          <a:spcPts val="0"/>
                        </a:spcAft>
                      </a:pPr>
                      <a:r>
                        <a:rPr lang="mn-MN" sz="2200" dirty="0">
                          <a:latin typeface="+mj-lt"/>
                        </a:rPr>
                        <a:t>Байр унааны зардал</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Магадгүй өндөр</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Магадгүй өндөр</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Байхгүй</a:t>
                      </a:r>
                      <a:endParaRPr lang="en-US" sz="2200" dirty="0">
                        <a:solidFill>
                          <a:srgbClr val="000000"/>
                        </a:solidFill>
                        <a:latin typeface="+mj-lt"/>
                        <a:ea typeface="Arial"/>
                      </a:endParaRPr>
                    </a:p>
                  </a:txBody>
                  <a:tcPr marL="68580" marR="68580" marT="0" marB="0"/>
                </a:tc>
              </a:tr>
            </a:tbl>
          </a:graphicData>
        </a:graphic>
      </p:graphicFrame>
      <p:sp>
        <p:nvSpPr>
          <p:cNvPr id="4" name="Title 2"/>
          <p:cNvSpPr>
            <a:spLocks noGrp="1"/>
          </p:cNvSpPr>
          <p:nvPr>
            <p:ph type="title" idx="4294967295"/>
          </p:nvPr>
        </p:nvSpPr>
        <p:spPr>
          <a:xfrm>
            <a:off x="2294625" y="101601"/>
            <a:ext cx="9158621" cy="1079500"/>
          </a:xfrm>
        </p:spPr>
        <p:txBody>
          <a:bodyPr>
            <a:noAutofit/>
          </a:bodyPr>
          <a:lstStyle/>
          <a:p>
            <a:r>
              <a:rPr lang="en-US" sz="4800" i="1" dirty="0" smtClean="0">
                <a:solidFill>
                  <a:schemeClr val="bg1"/>
                </a:solidFill>
                <a:cs typeface="Times New Roman" panose="02020603050405020304" pitchFamily="18" charset="0"/>
              </a:rPr>
              <a:t>О</a:t>
            </a:r>
            <a:r>
              <a:rPr lang="mn-MN" sz="4800" i="1" dirty="0" smtClean="0">
                <a:solidFill>
                  <a:schemeClr val="bg1"/>
                </a:solidFill>
                <a:cs typeface="Times New Roman" panose="02020603050405020304" pitchFamily="18" charset="0"/>
              </a:rPr>
              <a:t>рчин</a:t>
            </a:r>
            <a:endParaRPr lang="en-US" sz="4800" dirty="0">
              <a:latin typeface="+mn-lt"/>
            </a:endParaRPr>
          </a:p>
        </p:txBody>
      </p:sp>
    </p:spTree>
    <p:extLst>
      <p:ext uri="{BB962C8B-B14F-4D97-AF65-F5344CB8AC3E}">
        <p14:creationId xmlns:p14="http://schemas.microsoft.com/office/powerpoint/2010/main" val="1259453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59874" y="365126"/>
            <a:ext cx="9093926" cy="679904"/>
          </a:xfrm>
        </p:spPr>
        <p:txBody>
          <a:bodyPr>
            <a:normAutofit fontScale="90000"/>
          </a:bodyPr>
          <a:lstStyle/>
          <a:p>
            <a:r>
              <a:rPr lang="mn-MN" sz="3600" i="1" dirty="0" smtClean="0">
                <a:solidFill>
                  <a:schemeClr val="bg1"/>
                </a:solidFill>
                <a:latin typeface="+mn-lt"/>
              </a:rPr>
              <a:t>MOOC </a:t>
            </a:r>
            <a:r>
              <a:rPr lang="mn-MN" sz="3600" i="1" dirty="0">
                <a:solidFill>
                  <a:schemeClr val="bg1"/>
                </a:solidFill>
                <a:latin typeface="+mn-lt"/>
              </a:rPr>
              <a:t>курсын материалуудыг хэрэглэх боломжууд</a:t>
            </a:r>
            <a:endParaRPr lang="en-US" sz="3600" dirty="0">
              <a:solidFill>
                <a:schemeClr val="bg1"/>
              </a:solidFill>
              <a:latin typeface="+mn-lt"/>
            </a:endParaRPr>
          </a:p>
        </p:txBody>
      </p:sp>
      <p:pic>
        <p:nvPicPr>
          <p:cNvPr id="4" name="Content Placeholder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a:stretch/>
        </p:blipFill>
        <p:spPr bwMode="auto">
          <a:xfrm>
            <a:off x="679269" y="1265960"/>
            <a:ext cx="10907485" cy="5508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7414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16976" y="1642820"/>
            <a:ext cx="11561736" cy="5215180"/>
          </a:xfrm>
        </p:spPr>
        <p:txBody>
          <a:bodyPr>
            <a:normAutofit fontScale="92500" lnSpcReduction="20000"/>
          </a:bodyPr>
          <a:lstStyle/>
          <a:p>
            <a:pPr algn="just"/>
            <a:r>
              <a:rPr lang="mn-MN" dirty="0">
                <a:latin typeface="+mn-lt"/>
                <a:cs typeface="Times New Roman" panose="02020603050405020304" pitchFamily="18" charset="0"/>
              </a:rPr>
              <a:t>Технологийн дэвшил, мэдээллийн хуртээмжтэй байдал нь боловсролын шинэ загварыг хэрэгжүүлэх боломжийг бүрдүүлж байгаа төдийгүй олон нийтэд зориулсан, нээлттэй онлайн сургалтын томоохон платформууд гарч ирснээр дэлхийн алдартай их сургуулийн шилдэг эрдэмтэд сургалтын агуулгаа дэлхий даяар нээлттэй тавьж сургалт явуулдаг болж байгаа нь MOOC сургалтын үндсэн зорилго юм.</a:t>
            </a:r>
          </a:p>
          <a:p>
            <a:pPr algn="just"/>
            <a:r>
              <a:rPr lang="mn-MN" dirty="0">
                <a:latin typeface="+mn-lt"/>
                <a:cs typeface="Times New Roman" panose="02020603050405020304" pitchFamily="18" charset="0"/>
              </a:rPr>
              <a:t>Алгоритм хичээлийг Мэдээлэл зүйн багшийн ангид уламжлалт хэлбэрээр зааж ирсэн туршлага болон MOOC курс зохион байгуулан заасан үр дүндээ үндэслэн MOOC -ийг их дээд  сургуулийн бакалаврын түвшний сургалттай өрсөлдүүлэх шаардлагагүй гэж үзэж байна. </a:t>
            </a:r>
            <a:endParaRPr lang="mn-MN" dirty="0" smtClean="0">
              <a:latin typeface="+mn-lt"/>
              <a:cs typeface="Times New Roman" panose="02020603050405020304" pitchFamily="18" charset="0"/>
            </a:endParaRPr>
          </a:p>
          <a:p>
            <a:pPr algn="just"/>
            <a:r>
              <a:rPr lang="mn-MN" dirty="0" smtClean="0">
                <a:latin typeface="+mn-lt"/>
                <a:cs typeface="Times New Roman" panose="02020603050405020304" pitchFamily="18" charset="0"/>
              </a:rPr>
              <a:t>Харин </a:t>
            </a:r>
            <a:r>
              <a:rPr lang="mn-MN" dirty="0">
                <a:latin typeface="+mn-lt"/>
                <a:cs typeface="Times New Roman" panose="02020603050405020304" pitchFamily="18" charset="0"/>
              </a:rPr>
              <a:t>бүх шатны сургалтын хувьд нэмэлт модуль байдлаар оруулбал сургалтын чанарт сайнаар нөлөөлөхөөр байна. Тухайлбал, мэргэжил дээшлүүлэх, дадлагажих богино хугацааны сургалтуудад  MOOC курсыг хэрэглэх нь уламжлалт танхимын сургалтаас илүү үр дүнтэй байна. Түүнчлэн MOOC курсын онлайн материалуудыг уламжлалт сургалтыг дэмжих материал болгож хэрэглэх боломжтой юм.  </a:t>
            </a:r>
            <a:endParaRPr lang="en-US" dirty="0">
              <a:latin typeface="+mn-lt"/>
              <a:cs typeface="Times New Roman" panose="02020603050405020304" pitchFamily="18" charset="0"/>
            </a:endParaRPr>
          </a:p>
        </p:txBody>
      </p:sp>
      <p:sp>
        <p:nvSpPr>
          <p:cNvPr id="3" name="Title 2"/>
          <p:cNvSpPr>
            <a:spLocks noGrp="1"/>
          </p:cNvSpPr>
          <p:nvPr>
            <p:ph type="title" idx="4294967295"/>
          </p:nvPr>
        </p:nvSpPr>
        <p:spPr>
          <a:xfrm>
            <a:off x="2573382" y="365126"/>
            <a:ext cx="8780417" cy="810532"/>
          </a:xfrm>
        </p:spPr>
        <p:txBody>
          <a:bodyPr/>
          <a:lstStyle/>
          <a:p>
            <a:r>
              <a:rPr lang="mn-MN" dirty="0" smtClean="0">
                <a:solidFill>
                  <a:schemeClr val="bg1"/>
                </a:solidFill>
                <a:latin typeface="+mn-lt"/>
              </a:rPr>
              <a:t>Дүгнэлт</a:t>
            </a:r>
            <a:endParaRPr lang="en-US" dirty="0">
              <a:solidFill>
                <a:schemeClr val="bg1"/>
              </a:solidFill>
              <a:latin typeface="+mn-lt"/>
            </a:endParaRPr>
          </a:p>
        </p:txBody>
      </p:sp>
    </p:spTree>
    <p:extLst>
      <p:ext uri="{BB962C8B-B14F-4D97-AF65-F5344CB8AC3E}">
        <p14:creationId xmlns:p14="http://schemas.microsoft.com/office/powerpoint/2010/main" val="4466531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gn="just"/>
            <a:r>
              <a:rPr lang="mn-MN" dirty="0" smtClean="0">
                <a:latin typeface="+mn-lt"/>
                <a:cs typeface="Times New Roman" panose="02020603050405020304" pitchFamily="18" charset="0"/>
              </a:rPr>
              <a:t>Судалгаанаас </a:t>
            </a:r>
            <a:r>
              <a:rPr lang="mn-MN" dirty="0">
                <a:latin typeface="+mn-lt"/>
                <a:cs typeface="Times New Roman" panose="02020603050405020304" pitchFamily="18" charset="0"/>
              </a:rPr>
              <a:t>үзэхэд, тест болон хэлэлцүүлэгтэй, эргэх холбоо сайтай тул бусад онлайн сургалтуудаас чанартай бөгөөд олон тооны MOOC курсуудыг нэгтгэн сан үүсгээд, Бүх Нийтийн Боловсрол, Насан туршийн Боловсрол, Албан бус Сургалтуудад ашиглах нь зардал багатай, сургалт чанартай болох үр дүнтэй. Харин их сургуулиудын одоогийн нөхцөлд нэмэлт хичээл, бататгах хичээлүүдийг MOOC курс байдлаар бэлтгэж оюутнуудад хүргэвэл сурлагын чанарт сайнаар нөлөөлөх боломжтой гэж үзэж байна</a:t>
            </a:r>
            <a:r>
              <a:rPr lang="mn-MN" dirty="0" smtClean="0">
                <a:latin typeface="+mn-lt"/>
                <a:cs typeface="Times New Roman" panose="02020603050405020304" pitchFamily="18" charset="0"/>
              </a:rPr>
              <a:t>.</a:t>
            </a:r>
            <a:endParaRPr lang="en-US" dirty="0">
              <a:latin typeface="+mn-lt"/>
              <a:cs typeface="Times New Roman" panose="02020603050405020304" pitchFamily="18" charset="0"/>
            </a:endParaRPr>
          </a:p>
        </p:txBody>
      </p:sp>
      <p:sp>
        <p:nvSpPr>
          <p:cNvPr id="3" name="Title 2"/>
          <p:cNvSpPr>
            <a:spLocks noGrp="1"/>
          </p:cNvSpPr>
          <p:nvPr>
            <p:ph type="title" idx="4294967295"/>
          </p:nvPr>
        </p:nvSpPr>
        <p:spPr>
          <a:xfrm>
            <a:off x="2573382" y="365126"/>
            <a:ext cx="8780417" cy="810532"/>
          </a:xfrm>
        </p:spPr>
        <p:txBody>
          <a:bodyPr/>
          <a:lstStyle/>
          <a:p>
            <a:r>
              <a:rPr lang="mn-MN" dirty="0" smtClean="0">
                <a:solidFill>
                  <a:schemeClr val="bg1"/>
                </a:solidFill>
                <a:latin typeface="+mn-lt"/>
              </a:rPr>
              <a:t>Дүгнэлт</a:t>
            </a:r>
            <a:endParaRPr lang="en-US" dirty="0">
              <a:solidFill>
                <a:schemeClr val="bg1"/>
              </a:solidFill>
              <a:latin typeface="+mn-lt"/>
            </a:endParaRPr>
          </a:p>
        </p:txBody>
      </p:sp>
    </p:spTree>
    <p:extLst>
      <p:ext uri="{BB962C8B-B14F-4D97-AF65-F5344CB8AC3E}">
        <p14:creationId xmlns:p14="http://schemas.microsoft.com/office/powerpoint/2010/main" val="1063941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0000" lnSpcReduction="20000"/>
          </a:bodyPr>
          <a:lstStyle/>
          <a:p>
            <a:pPr lvl="0" fontAlgn="base"/>
            <a:r>
              <a:rPr lang="mn-MN" dirty="0">
                <a:latin typeface="+mn-lt"/>
              </a:rPr>
              <a:t>Pappano L (2012) </a:t>
            </a:r>
            <a:r>
              <a:rPr lang="mn-MN" i="1" dirty="0">
                <a:latin typeface="+mn-lt"/>
              </a:rPr>
              <a:t>The year of the MOOC. The New York Times</a:t>
            </a:r>
            <a:r>
              <a:rPr lang="mn-MN" dirty="0">
                <a:latin typeface="+mn-lt"/>
              </a:rPr>
              <a:t> Nov 2, 2012</a:t>
            </a:r>
            <a:endParaRPr lang="en-US" dirty="0">
              <a:latin typeface="+mn-lt"/>
            </a:endParaRPr>
          </a:p>
          <a:p>
            <a:pPr lvl="0" fontAlgn="base"/>
            <a:r>
              <a:rPr lang="mn-MN" dirty="0">
                <a:latin typeface="+mn-lt"/>
              </a:rPr>
              <a:t>Coursera Inc. (2014) </a:t>
            </a:r>
            <a:r>
              <a:rPr lang="mn-MN" i="1" dirty="0">
                <a:latin typeface="+mn-lt"/>
              </a:rPr>
              <a:t>https://www.coursera.org/.</a:t>
            </a:r>
            <a:r>
              <a:rPr lang="mn-MN" dirty="0">
                <a:latin typeface="+mn-lt"/>
              </a:rPr>
              <a:t> Accessed 2 Jan 2015</a:t>
            </a:r>
            <a:endParaRPr lang="en-US" dirty="0">
              <a:latin typeface="+mn-lt"/>
            </a:endParaRPr>
          </a:p>
          <a:p>
            <a:pPr lvl="0" fontAlgn="base"/>
            <a:r>
              <a:rPr lang="mn-MN" dirty="0">
                <a:latin typeface="+mn-lt"/>
              </a:rPr>
              <a:t>edX Inc. (2014) </a:t>
            </a:r>
            <a:r>
              <a:rPr lang="mn-MN" i="1" dirty="0">
                <a:latin typeface="+mn-lt"/>
              </a:rPr>
              <a:t>https://www.edx.org/.</a:t>
            </a:r>
            <a:r>
              <a:rPr lang="mn-MN" dirty="0">
                <a:latin typeface="+mn-lt"/>
              </a:rPr>
              <a:t> Accessed 2 Jan 2015</a:t>
            </a:r>
            <a:endParaRPr lang="en-US" dirty="0">
              <a:latin typeface="+mn-lt"/>
            </a:endParaRPr>
          </a:p>
          <a:p>
            <a:pPr lvl="0" fontAlgn="base"/>
            <a:r>
              <a:rPr lang="mn-MN" dirty="0">
                <a:latin typeface="+mn-lt"/>
              </a:rPr>
              <a:t>Ivo Leito &amp; Irja Helm, </a:t>
            </a:r>
            <a:r>
              <a:rPr lang="mn-MN" i="1" dirty="0">
                <a:latin typeface="+mn-lt"/>
              </a:rPr>
              <a:t>Using MOOCs for teaching analytical chemistry: experience at University of Tartu,</a:t>
            </a:r>
            <a:r>
              <a:rPr lang="mn-MN" dirty="0">
                <a:latin typeface="+mn-lt"/>
              </a:rPr>
              <a:t> Springer-Verlag Berlin Heidelberg, 2015</a:t>
            </a:r>
            <a:endParaRPr lang="en-US" dirty="0">
              <a:latin typeface="+mn-lt"/>
            </a:endParaRPr>
          </a:p>
          <a:p>
            <a:pPr lvl="0" fontAlgn="base"/>
            <a:r>
              <a:rPr lang="en-US" dirty="0" err="1">
                <a:latin typeface="+mn-lt"/>
              </a:rPr>
              <a:t>Piao</a:t>
            </a:r>
            <a:r>
              <a:rPr lang="en-US" dirty="0">
                <a:latin typeface="+mn-lt"/>
              </a:rPr>
              <a:t> </a:t>
            </a:r>
            <a:r>
              <a:rPr lang="en-US" dirty="0" err="1">
                <a:latin typeface="+mn-lt"/>
              </a:rPr>
              <a:t>Chengri</a:t>
            </a:r>
            <a:r>
              <a:rPr lang="en-US" dirty="0">
                <a:latin typeface="+mn-lt"/>
              </a:rPr>
              <a:t>, </a:t>
            </a:r>
            <a:r>
              <a:rPr lang="en-US" dirty="0" err="1">
                <a:latin typeface="+mn-lt"/>
              </a:rPr>
              <a:t>Baek</a:t>
            </a:r>
            <a:r>
              <a:rPr lang="en-US" dirty="0">
                <a:latin typeface="+mn-lt"/>
              </a:rPr>
              <a:t> </a:t>
            </a:r>
            <a:r>
              <a:rPr lang="en-US" dirty="0" err="1">
                <a:latin typeface="+mn-lt"/>
              </a:rPr>
              <a:t>Youngkyun</a:t>
            </a:r>
            <a:r>
              <a:rPr lang="en-US" dirty="0">
                <a:latin typeface="+mn-lt"/>
              </a:rPr>
              <a:t>, </a:t>
            </a:r>
            <a:r>
              <a:rPr lang="en-US" i="1" dirty="0">
                <a:latin typeface="+mn-lt"/>
              </a:rPr>
              <a:t>MOOC’s Impact on Chinese higher </a:t>
            </a:r>
            <a:r>
              <a:rPr lang="en-US" i="1" dirty="0" err="1">
                <a:latin typeface="+mn-lt"/>
              </a:rPr>
              <a:t>education,Smart</a:t>
            </a:r>
            <a:r>
              <a:rPr lang="en-US" i="1" dirty="0">
                <a:latin typeface="+mn-lt"/>
              </a:rPr>
              <a:t> education and teacher education in Digital Era</a:t>
            </a:r>
            <a:r>
              <a:rPr lang="en-US" dirty="0">
                <a:latin typeface="+mn-lt"/>
              </a:rPr>
              <a:t>, Nov 4, 2014</a:t>
            </a:r>
          </a:p>
          <a:p>
            <a:pPr lvl="0" fontAlgn="base"/>
            <a:r>
              <a:rPr lang="mn-MN" dirty="0">
                <a:latin typeface="+mn-lt"/>
              </a:rPr>
              <a:t>Carlos Alario-Hoyos, Mar Pérez-Sanagustínm, </a:t>
            </a:r>
            <a:r>
              <a:rPr lang="mn-MN" i="1" dirty="0">
                <a:latin typeface="+mn-lt"/>
              </a:rPr>
              <a:t>Proposal for a Conceptual Framework for Educators to Describe and Design MOOCs</a:t>
            </a:r>
            <a:r>
              <a:rPr lang="mn-MN" dirty="0">
                <a:latin typeface="+mn-lt"/>
              </a:rPr>
              <a:t>, Journal of Universal Computer Science, vol. 20, no. 1 (2014), 6-23</a:t>
            </a:r>
            <a:endParaRPr lang="en-US" dirty="0">
              <a:latin typeface="+mn-lt"/>
            </a:endParaRPr>
          </a:p>
          <a:p>
            <a:pPr lvl="0" fontAlgn="base"/>
            <a:r>
              <a:rPr lang="en-US" dirty="0" err="1">
                <a:latin typeface="+mn-lt"/>
              </a:rPr>
              <a:t>Kolowich.S</a:t>
            </a:r>
            <a:r>
              <a:rPr lang="en-US" dirty="0">
                <a:latin typeface="+mn-lt"/>
              </a:rPr>
              <a:t>, </a:t>
            </a:r>
            <a:r>
              <a:rPr lang="en-US" i="1" dirty="0" err="1">
                <a:latin typeface="+mn-lt"/>
              </a:rPr>
              <a:t>TheProfessorsWhoMake</a:t>
            </a:r>
            <a:r>
              <a:rPr lang="en-US" i="1" dirty="0">
                <a:latin typeface="+mn-lt"/>
              </a:rPr>
              <a:t> the </a:t>
            </a:r>
            <a:r>
              <a:rPr lang="en-US" i="1" dirty="0" err="1">
                <a:latin typeface="+mn-lt"/>
              </a:rPr>
              <a:t>MOOCs</a:t>
            </a:r>
            <a:r>
              <a:rPr lang="en-US" dirty="0" err="1">
                <a:latin typeface="+mn-lt"/>
              </a:rPr>
              <a:t>,TheChronicles</a:t>
            </a:r>
            <a:r>
              <a:rPr lang="en-US" dirty="0">
                <a:latin typeface="+mn-lt"/>
              </a:rPr>
              <a:t> of Higher Education,2013</a:t>
            </a:r>
          </a:p>
          <a:p>
            <a:pPr lvl="0" fontAlgn="base"/>
            <a:r>
              <a:rPr lang="en-US" dirty="0" err="1">
                <a:latin typeface="+mn-lt"/>
              </a:rPr>
              <a:t>Guàrdia,L</a:t>
            </a:r>
            <a:r>
              <a:rPr lang="en-US" dirty="0">
                <a:latin typeface="+mn-lt"/>
              </a:rPr>
              <a:t>., </a:t>
            </a:r>
            <a:r>
              <a:rPr lang="en-US" dirty="0" err="1">
                <a:latin typeface="+mn-lt"/>
              </a:rPr>
              <a:t>Maina</a:t>
            </a:r>
            <a:r>
              <a:rPr lang="en-US" dirty="0">
                <a:latin typeface="+mn-lt"/>
              </a:rPr>
              <a:t>, M., </a:t>
            </a:r>
            <a:r>
              <a:rPr lang="en-US" dirty="0" err="1">
                <a:latin typeface="+mn-lt"/>
              </a:rPr>
              <a:t>Sangrà,A</a:t>
            </a:r>
            <a:r>
              <a:rPr lang="en-US" i="1" dirty="0">
                <a:latin typeface="+mn-lt"/>
              </a:rPr>
              <a:t>. “MOOC </a:t>
            </a:r>
            <a:r>
              <a:rPr lang="en-US" i="1" dirty="0" err="1">
                <a:latin typeface="+mn-lt"/>
              </a:rPr>
              <a:t>DesignPrinciples.A</a:t>
            </a:r>
            <a:r>
              <a:rPr lang="en-US" i="1" dirty="0">
                <a:latin typeface="+mn-lt"/>
              </a:rPr>
              <a:t> PedagogicalApproachfromLearner’sPerspective”,</a:t>
            </a:r>
            <a:r>
              <a:rPr lang="en-US" dirty="0">
                <a:latin typeface="+mn-lt"/>
              </a:rPr>
              <a:t>eLearningPapers,In-depth,33,4(2013), 1-7</a:t>
            </a:r>
          </a:p>
          <a:p>
            <a:pPr lvl="0" fontAlgn="base"/>
            <a:r>
              <a:rPr lang="en-US" dirty="0">
                <a:latin typeface="+mn-lt"/>
              </a:rPr>
              <a:t>Martin </a:t>
            </a:r>
            <a:r>
              <a:rPr lang="en-US" dirty="0" err="1">
                <a:latin typeface="+mn-lt"/>
              </a:rPr>
              <a:t>Dougiamas</a:t>
            </a:r>
            <a:r>
              <a:rPr lang="en-US" dirty="0">
                <a:latin typeface="+mn-lt"/>
              </a:rPr>
              <a:t>, </a:t>
            </a:r>
            <a:r>
              <a:rPr lang="en-US" i="1" dirty="0">
                <a:latin typeface="+mn-lt"/>
              </a:rPr>
              <a:t>Why a Moodle MOOC? </a:t>
            </a:r>
            <a:r>
              <a:rPr lang="mn-MN" i="1" dirty="0">
                <a:latin typeface="+mn-lt"/>
              </a:rPr>
              <a:t>https://</a:t>
            </a:r>
            <a:r>
              <a:rPr lang="mn-MN" i="1" dirty="0" smtClean="0">
                <a:latin typeface="+mn-lt"/>
              </a:rPr>
              <a:t>learn.moodle.net/mod/page/view.php?id=50</a:t>
            </a:r>
            <a:endParaRPr lang="en-US" dirty="0">
              <a:latin typeface="+mn-lt"/>
            </a:endParaRPr>
          </a:p>
          <a:p>
            <a:endParaRPr lang="en-US" dirty="0">
              <a:latin typeface="+mn-lt"/>
            </a:endParaRPr>
          </a:p>
        </p:txBody>
      </p:sp>
      <p:sp>
        <p:nvSpPr>
          <p:cNvPr id="3" name="Title 2"/>
          <p:cNvSpPr>
            <a:spLocks noGrp="1"/>
          </p:cNvSpPr>
          <p:nvPr>
            <p:ph type="title" idx="4294967295"/>
          </p:nvPr>
        </p:nvSpPr>
        <p:spPr>
          <a:xfrm>
            <a:off x="2194560" y="365126"/>
            <a:ext cx="9159239" cy="862784"/>
          </a:xfrm>
        </p:spPr>
        <p:txBody>
          <a:bodyPr>
            <a:normAutofit/>
          </a:bodyPr>
          <a:lstStyle/>
          <a:p>
            <a:r>
              <a:rPr lang="mn-MN" b="1" dirty="0">
                <a:solidFill>
                  <a:schemeClr val="bg1"/>
                </a:solidFill>
                <a:latin typeface="+mn-lt"/>
              </a:rPr>
              <a:t>Ашигласан материалын жагсаалт</a:t>
            </a:r>
            <a:endParaRPr lang="en-US" dirty="0">
              <a:solidFill>
                <a:schemeClr val="bg1"/>
              </a:solidFill>
              <a:latin typeface="+mn-lt"/>
            </a:endParaRPr>
          </a:p>
        </p:txBody>
      </p:sp>
    </p:spTree>
    <p:extLst>
      <p:ext uri="{BB962C8B-B14F-4D97-AF65-F5344CB8AC3E}">
        <p14:creationId xmlns:p14="http://schemas.microsoft.com/office/powerpoint/2010/main" val="39289636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ctrTitle"/>
          </p:nvPr>
        </p:nvSpPr>
        <p:spPr>
          <a:xfrm>
            <a:off x="508000" y="2375430"/>
            <a:ext cx="9144000" cy="2387600"/>
          </a:xfrm>
        </p:spPr>
        <p:txBody>
          <a:bodyPr/>
          <a:lstStyle/>
          <a:p>
            <a:r>
              <a:rPr lang="mn-MN" dirty="0" smtClean="0">
                <a:latin typeface="+mn-lt"/>
              </a:rPr>
              <a:t>Анхаарал тавьсанд баярлалаа</a:t>
            </a:r>
            <a:endParaRPr lang="en-US" dirty="0">
              <a:latin typeface="+mn-lt"/>
            </a:endParaRPr>
          </a:p>
        </p:txBody>
      </p:sp>
      <p:pic>
        <p:nvPicPr>
          <p:cNvPr id="5"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4119" t="5258" r="78979" b="75775"/>
          <a:stretch/>
        </p:blipFill>
        <p:spPr>
          <a:xfrm>
            <a:off x="0" y="0"/>
            <a:ext cx="2060620" cy="1249251"/>
          </a:xfrm>
          <a:prstGeom prst="rect">
            <a:avLst/>
          </a:prstGeom>
        </p:spPr>
      </p:pic>
    </p:spTree>
    <p:extLst>
      <p:ext uri="{BB962C8B-B14F-4D97-AF65-F5344CB8AC3E}">
        <p14:creationId xmlns:p14="http://schemas.microsoft.com/office/powerpoint/2010/main" val="36210391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D:\Dropbox\2014-2015 1sem\esh\science\hural2. DB iltgel\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25" y="7937"/>
            <a:ext cx="2428875" cy="1876425"/>
          </a:xfrm>
          <a:prstGeom prst="rect">
            <a:avLst/>
          </a:prstGeom>
          <a:noFill/>
          <a:extLst>
            <a:ext uri="{909E8E84-426E-40DD-AFC4-6F175D3DCCD1}">
              <a14:hiddenFill xmlns:a14="http://schemas.microsoft.com/office/drawing/2010/main">
                <a:solidFill>
                  <a:srgbClr val="FFFFFF"/>
                </a:solidFill>
              </a14:hiddenFill>
            </a:ext>
          </a:extLst>
        </p:spPr>
      </p:pic>
      <p:sp>
        <p:nvSpPr>
          <p:cNvPr id="32769" name="Text Placeholder 4"/>
          <p:cNvSpPr>
            <a:spLocks noGrp="1"/>
          </p:cNvSpPr>
          <p:nvPr>
            <p:ph type="body" sz="quarter" idx="14"/>
          </p:nvPr>
        </p:nvSpPr>
        <p:spPr>
          <a:xfrm>
            <a:off x="478367" y="1412876"/>
            <a:ext cx="11186584" cy="4716463"/>
          </a:xfrm>
        </p:spPr>
        <p:txBody>
          <a:bodyPr>
            <a:normAutofit/>
          </a:bodyPr>
          <a:lstStyle/>
          <a:p>
            <a:r>
              <a:rPr lang="en-GB" sz="3200" b="1" dirty="0" smtClean="0">
                <a:latin typeface="+mn-lt"/>
                <a:cs typeface="ＭＳ Ｐゴシック"/>
              </a:rPr>
              <a:t>Massive  </a:t>
            </a:r>
            <a:r>
              <a:rPr lang="en-GB" sz="3200" dirty="0" smtClean="0">
                <a:latin typeface="+mn-lt"/>
                <a:cs typeface="ＭＳ Ｐゴシック"/>
              </a:rPr>
              <a:t>- </a:t>
            </a:r>
            <a:r>
              <a:rPr lang="mn-MN" sz="3200" dirty="0" smtClean="0">
                <a:latin typeface="+mn-lt"/>
                <a:cs typeface="ＭＳ Ｐゴシック"/>
              </a:rPr>
              <a:t>маш олон тооны суралцагчидтай</a:t>
            </a:r>
            <a:endParaRPr lang="en-GB" sz="3200" dirty="0" smtClean="0">
              <a:latin typeface="+mn-lt"/>
              <a:cs typeface="ＭＳ Ｐゴシック"/>
            </a:endParaRPr>
          </a:p>
          <a:p>
            <a:pPr>
              <a:spcBef>
                <a:spcPts val="3000"/>
              </a:spcBef>
            </a:pPr>
            <a:r>
              <a:rPr lang="en-GB" sz="3200" b="1" dirty="0" smtClean="0">
                <a:latin typeface="+mn-lt"/>
                <a:cs typeface="ＭＳ Ｐゴシック"/>
              </a:rPr>
              <a:t>Open</a:t>
            </a:r>
            <a:r>
              <a:rPr lang="en-GB" sz="3200" dirty="0" smtClean="0">
                <a:latin typeface="+mn-lt"/>
                <a:cs typeface="ＭＳ Ｐゴシック"/>
              </a:rPr>
              <a:t>  = 	</a:t>
            </a:r>
            <a:r>
              <a:rPr lang="mn-MN" sz="3200" dirty="0" smtClean="0">
                <a:latin typeface="+mn-lt"/>
                <a:cs typeface="ＭＳ Ｐゴシック"/>
              </a:rPr>
              <a:t>Хэн ч бүртгүүлж болох нээлттэй, үнэгүй</a:t>
            </a:r>
            <a:endParaRPr lang="en-GB" sz="3200" dirty="0" smtClean="0">
              <a:latin typeface="+mn-lt"/>
              <a:cs typeface="ＭＳ Ｐゴシック"/>
            </a:endParaRPr>
          </a:p>
          <a:p>
            <a:pPr>
              <a:spcBef>
                <a:spcPts val="3000"/>
              </a:spcBef>
            </a:pPr>
            <a:r>
              <a:rPr lang="en-GB" sz="3200" b="1" dirty="0" smtClean="0">
                <a:latin typeface="+mn-lt"/>
                <a:cs typeface="ＭＳ Ｐゴシック"/>
              </a:rPr>
              <a:t>Online</a:t>
            </a:r>
            <a:r>
              <a:rPr lang="en-GB" sz="3200" dirty="0" smtClean="0">
                <a:latin typeface="+mn-lt"/>
                <a:cs typeface="ＭＳ Ｐゴシック"/>
              </a:rPr>
              <a:t>  </a:t>
            </a:r>
            <a:r>
              <a:rPr lang="mn-MN" sz="3200" dirty="0" smtClean="0">
                <a:latin typeface="+mn-lt"/>
                <a:cs typeface="ＭＳ Ｐゴシック"/>
              </a:rPr>
              <a:t> - чат, видео хичээл, хэлэлцүүлэг, онлайн </a:t>
            </a:r>
            <a:br>
              <a:rPr lang="mn-MN" sz="3200" dirty="0" smtClean="0">
                <a:latin typeface="+mn-lt"/>
                <a:cs typeface="ＭＳ Ｐゴシック"/>
              </a:rPr>
            </a:br>
            <a:r>
              <a:rPr lang="mn-MN" sz="3200" dirty="0" smtClean="0">
                <a:latin typeface="+mn-lt"/>
                <a:cs typeface="ＭＳ Ｐゴシック"/>
              </a:rPr>
              <a:t>интерактив материалууд бүхий бүх л талаараа онлайн явагддаг</a:t>
            </a:r>
            <a:endParaRPr lang="en-GB" sz="3200" dirty="0" smtClean="0">
              <a:latin typeface="+mn-lt"/>
              <a:cs typeface="ＭＳ Ｐゴシック"/>
            </a:endParaRPr>
          </a:p>
          <a:p>
            <a:pPr>
              <a:spcBef>
                <a:spcPts val="3000"/>
              </a:spcBef>
            </a:pPr>
            <a:r>
              <a:rPr lang="en-GB" sz="3200" b="1" dirty="0" smtClean="0">
                <a:latin typeface="+mn-lt"/>
                <a:cs typeface="ＭＳ Ｐゴシック"/>
              </a:rPr>
              <a:t>Course</a:t>
            </a:r>
            <a:r>
              <a:rPr lang="en-GB" sz="3200" dirty="0" smtClean="0">
                <a:latin typeface="+mn-lt"/>
                <a:cs typeface="ＭＳ Ｐゴシック"/>
              </a:rPr>
              <a:t>  - </a:t>
            </a:r>
            <a:r>
              <a:rPr lang="mn-MN" sz="3200" dirty="0" smtClean="0">
                <a:latin typeface="+mn-lt"/>
                <a:cs typeface="ＭＳ Ｐゴシック"/>
              </a:rPr>
              <a:t>Тодорхой хугацааны туршид явагддаг, үнэлгээтэй,			багшийн зөвлөгөө авах, сертификат авах боломжтой</a:t>
            </a:r>
            <a:endParaRPr lang="en-GB" sz="3200" dirty="0" smtClean="0">
              <a:latin typeface="+mn-lt"/>
              <a:cs typeface="ＭＳ Ｐゴシック"/>
            </a:endParaRPr>
          </a:p>
        </p:txBody>
      </p:sp>
      <p:sp>
        <p:nvSpPr>
          <p:cNvPr id="32770" name="Text Placeholder 3"/>
          <p:cNvSpPr>
            <a:spLocks noGrp="1"/>
          </p:cNvSpPr>
          <p:nvPr>
            <p:ph type="body" sz="quarter" idx="13"/>
          </p:nvPr>
        </p:nvSpPr>
        <p:spPr>
          <a:xfrm>
            <a:off x="334434" y="657226"/>
            <a:ext cx="11569700" cy="493713"/>
          </a:xfrm>
        </p:spPr>
        <p:txBody>
          <a:bodyPr>
            <a:normAutofit/>
          </a:bodyPr>
          <a:lstStyle/>
          <a:p>
            <a:r>
              <a:rPr lang="en-GB" b="1" dirty="0" smtClean="0">
                <a:latin typeface="+mn-lt"/>
                <a:cs typeface="ＭＳ Ｐゴシック"/>
              </a:rPr>
              <a:t>MOOC</a:t>
            </a:r>
            <a:r>
              <a:rPr lang="mn-MN" b="1" dirty="0" smtClean="0">
                <a:latin typeface="+mn-lt"/>
                <a:cs typeface="ＭＳ Ｐゴシック"/>
              </a:rPr>
              <a:t> гэж юу вэ</a:t>
            </a:r>
            <a:r>
              <a:rPr lang="en-GB" b="1" dirty="0" smtClean="0">
                <a:latin typeface="+mn-lt"/>
                <a:cs typeface="ＭＳ Ｐゴシック"/>
              </a:rPr>
              <a:t>?</a:t>
            </a:r>
          </a:p>
        </p:txBody>
      </p:sp>
      <p:sp>
        <p:nvSpPr>
          <p:cNvPr id="32771" name="Slide Number Placeholder 2"/>
          <p:cNvSpPr>
            <a:spLocks noGrp="1"/>
          </p:cNvSpPr>
          <p:nvPr>
            <p:ph type="sldNum" sz="quarter" idx="15"/>
          </p:nvPr>
        </p:nvSpPr>
        <p:spPr>
          <a:noFill/>
          <a:ln>
            <a:miter lim="800000"/>
            <a:headEnd/>
            <a:tailEnd/>
          </a:ln>
        </p:spPr>
        <p:txBody>
          <a:bodyPr/>
          <a:lstStyle/>
          <a:p>
            <a:fld id="{BEDCD3C1-E07F-4947-A07F-F557CA4E8FC9}" type="slidenum">
              <a:rPr lang="en-GB" smtClean="0">
                <a:latin typeface="Lucida Sans" pitchFamily="34" charset="0"/>
                <a:ea typeface="ＭＳ Ｐゴシック"/>
                <a:cs typeface="ＭＳ Ｐゴシック"/>
              </a:rPr>
              <a:pPr/>
              <a:t>2</a:t>
            </a:fld>
            <a:endParaRPr lang="en-GB" smtClean="0">
              <a:latin typeface="Lucida Sans" pitchFamily="34" charset="0"/>
              <a:ea typeface="ＭＳ Ｐゴシック"/>
              <a:cs typeface="ＭＳ Ｐゴシック"/>
            </a:endParaRPr>
          </a:p>
        </p:txBody>
      </p:sp>
      <p:sp>
        <p:nvSpPr>
          <p:cNvPr id="2" name="Rectangular Callout 1"/>
          <p:cNvSpPr/>
          <p:nvPr/>
        </p:nvSpPr>
        <p:spPr bwMode="auto">
          <a:xfrm>
            <a:off x="9216347" y="1340769"/>
            <a:ext cx="2975653" cy="661720"/>
          </a:xfrm>
          <a:prstGeom prst="wedgeRectCallout">
            <a:avLst>
              <a:gd name="adj1" fmla="val -68395"/>
              <a:gd name="adj2" fmla="val 5546"/>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square" bIns="0">
            <a:spAutoFit/>
          </a:bodyPr>
          <a:lstStyle/>
          <a:p>
            <a:pPr algn="ctr" eaLnBrk="0" hangingPunct="0">
              <a:defRPr/>
            </a:pPr>
            <a:r>
              <a:rPr lang="mn-MN" sz="2000" dirty="0" smtClean="0">
                <a:solidFill>
                  <a:schemeClr val="tx1"/>
                </a:solidFill>
                <a:cs typeface="Arial" charset="0"/>
              </a:rPr>
              <a:t>Зарим курсууд нь 10000-100000 суралцагчидтай</a:t>
            </a:r>
            <a:endParaRPr lang="en-GB" sz="2000" dirty="0">
              <a:solidFill>
                <a:schemeClr val="tx1"/>
              </a:solidFill>
              <a:cs typeface="Arial" charset="0"/>
            </a:endParaRPr>
          </a:p>
        </p:txBody>
      </p:sp>
      <p:sp>
        <p:nvSpPr>
          <p:cNvPr id="6" name="Rectangular Callout 5"/>
          <p:cNvSpPr/>
          <p:nvPr/>
        </p:nvSpPr>
        <p:spPr bwMode="auto">
          <a:xfrm>
            <a:off x="9552384" y="2738100"/>
            <a:ext cx="2639616" cy="661720"/>
          </a:xfrm>
          <a:prstGeom prst="wedgeRectCallout">
            <a:avLst>
              <a:gd name="adj1" fmla="val -87255"/>
              <a:gd name="adj2" fmla="val -42361"/>
            </a:avLst>
          </a:prstGeom>
          <a:ln>
            <a:headEnd type="none" w="med" len="med"/>
            <a:tailEnd type="none" w="med" len="med"/>
          </a:ln>
          <a:extLst/>
        </p:spPr>
        <p:style>
          <a:lnRef idx="2">
            <a:schemeClr val="dk1"/>
          </a:lnRef>
          <a:fillRef idx="1">
            <a:schemeClr val="lt1"/>
          </a:fillRef>
          <a:effectRef idx="0">
            <a:schemeClr val="dk1"/>
          </a:effectRef>
          <a:fontRef idx="minor">
            <a:schemeClr val="dk1"/>
          </a:fontRef>
        </p:style>
        <p:txBody>
          <a:bodyPr wrap="square" bIns="0">
            <a:spAutoFit/>
          </a:bodyPr>
          <a:lstStyle/>
          <a:p>
            <a:pPr algn="ctr" eaLnBrk="0" hangingPunct="0">
              <a:defRPr/>
            </a:pPr>
            <a:r>
              <a:rPr lang="mn-MN" sz="2000" dirty="0" smtClean="0">
                <a:solidFill>
                  <a:schemeClr val="tx1"/>
                </a:solidFill>
                <a:cs typeface="Arial" charset="0"/>
              </a:rPr>
              <a:t>Сертификат авах бол нэмэлт төлбөртэй</a:t>
            </a:r>
            <a:endParaRPr lang="en-GB" sz="2000" dirty="0">
              <a:solidFill>
                <a:schemeClr val="tx1"/>
              </a:solidFill>
              <a:cs typeface="Arial" charset="0"/>
            </a:endParaRPr>
          </a:p>
        </p:txBody>
      </p:sp>
    </p:spTree>
    <p:extLst>
      <p:ext uri="{BB962C8B-B14F-4D97-AF65-F5344CB8AC3E}">
        <p14:creationId xmlns:p14="http://schemas.microsoft.com/office/powerpoint/2010/main" val="200196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ropbox\2014-2015 1sem\esh\science\hural2. DB iltgel\images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63125" y="7937"/>
            <a:ext cx="2428875" cy="1876425"/>
          </a:xfrm>
          <a:prstGeom prst="rect">
            <a:avLst/>
          </a:prstGeom>
          <a:noFill/>
          <a:extLst>
            <a:ext uri="{909E8E84-426E-40DD-AFC4-6F175D3DCCD1}">
              <a14:hiddenFill xmlns:a14="http://schemas.microsoft.com/office/drawing/2010/main">
                <a:solidFill>
                  <a:srgbClr val="FFFFFF"/>
                </a:solidFill>
              </a14:hiddenFill>
            </a:ext>
          </a:extLst>
        </p:spPr>
      </p:pic>
      <p:sp>
        <p:nvSpPr>
          <p:cNvPr id="31746" name="Text Placeholder 1"/>
          <p:cNvSpPr>
            <a:spLocks noGrp="1"/>
          </p:cNvSpPr>
          <p:nvPr>
            <p:ph type="body" sz="quarter" idx="13"/>
          </p:nvPr>
        </p:nvSpPr>
        <p:spPr>
          <a:xfrm>
            <a:off x="334434" y="657226"/>
            <a:ext cx="11569700" cy="493713"/>
          </a:xfrm>
        </p:spPr>
        <p:txBody>
          <a:bodyPr/>
          <a:lstStyle/>
          <a:p>
            <a:pPr eaLnBrk="1" hangingPunct="1"/>
            <a:r>
              <a:rPr lang="en-US" altLang="en-US" b="1" smtClean="0">
                <a:latin typeface="+mn-lt"/>
              </a:rPr>
              <a:t>MOOC</a:t>
            </a:r>
            <a:r>
              <a:rPr lang="mn-MN" altLang="en-US" b="1" smtClean="0">
                <a:latin typeface="+mn-lt"/>
              </a:rPr>
              <a:t> курсын бүтэц</a:t>
            </a:r>
            <a:endParaRPr lang="en-GB" altLang="en-US" b="1" smtClean="0">
              <a:latin typeface="+mn-lt"/>
            </a:endParaRPr>
          </a:p>
        </p:txBody>
      </p:sp>
      <p:sp>
        <p:nvSpPr>
          <p:cNvPr id="31747" name="Slide Number Placeholder 3"/>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pitchFamily="34" charset="-128"/>
              </a:defRPr>
            </a:lvl1pPr>
            <a:lvl2pPr marL="742950" indent="-285750" eaLnBrk="0" hangingPunct="0">
              <a:defRPr sz="1200">
                <a:solidFill>
                  <a:schemeClr val="tx1"/>
                </a:solidFill>
                <a:latin typeface="Lucida Sans" pitchFamily="34" charset="0"/>
                <a:ea typeface="ＭＳ Ｐゴシック" pitchFamily="34" charset="-128"/>
              </a:defRPr>
            </a:lvl2pPr>
            <a:lvl3pPr marL="1143000" indent="-228600" eaLnBrk="0" hangingPunct="0">
              <a:defRPr sz="1200">
                <a:solidFill>
                  <a:schemeClr val="tx1"/>
                </a:solidFill>
                <a:latin typeface="Lucida Sans" pitchFamily="34" charset="0"/>
                <a:ea typeface="ＭＳ Ｐゴシック" pitchFamily="34" charset="-128"/>
              </a:defRPr>
            </a:lvl3pPr>
            <a:lvl4pPr marL="1600200" indent="-228600" eaLnBrk="0" hangingPunct="0">
              <a:defRPr sz="1200">
                <a:solidFill>
                  <a:schemeClr val="tx1"/>
                </a:solidFill>
                <a:latin typeface="Lucida Sans" pitchFamily="34" charset="0"/>
                <a:ea typeface="ＭＳ Ｐゴシック" pitchFamily="34" charset="-128"/>
              </a:defRPr>
            </a:lvl4pPr>
            <a:lvl5pPr marL="2057400" indent="-228600" eaLnBrk="0" hangingPunct="0">
              <a:defRPr sz="12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BF8EAC62-3E00-4C9D-9A9F-68165349DCFD}" type="slidenum">
              <a:rPr lang="en-GB" altLang="en-US" sz="1600" smtClean="0">
                <a:solidFill>
                  <a:srgbClr val="F8F8F8"/>
                </a:solidFill>
              </a:rPr>
              <a:pPr/>
              <a:t>3</a:t>
            </a:fld>
            <a:endParaRPr lang="en-GB" altLang="en-US" sz="1600" smtClean="0">
              <a:solidFill>
                <a:srgbClr val="F8F8F8"/>
              </a:solidFill>
            </a:endParaRPr>
          </a:p>
        </p:txBody>
      </p:sp>
      <p:pic>
        <p:nvPicPr>
          <p:cNvPr id="31748" name="Picture 8" descr="maxresdefaul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1085" y="1311275"/>
            <a:ext cx="9249833"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9799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Placeholder 4"/>
          <p:cNvSpPr>
            <a:spLocks noGrp="1"/>
          </p:cNvSpPr>
          <p:nvPr>
            <p:ph type="body" sz="quarter" idx="14"/>
          </p:nvPr>
        </p:nvSpPr>
        <p:spPr>
          <a:xfrm>
            <a:off x="383118" y="2151064"/>
            <a:ext cx="4933949" cy="3978275"/>
          </a:xfrm>
        </p:spPr>
        <p:txBody>
          <a:bodyPr/>
          <a:lstStyle/>
          <a:p>
            <a:pPr marL="342900" indent="-342900" eaLnBrk="1" hangingPunct="1">
              <a:buFont typeface="Arial" charset="0"/>
              <a:buChar char="•"/>
            </a:pPr>
            <a:r>
              <a:rPr lang="mn-MN" altLang="en-US" dirty="0" smtClean="0">
                <a:latin typeface="+mn-lt"/>
              </a:rPr>
              <a:t>Үнэгүй</a:t>
            </a:r>
            <a:endParaRPr lang="en-GB" altLang="en-US" dirty="0" smtClean="0">
              <a:latin typeface="+mn-lt"/>
            </a:endParaRPr>
          </a:p>
          <a:p>
            <a:pPr marL="342900" indent="-342900" eaLnBrk="1" hangingPunct="1">
              <a:buFont typeface="Arial" charset="0"/>
              <a:buChar char="•"/>
            </a:pPr>
            <a:r>
              <a:rPr lang="mn-MN" altLang="en-US" dirty="0" smtClean="0">
                <a:latin typeface="+mn-lt"/>
              </a:rPr>
              <a:t>Албан бус сургалт</a:t>
            </a:r>
            <a:endParaRPr lang="en-GB" altLang="en-US" dirty="0" smtClean="0">
              <a:latin typeface="+mn-lt"/>
            </a:endParaRPr>
          </a:p>
          <a:p>
            <a:pPr marL="342900" indent="-342900" eaLnBrk="1" hangingPunct="1">
              <a:buFont typeface="Arial" charset="0"/>
              <a:buChar char="•"/>
            </a:pPr>
            <a:r>
              <a:rPr lang="mn-MN" altLang="en-US" dirty="0" smtClean="0">
                <a:latin typeface="+mn-lt"/>
              </a:rPr>
              <a:t>Компьютер </a:t>
            </a:r>
            <a:r>
              <a:rPr lang="en-US" altLang="en-US" dirty="0" smtClean="0">
                <a:latin typeface="+mn-lt"/>
              </a:rPr>
              <a:t>+ </a:t>
            </a:r>
            <a:r>
              <a:rPr lang="mn-MN" altLang="en-US" dirty="0" smtClean="0">
                <a:latin typeface="+mn-lt"/>
              </a:rPr>
              <a:t>интернет</a:t>
            </a:r>
            <a:endParaRPr lang="en-GB" altLang="en-US" dirty="0" smtClean="0">
              <a:latin typeface="+mn-lt"/>
            </a:endParaRPr>
          </a:p>
          <a:p>
            <a:pPr marL="342900" indent="-342900" eaLnBrk="1" hangingPunct="1">
              <a:buFont typeface="Arial" charset="0"/>
              <a:buChar char="•"/>
            </a:pPr>
            <a:r>
              <a:rPr lang="mn-MN" altLang="en-US" dirty="0" smtClean="0">
                <a:latin typeface="+mn-lt"/>
              </a:rPr>
              <a:t>интерактив загвартай.</a:t>
            </a:r>
          </a:p>
          <a:p>
            <a:pPr marL="342900" indent="-342900" eaLnBrk="1" hangingPunct="1">
              <a:buFont typeface="Arial" charset="0"/>
              <a:buChar char="•"/>
            </a:pPr>
            <a:endParaRPr lang="en-GB" altLang="en-US" dirty="0" smtClean="0">
              <a:latin typeface="+mn-lt"/>
            </a:endParaRPr>
          </a:p>
        </p:txBody>
      </p:sp>
      <p:sp>
        <p:nvSpPr>
          <p:cNvPr id="32771" name="Text Placeholder 3"/>
          <p:cNvSpPr>
            <a:spLocks noGrp="1"/>
          </p:cNvSpPr>
          <p:nvPr>
            <p:ph type="body" sz="quarter" idx="13"/>
          </p:nvPr>
        </p:nvSpPr>
        <p:spPr>
          <a:xfrm>
            <a:off x="334434" y="657226"/>
            <a:ext cx="11569700" cy="493713"/>
          </a:xfrm>
        </p:spPr>
        <p:txBody>
          <a:bodyPr/>
          <a:lstStyle/>
          <a:p>
            <a:pPr eaLnBrk="1" hangingPunct="1"/>
            <a:r>
              <a:rPr lang="en-GB" altLang="en-US" b="1" dirty="0" smtClean="0">
                <a:latin typeface="+mn-lt"/>
              </a:rPr>
              <a:t>MOOC</a:t>
            </a:r>
            <a:r>
              <a:rPr lang="mn-MN" altLang="en-US" b="1" dirty="0" smtClean="0">
                <a:latin typeface="+mn-lt"/>
              </a:rPr>
              <a:t> –н давуу болон сул тал</a:t>
            </a:r>
            <a:endParaRPr lang="en-GB" altLang="en-US" b="1" dirty="0" smtClean="0">
              <a:latin typeface="+mn-lt"/>
            </a:endParaRPr>
          </a:p>
        </p:txBody>
      </p:sp>
      <p:sp>
        <p:nvSpPr>
          <p:cNvPr id="32772" name="Slide Number Placeholder 2"/>
          <p:cNvSpPr>
            <a:spLocks noGrp="1"/>
          </p:cNvSpPr>
          <p:nvPr>
            <p:ph type="sldNum" sz="quarter" idx="16"/>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pitchFamily="34" charset="-128"/>
              </a:defRPr>
            </a:lvl1pPr>
            <a:lvl2pPr marL="742950" indent="-285750" eaLnBrk="0" hangingPunct="0">
              <a:defRPr sz="1200">
                <a:solidFill>
                  <a:schemeClr val="tx1"/>
                </a:solidFill>
                <a:latin typeface="Lucida Sans" pitchFamily="34" charset="0"/>
                <a:ea typeface="ＭＳ Ｐゴシック" pitchFamily="34" charset="-128"/>
              </a:defRPr>
            </a:lvl2pPr>
            <a:lvl3pPr marL="1143000" indent="-228600" eaLnBrk="0" hangingPunct="0">
              <a:defRPr sz="1200">
                <a:solidFill>
                  <a:schemeClr val="tx1"/>
                </a:solidFill>
                <a:latin typeface="Lucida Sans" pitchFamily="34" charset="0"/>
                <a:ea typeface="ＭＳ Ｐゴシック" pitchFamily="34" charset="-128"/>
              </a:defRPr>
            </a:lvl3pPr>
            <a:lvl4pPr marL="1600200" indent="-228600" eaLnBrk="0" hangingPunct="0">
              <a:defRPr sz="1200">
                <a:solidFill>
                  <a:schemeClr val="tx1"/>
                </a:solidFill>
                <a:latin typeface="Lucida Sans" pitchFamily="34" charset="0"/>
                <a:ea typeface="ＭＳ Ｐゴシック" pitchFamily="34" charset="-128"/>
              </a:defRPr>
            </a:lvl4pPr>
            <a:lvl5pPr marL="2057400" indent="-228600" eaLnBrk="0" hangingPunct="0">
              <a:defRPr sz="12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fld id="{C1212234-6524-4398-8B4D-AE5531D62DEE}" type="slidenum">
              <a:rPr lang="en-GB" altLang="en-US" sz="1600" smtClean="0">
                <a:solidFill>
                  <a:srgbClr val="F8F8F8"/>
                </a:solidFill>
              </a:rPr>
              <a:pPr/>
              <a:t>4</a:t>
            </a:fld>
            <a:endParaRPr lang="en-GB" altLang="en-US" sz="1600" smtClean="0">
              <a:solidFill>
                <a:srgbClr val="F8F8F8"/>
              </a:solidFill>
            </a:endParaRPr>
          </a:p>
        </p:txBody>
      </p:sp>
      <p:sp>
        <p:nvSpPr>
          <p:cNvPr id="32773" name="AutoShape 7" descr="data:image/jpeg;base64,/9j/4AAQSkZJRgABAQAAAQABAAD/2wCEAAkGBxQTEhQUEhQUFBUUFBQUFxQXFxcUFBgUFBQWFxUWGBQYHSggGBwmGxUWITEhJSksLy4uFx8zODMsNygtLi0BCgoKDg0OGxAQGzQkHyUvLCw3LywsLCwuNzA0LS00LDQsLCwtLCwyMC8vLCwsNDAyKywwLywsLCwsLC0sNCwsLP/AABEIAKgBLAMBIgACEQEDEQH/xAAbAAACAwEBAQAAAAAAAAAAAAAFBgIDBAABB//EAFcQAAIBAwMBAwcDDgkKBAcBAAECAwAEEQUSITEGE0EUIjJRYXGBByORFTNCUlRicpKTobGy0dIWQ1N0gpSis8EkJTQ1RHOEtMLTY4Ph8EVVZGV14/EX/8QAFwEBAQEBAAAAAAAAAAAAAAAAAAECA//EAC8RAAICAAQDBwQBBQAAAAAAAAABAhEDEiExQVHwYXGRobHB0RMigeEyM0JScqL/2gAMAwEAAhEDEQA/AGRRVyCoKKuUUBJBVyioqKuUUBJRVqioqKtUUBJRVgFeKKtUUBwFWKtcoqYFAcBUwtegVMCgPAKpv7tIYpJpCQkSPIxAydqKWbA8TgVpAoF2+40y9/msw+lCKAEaZ2i1K4jWaLToljfzk7y52OUPKsV2HGRg1r+qWq//AC+3/rn/AOuj2gJi1tx6oIR9Ea1vxQCg+s6qvXSo3/AvYwfoZBUx2nux9c0m7H4ElvL+hxTaBXu2gFL+Fsx6aXqHxWFf0yVdpfavvLhLaa1uLWSRHePve7KuI8bwCjHkBs9KZ9tJ/ayPGpaO3j3t2n9F7bJH9kUA2YritSJA8RXhYesfTQECK8IqEt7EvpSRr73UfpNYJO0dmOt3bD/zo/3qlo0oSeyCBFRK0MPaiy+67b8tH+2vP4T2X3Xbflo/20zIv0p8n4BAioMtYT2lsvuu2/LR/vVA9pLP7rtvy0f71MyL9Kf+L8DcRSd2h7Tzw3TwQwRyLFbC5kleUxqiZYHd5p8Fz8aYG7R2f3Xbflo/3qR9XeY3+otE1t3K2tt3vfRvMGiZHOESM+dnLcc5yKWjMoSjuqCC9ob0qjCCy2y/Wz5YMP8AgeZ53wq9rzU/uO2/rJ/7dD51naEB73TRCQ6BTb7YwIuZEwzjaVxyvBGPZWS30OUIXju7DYQH81ZUiUN0ZUWcLHn1qBk89apkMG81L7jt/wCsn9yqZL/URybO3A9flOB+dKxHQb3oG0+UgZw/lTnHr86RjVUOl3Wcm00mYrz5jPuHxdDigNn1SvyMiyhI9YugR+pVcmo6gP8AYIz7rpf8Uq1b2/UBV0+EAdAtyqge4bKrfVb8ddOBHjtuoifoYCgKbfX5u+iiuLRoO+LKjd7HKu5FLEebz0HWi8y80sX2pvLe2CvbzQFZJjmQKVPzLcKyk5pqlHNAbEFXIKgoq0HAyffQFiir1WvjvabWvqgCcyiBJY+5hEUmJl3gSTSSYwAF3YXPH6XyHsNYMPNVyvhtuJyuPZiSgGtVq1RSFb6ZBY6narbAqtxHPFIveNJ56gSRswdiRnYwHuNOf1WtxnM8IwSD84nBBwQeeMGhUm9jeoqxRQC47Y2KdbmMn1JmQn3BAaiO1yN9Ztb2bPisBVfxnK1nMjosHEf9oyqKsUUtfVu9P1vTXx65LiKP8wyas8q1Q+jbWifhzu36iUzIfRlxa8V8h+4uEjUvIyoo6sxwPpoTZ9oBcJH3Cyo8xO3vYmTEak75cHhgMDAz1dM4BqjU9Alu7eIXRQzRSd6Y4Wkjt5CM7UbJ3dCMN4MAcEZBLaTaQ4SaJCoaMbRkgKj7WIEedqE7VzgfYj1Vo5tU6KId9vJ87K0sczBVZ9imJwhO07VAKttPP2xAxzQ75U59mk3h9cQT8pIif9VGNWtllkt43VXUu8jIwDKyJE68qeDh5Iz78UF+VNN1isX8vdWkOPXunQ4/s0INNnDtRF+1RV+hQKvxUitdtoBEtNekaSWS2eS5cXNxG9oAWjEcUpiXE2NltJhN4DMA4bkc7g8ivUjAGAABycAY5PJNSxQEaUO13+sdH/391+a2NOOKTu13+s9G/wB7ef8AKmgCWo9j7KeRpZrdZJHxuZmf7FQowN2BwB0rN/ADTvuSP6X/AHqaMV4RUyrkdFjYiVKT8WL0XYuwXpaQfFA362a0x9nLRfRtbYe6GMf9NF68IpSI8Sb3b8QZ9Rbb7ng/JR/sqDaHbfc8H5KP9lFCKgaUTM+YLOhW33NB+Sj/AGVA6Dbfc0H5KP8AZRVhSr2ou5JZUsLdijyqZJ5R1itwcHafB3Pmj1fHIjpG4ZpOrMnlFi8/cQ2azlW2SSRwRmGI5Gd8hwMjPQZ6Hx4pXuoZvLdWZZoI4FFpDIssDTKyGHCoEQ543Y6HOfCvpunadHBEsUKhEQYAH5yT4k+J8a+b6Vf3JuNUUacbhZbkxyATwqoCxBNh343ZU5/pYqpExJJvTbtN+mWl68eIJ9PKRORs8kkTZIOTlCwKt52c4z53trn0C+3ByNK3LnDeTSbhu9LB3cZqueWTuY4X0y/iSN948nmildjhw2+RXDEtvYlvSyc5B5rH5a6CMJb60Hj9FmWN8RhWXaYu8CNgMPOZScqpJNU5miXsvdkAFdKwMjAtXAwcZHDcg4HHsq6PTdRj+ttpy+HEEqcDp6LVhOoKDnyPW8kYcgedJk5BZhJlcHONhUAHGMcVste1CRrtFnqvUnMkEkh5++ZicUB73uqL6UVjL+BJLET+OCKr+rd2PrmnSj2xzQyD4cg1oPbCP7mvh77WSqm7XRfyF7/VpP2UACutVafUbBTb3EOzyhiJEAzmLAIKkggHr6simyYc0u6TqC3eotLHu2QWoTDoUYSTSFujferTLMOaA2KKnL6Lfgt+ivEFU6vNst53P2EMrfiox/woBc7GTlLC0w86/Mk4SB54zmRupRCQfZkdelbpLSF23OiMfW2lys30lap7NxA2NmoXvNtuhYRzmGZTIqsMAMuQQc8sPDGaJpaLgbodQX/ipW/UuTQAu9jUXelhQBunuWwIDbcJbnrGwB+Ptpqbs5aMxZrW3LE5JMSHJPUnjk0t3CodTslG8C2tLq5IcuzqJSseWLkt4HqacdNvUmiSWPJSRQy5GDg+ypoai5JWi20s44xiNEQepFVR+YVrUVBRVqiqZbvckBU1FRAqxRQAG5klTK3UuyJmIEsS92u0nhJXLM0RI43DA49JSQKIrqdugCrJH5oAWOMh2wBwqRpknjwAogBS92a1CS4ubp1OLWJhbxKAAHkj5mlzjpkhRzg49lSzSi2m+QVsIHZzNKNrFdiR8ExxkgkFhwXYhS2DgbVAzjcyt8q8YMViXR5Ik1G3kmVUaX5pFkLZRQSR4fGnkVLOOemPHwAqmT56Nf0kfxFwg+9tbpB/ZUVFu1WjfylyvuXUU/VFNHZztL5Y8vdROIIztW4YjbK4JDBFHVR9tn6KP81E7NSi4umfM4+0uhk8X1yh++utTj/MzjFFbfWdLx5mqEfhX7n80zmjXbqSRNPunhbbIkRYMACQFILYz96G5q6y0i2lhiZ4YZt0UZ3yRxszAoDuY7cEnr8aXrQy/bm/ALW8sj01PP8Axsf+BoFrUsHl+lNDd+UMLqRCvfrMVWSBwTgHjoOabj2N0/7gs/6vD+7QPtDBb2Etp5Hpto9xPK0cZCx2+wiNmY94EJBIyMe01TI6V1KnlusN6NnZR/7y5kf9SOqy+ufyelflLr92gG7FRIpY7Ma5dPd3FpfJbpJFFFMhgMhVkkLK31znggD400mgIGokUJ7V9poLCISz7zucIkcYDSOx8FUkZwOTz/hQQ/KB/wDa9Y/qZ/eoBuNKXYRe9W4vW63czFM5BFvETHEuD7mPxFU3HbkMrL9TtXXcrLu8jORkEZ9LwzWXs/2ntrS2jg7jUUWMY3S2kwJJJLHgHHJPHhUa1OkZJQa4uvDqh3IpJg7O39vLctbXFrsuLiS4IlhkZ1MmBtyr4IAUCtL/ACl6aDhrhkPqeC4X9MdQPymaZ4XDH3QXBH93VOZGSLWF6Pp0o8QyzxH4EFqHalp2oTlTNa6dIU3AfPTgFWxuRhtw6Eqp2tkZUHHFN2j6xDdx97byCRMlcgMpDDqpVgCDyOCPGtRoD5z/AAduvuHTegX69PnC+gc7ckr9ieq+GK8l06/XnZbRg4X/AE68AJ6Dr9kc9ep4r6EwpW7TqHutPjYAgzSyFTyMxREg49hNRukbw45pV3+SsF2dpqURYrHaktjO+7vJunq73cF+GKva81Idba1b8G4Zf1kpqcVS4qmBX7N2E6y3U1wiRtcPGwRX7zAjj28tgUVmHNbHrNMOaA1IKxdprZ5LO5jjG53gkVVHUllIxz763qKuWgE607R2SQRJdwSxd3HHGe/tXKgooX0trDHFHNN7Saaq4iubSNSc7Q8cQz69pxzwK06h2htbdgk88cTEbtrNg7TkA4+B+ihk2u6PIcySWTn1usbH6WWgO7KXCXGo6hOjJJGiWtvGysHUrsZ3wRwRuP5q29mD5LcS2LehzPbE+MTHz48+tG+OCTUdN7SaVCCsM9nEGOSEKRgnGMnAAJxUNbu7a6ET217aLcQSB43MqHAOBIpAOSpXw8cCsyXFHXCktYy2frwfXCxyUVaKxpfxYz3sePXvXH6anFqUJOFmiJPgJEJ+gGtHI2KKsFZ7i4SNGkkYIiKWZjwFVRkkn3Usj5TNMPC3O8+pIp3P0BKALdsdUNtZyyJ9cIEcQHUyyHamB4kE5/o1r7N6SLW1hgH8WgDH1ueXb4sSfjSjq3aizuJbaQi8K28plCCznKu+0qhJK8bScijVj26tZJY4cXCPK2xO9t5YlLYJxuZcZwDUrWzo5LIorvft12jLLIqKWchVUFmYnACgZJJPQYpNZpdWOF3Q6dnBblZrvB5C+KQ56nqf0ezZ1WdowT9T7d8OQceVTqc7AR/FKevrPwIdYkAAAAAAAAAwABwAB4Cp/LuN/wBL/b0/fp37QtbdY0VI1CIgCqqjCgDoAKvxXCurRwKL+1EsUkTcrIjxkex1Kn9NAPk2uS+m2+7ho1aFh6jC7R4+hRTNSl2M+autRtefNuBcp6tl0u4gewMp+msvdHWOuHJdz9vcbaTPlHJRtMmH8Xqdup/AmDxt+kU50m/Kh9Zs/wD8nY/3taOQopazrcah3SO7s980Zj71djJMbqMzeYEfc6Ii4fIDYCnLGmS97bXQeYRWLyBWCxjZOCDnAMu2M8Phyu0HHmbsbsh9NZNS09J1CuZAAwYGOWSFwRkenGwPieM4oBD0a+7/AFm3n27DNovnR5ztdbsb0zxna2Rn2V9Cr5/c2xttXiS0i7wx6VLsiaQqWJu0LZlfJyckknOTRuHtFdggTaZOuSBmOWGZRz1zuWo3RuMHJWvVA/ta/wDnfRV8C1+3xW2GP005Upa6u7WtNH8nb30n4yxpTcapggwqFY+0N28VtNJHjvFQ93uGV7xiFTIBGRuIofpetEzvaylHlQFhJF50bLxxIoJMEgz6LcHqpPIUAy1QJNWNVZoBN7GIFudUQdBfGT4zRIzfnFM70t9kh/lmq/zqL/l0pmagKXpWu/nNViGOLe1kkz6mmcIB79oNNTClXs385c38/rnFuvut0AOPYWY1mXBHbC0Updnrp7sOvVLCr3qlq0cTO4rLMOa1tWWXrQGtKvWqEq9KAV+yNnG91qMzIrSC7aIOQCwRY4/NBPhwPopuW0j/AJNPxV/ZSt2AyfL2P2WpXOPcuxf8KcFoCs2ERHMUZ96Kf8KzzdmLJ+XtLZj6zDHn6duahqeqtFLHGkLTFo5JW2sAyxxNGp2qR57EyjC5GQrc5wCSsLxJUDxMHU5GR4EHBUg8qwPBB5B4NACx2I07r5Fb/kx+ihHbjsfZLp928VrBG6QPIrpGqspQbshgMjp+endaDduf9W3v81n/ALtqAjrubjSZiOTLYuw/CaAsPz0uJ2sniTTRGVWKWyglldomkRFUoJnklRsxqEyAdpG4jOBk0R03RJjaQv5bOI/JYnMG2LbgQKdgfbnb4e76a7sPoMFxptg86FyltsA3uqlHOWR0VgsinaOGBHFRGmktnYVs+2MSqguXCStPPDhVcoO6ue4WRiARGjF4cMxAzKOaCdttXt7u3tpoH7wW+p2ecq6Y3tgghwMqySA+ohhTRe9mLaRi5hQyZLAneULkKAXjDBXAKIcHxXIweaSe1HZ02tuzkQIJLnTFEcCsqborhi0h3Enc3eAePCDk+FMn0yztEiRY4kVEQYVFGFA91aVqJrDr+rLa28k7gsEXIVQSWY8KvAOMkgZxxmguwjWSHVIXkMSSI0gBYqpyQFba3I44bj30radcX027vi8a3MvmR9wV7m2x5w79W3JJtB5kAO5vNHSj2tWyxxd5GoV4VURbMLxkBYvV3Z4BU8ePUAgAtSnqGItZtX6eVWs8B9RaFllX44JpotXZkUuhjYjJQkMVPq3LwfhSr8o8ndLZ3PQW97CzkDJEThkk6e8VmWx2wNZ1zteXyN9J3yoxube3ZI5Je6vrSV1iQyP3cbksQi8n/wBacaqu7lY0eRztSNWdm9SqCWP0A1o4ike34JxHp2quT/8AS92vxaRhXsnafUDzFo8zD/xLm2hP0FjXdl7WS8lXUrkFRhvI4M8RQuMGVsdZHX6AR7MGta1J4JLY+b3MkhikJBJVmHzZBzgDcOcisOaStlxqwt339dgtaNBfz6pHdXVkLRI7WWH/AEiOfcXkRlwEAIxg9Rj209Gk2G6bTbp45yxs7qQvDMxLCGd+Xhdj6KseVPTr7SHM1pOzU4Za5MSWy/aAfaw6X9Dy3X7q04mvnM19AutX5uLsWmy3s0QmWOHeCruwHecNgkfTRYajaufM1wj2LPp7frQk1TAy6jYRzxmOZd6EqSuSMlGDryCDwyg/Cvbe2SJAkaLGijCoihVAHgFHApfjkTw1hm9hbTj+rAK1xQyH0L/f70t2/UUUAXaqzQ57O8+xuYf6VqWP9mZagbS8+6YP6q3/AH6ACdkB/leq/wA8T+4SmZqU+xW9bzVY5GV3WeCQsqmNT3tuCMIWbHo+s02tQAbtFrsNlCZrhtqggADl2Y9FRfE/sJPFKXZvtPbQWyIEvju3SbntZNzmQl92UBU9RyD4UGurG51G4vJDJZqEmudNiScSZRVHnPCAcd4VbJbBPHgKeNJeWCCGBoJJO5iji7yNoSjd2gXcA0isM4zgilFzOqMdv2wgeWOLu7mMytsRpIHjQtgnbubxwDRtqUu3Vy7RQSGGSMwXltIGdouveBNuI3Y8hz1x0puehDO9ZZhzWt6yzdaA1JV8dUJXXMu2N2+1Rm+hSaAB/Jq26z7wfxtxcyZ9eZnH+FNy0kdgLO6WwttkluEMe4K0EhYb2LcuJgD1+1FM6Ld+u2P9GVf+o0BK90VZZhI0kwAj7sxo/dqRv35LIA/XGQGAOOQaJ2NnHEu2JFRck4UBRk9ScdSfXQ4Nd/a2x/pyj/oNeme9B4gtGH85lU/R5Mf00AcFBO3f+rb3+azf3Zq5bq7+5of6yf8As0J7ZzXTafeBreIA202SLgsQBGxJC9yMnHhmgDWm8afF7LNP7gUP+Ti7jTS7PfIi4gXOWUY5PXJop2YkEljatjKvawHB9TRLwfprHF2C00c+RW/xTP5jQGu57YWEZw97agjqO+Qn6Ac0n/KD2ysZ7VY4LmKWUXNq6opJJ2zoTjjnjNM97b2NgIj5JDGssyRb44IwEZ87WkYAYXIxnnqKYlt1HRVGPvRQtOrLj1qq6uIlVu9aNVwQ28qFwRyDu4xirBQ+60dS7TQ7YpzjMm0MrkDC96v2XQDIIYAYBA4oQs0LPdfZbN7d1vzv7nPmbgefXjPO3bnnNeayd3dRD0pJo2x95C6yuT7MIFz63UeNerLdeMUAPie+kIz7B3Iz9Iq2ysthLu3eSsAGfG0YHREXJ2ID4ZJ9ZJ5oDZWfULKOaMxzIrxnBZWGVO0hhn3EA/CtAqu5cKjM3ohWJ9wBJoE61QETXpLhsWMQkjHW5lYx259kJALTfhAbPUxPFSN1fjIe1tpF5+t3LbiPV3ckIX+3QfsBLdGGyA7hrIadbjcDuk8oCKGXIbHGCCMeHXPFOtAA7LXWM0cMtpPbmQPsZ2t2Q90ASPmpWI4PHFEdTsEnieKQZVxg+sHwI9oOD8KHat/p1j7rr+7SjdRpNUyNJqmLOnuJVewvlV3C4870Z4fsZB98Mc+IIz7h0F5LpTLFcs0tixCw3R5eDPCxT+tPAP4dPcy65pC3CjkpLGd0Uo9JH/xU+I8ax6bqYl3Wt4irNtIeNgDHMhGC6Z4ZSOo8Oa4q4vK/w/Z9amcHFeE/pz1i9uufqa7rR7WY95JBbysQPPaKOQlccecQcjFZZeydi3pWVof/ACIv3aBukmknK75tOJ85eXltM9WXxeH1jqP0uFtcJIivGwdHAZWU5Ug9CDXZM7zhl1Wq68wG3YrTvuG0/IR/srLcfJ9pjDmygH4KlPzqRTQai1U5icvyb6evoRyx/gXNwv5u8rw9gLT7a7/rU/79Nxqs0AF0Hs5BZ94YQ+ZSpdndpGYoML5zkngE0SarWqo0B877KqwivmG0q+q3hKtbyXWRlQMJGwIwVPODWl7SI8mKzJ9umTg/QTmqOxLM9gsiJM3e3F1MGhkjRwxndRlZGCuMDo2R7OlMFos7ZzJOmMfXktmznPTuT4fDrQCl2kiQWyBUiQyXtnH83ava5+c3YIk5fp1HSniSlbtKjPd6bbuRIfKJLokLsAW3j8zI3H7J+tND0BS9ZZutanrLN1oDSlWPGGUq3IYFT7iMHmqkNXrQC/D2Ds1ACicADAAuJgAPYA9XjsRB4S3i+wXU371btb1mO1i72QOwLLGqxrvdnc4VVXxJodF2wdvQ07UT+FCsY+l3FAY5uzkYuktluNRXfC8u9byTjY4XbtIPr60Wi7IyoPm9T1AfhvHN+slDzqU5uBcfUy83rEYQO8twuwuHzjdnOR66L6N2naW5FtLazW0hiaZe8MbBlVlU42Mect+aorNSy6UQ/g7f/Y6tKB99bW7H6cCq7rsrfyRvG+rOVkRkYeR24yrAgjI56E9Kbkqxapko0WwFvbwwKSwhijiDHqRGgXJHtxmt61UtWCgBPbPTvKLG5iAyxiZlHjvTz0x/SUVq7NakLm1gmBz3kSMfw8YcfBgw+FbxSp2VHk17d2P8WcXkA+1jlbbKmPACTp76y9Gdo/dhtctfn2G8Vj1zVktbeSeX0Y1LY8WPRVHtJIA99bBSbGfqleZ62VjJx9rPdr1PtSPw8CT4g1WzOHFN29lv12hTsbp0yo9xdMxuLorI6ZOyJQD3cSr4bVPJ6k9c4zTFXV1EqMzk5O2dQ/XtZitIWmmOAvAUcs7n0UQeLH/16Co67r1vZxiS6lWJGYIGYE5YgnGFBPRT9FIX8LtLkvmuri/ikWMKLWLZLtiOPnHI2YZycYPgPhg74Fgo392ww6NpV3tW6XubaeYs01vtYwMjD5veoIxOo2guuMjKnOAQWxfjxs29mJk/Plv0UHPyo6T92J+JL+5XD5UdJ+7E/El/cqozJ27CUdldSXEEs4t0WES8RNI7MZE24O5FAHj8BR6lIfKZpR/22L6HH/TUx8pGl/dsP9r9lCDVQ/WdJjuFCyZBU5SRTtkRvBlbwoN//o+l/dsP0t+yrU7eaa3S+tvjKq/pxUlFSVMkoqSpkU1WS2IjvhujPmrdKPMOeAJV+wPt6HPvNDZdLlsWM+nDvrZzvksgc4zyZLVvA+OzofDww5OoYEEBgRgg8gg+seIpffRJICWsXCqTk20hJhPPOw9Yz+auLUo9q8/31uYhPEwdvujy4/v17zfomsw3UfeQNuGSrA8OjDqjqeVYf/zitrUi3kYefvYGNhqGAGjl+sXAH2L44kHgHHne/AwUsu1oDrDextZzMcDfzBIf/DnHmn3HB5xzW4Yikd4qOKs2E77OK/HXbQxmqzXpcYzkYxnOeMevPqoGe11jx/llsM9CZUAPuJOD8K6GAu1VNXkdyjjcjo49asGH0g1n1G+jhTfKwUe3qT6gOpNRtJWyNpK2J+mdn9QsoVgtLi1kiQtsWeJ1YBmLYLxtzyx5xVz6rqacPp8UvraG6VR+LKoP56o1btPM79zbowkPIiXBnxx50hPmwLyOvPI45oj2X0maBXa4l3vKQxQcqmBj0zyzY6n2VzjiZnSWnMRzNZqpdul9y3/LpcrBOmRXU2o+Uz2zW8aWhhUNJHIe8aUMSNh8V4+HtpoerXqlq6lKXrLN1rS5rLL1oDQhq9KzpVyGgF/5Rm22Rl/kZ7aX4LMoP6aw32qXIv54xLJHEXWKJh3br3s9qgiTuz564lbfvAYcYOBk1v8AlIP+bLr8Bf7xKYreyi3d73ad6VUGTaveEAYAL4zjFAAYO30IRC6P50MbMw2YEzxo4hwWBDfOJ5xG0FgCRWNtcjuL7R7mLKxyrqMbbtoIEcYyGKkjAZSc5x402XGmIwbYFidgF71Y4y20MG2nepBXjofXxg80pa3pAS+02Nm7zvpNSZyyrgmW2Gfm+mPZQH0SCUMAVIYHoQQQfcRV4r5mY7jTJC0YDRMctEPNhk9bR/yMv3von4CnzQ9YiuohLCcqcgg8MjDqjL4Ef++K5wxVLTjyKsslmj+13r32fBhNamKrBqamuhC1TQXWYIIp4r2WUxGJHhxwRKshyse3BZm3chV5J9dGAaW+0khW7tnij76aO21CSOPOCxVYAFz4ZZlGfbSiptbGx9TmljbFjM0bqw2tJFFKyHI5jZgUyOcEgjPODVemaklvEsQsbu3RBhYxCJh6/St3kHJJOSefGimjXMkkKPNH3MjAlo8528nHPtGDjwzjwreKC3VGbSdSjuIlliLFWLr5ysjBo3aN1KsAQQysPhW2lvsH/on/ABN//wA/cUwg0IIXys3CK2miVWeLy5ZHjVTIXEUbMF7senyelDLPtF3Qufmddm8omaVCtkvzCs5YJF3ucDBCnORgcBTmt/ym6t3F5pJ7meYrNPLshTvJGCRYKquRk+dnHqBoRpWtd2boNHroW4aVlC2ki90ZZWk3qTI+HBbHmhVIHKk5JAste2d4vm+TX7jBAebSm3jnzSRDOA7Y4PCA8EAcitR7cT4AaKSM+LNpN0wPuQT8fjGqv4SMpyk2thiUZhJYJKhI9Lze7GwEfYoVA6+vNv8ACyULhJdXJHIL6aj5PXDhEXK+xdpwevjQFZ7cgH525SNR1zpF0h+kzMB9FE9I7a6YNzPqUc27GFkijiCYznaBErc5HpE9Kz2vbRwyvN9VGwfOjTThHCfZhg8gH9Ot8vyhaeOZknj9Zls5h9JCGgNR7caSf9qtPzfsoL261DTptMvDBJZyOIWx3ZiLhuMYxyDRe37Y6RKOLmzwfB9kf0iQCl35SrXS2027mhSxaUIu2SIQmTczooO5Oc80B9C0k/5PD/uYv1FrSaosE2xRj1RoPoUCrjQGbULGOZNkqK6+o+HtB6g+0Ut6jpkkUZRlN7aH0oHG+ZB4GNvs8eA6jAx66aiagTXOeGpa7Pmc5YabzLR81ufPrpbW3Ywz955Db2ttKkDB3Bkuri4XEsYBaXlVwjZA544zTzHIropXlGUEccFSMjg+ygOs6Y3fSzxCO4LRwpNZyBCHjhaR02MfQfdIxG7Kkj7H0hfF2otmUNvZcgHa0cisuR0YbeCPEVtbHS29W7ZTrnZ60eOV2tbZn7tzvMMZbhSR5xXNLsekTy+TiLMatbQs9053sgKAGK3Tojcekem7j2nNR7T2ZjkXymEEo4wWAOSpHQ81s0HPktvkEHuIcg8EHu14I9dSUVLcKrTauuZDSdIitk2QrjJyzHl3bxZ2PLGtL0F7U9oDAUhgTvbqfcIY+ijA5llP2KD6T0HiQtdlZ9TubZZ/K4AXaQFXtwSuyRkwGVhkeb6q1VFlJydseXNUtSd2im1K1ge4NzDKItjNEtuF3KXUN55ckYBJ49VNxcEZHIPI9x6UIVsayzda0OazS9aAvQ1chrOpq5TQAL5SD/my6/AT+9Stf8NtPVRm7h4A6Et4epQaJ3MyKhaQgLjnPI92PH3Vk0qEu/elBFHjCRhVBIP2b4HX1D/2cOaTUeJiWIlJR4maLt7aMMxeUTD1x20zD6SorBc6r5Xf6c0VvdqIZJy7SwPGoWSArnceOoFOitVqmtmy1kDAqwDKeCCMgj2g0sXsttpIlmUM0lwVEduozJI6ZwiYBJHn8k5xx7BTODXzqbT2uNTvpnubmI2pggi7lBIVjniDONmxjjd1IHic8VlxTafFGcqu+IW0fthqE8Mc0eliRJV3KyXcS8ZI5WQAg8Voue197Bse504QwtLFEz+VxyMveuEDbEXnBPrqWguLOBLeGRJI4wQnerNFIASWIYhGDHJPRV4x6s1g7fXjT6ddKTCAsXeEKJmbzGUrtdlQKQ+09DwCMc5GjR9GrBqujQ3G0yL56ZMcynZNETjzo5ByvQZHQ4wQRxXafqUbhVEiM4VdyhgWBwM5XORzW8VE09iJp7AS2n1CNdjQwXBUkd93/cmRcnYzRCJgrbcZAOM5xgcC2HWLgllFqjMhAdUuo22kgEBgVBBIIPI6GjANLthHFBcX9wJkk7xoN0KYMkckcYjCHDZLOSuAQOSKG0lTsIdk7F4bYJKArmW5lKg7tomuZZVXcOpCyDPtoxQaO/mWUCdESJ1AV1JfEzNgRu3AGRjBxgk4znG4vmqZPn3bLV7ePWtL76aOMQR3juXYKF72IJHuJ6ZIOPdUOzt9bQzXDpqsEpKyLbRPeM4O8mQGYSSEFg2IxtAwi5JJY4n21YR6pbTzWk9zbpaTKTFb+UASvIMBh0GFGefXVc2vaY4xLpU6p13Ppvm/SFJoAta9ob0o2fqcW2hlYXOVHzf1sqPTcuDzlVAYeljnQNeu5AskcdrEoKZhmnUzOCfPw8TFIcDkZL58QtJWr3+gmNhFBDFLwVL2M+zIYEqwEfQgFSRyM5HNBPKNL/lbDqDg6TdY5A3Lw4O0HcR48jJ4oD7DpuozF/nzZqm3I7qdpH3kjjDIo2gZ58eOBRYSg9GB+Ir4W15pIH1qwnwSNptL61JGeD3iLIFIHgEOfWKlbyaKzKZba2Rc+cEj1GU4+9YxoM+8UB9lvNLtpfrsMEmft40f9YV8++U/svYrbQrFawRSXF5bW6PHGqMN75blAPsVI+NC1m7K5wVRT6mS8X9IqnT7PSzrGmjTNrKWuZJgjSsFaKAmElXOF87dzQDxo/be2MjQSmO32NthbdmGSEcIVkOArYxlTj9jXuyMjkHoR0PxoNrfZe2uQe8jAY/ZrhW+Pg3xBoTo2gw6WJZXuGEZBwhYrGON7YjyQ0mEOMDOAeOa5ReInUl+V8BSvSSp9mq89V/0NppevdVklLpbYRYyyy3T47tNvpBAfSI9Z4H56nb62bhYhEk0DyrvPex7XjiHDMAcqWyVUDJxuyQQMHHqGkx/Wbp2kgmm7xSZDHhwuRFJjAZDhmHrPGOhrU4uSpMzKGaldLjW4I0KyN1IWheWOzRvroJWe8mVsl2k9LugcgAdefg8M1eIgVQqgKqgAKBgADgAAdBUSaQgoqkdG40oxVJbLriCO0xuREr2py8brIYuMTRjO6LJ6E5yD6xXuj6zFdR74ieDh0biSNx1R18CKIk0vaxoRaUXFs4huAVDHHzcqZGVlUdeOh69PYRXa1RuLjJZZadvyLNzokNzqeod7Ak5SOy2K7FMbkbfhh0OB8SPDrRe309oVCW8N1AgziON7Ro+euBKWIyeeMc0PtY1kvtXMiqyA2SDdGZ1BSInJiHJwWB46dashtYG9GTS2P3sIHP4InNaORT2nilNndd4braLeY/OG0CZCHAIhG4/o4o3op/ya3z17iHPv7taXO1lsIbC7k/ybzoe7BhhMbZkdVwX7xsjnpgU028exEX7VFX8UAf4UB65rNMeavY1lmPNAXoahdXyx4BBZm4VB6TH/Ae2sUl+clIl3sOCeiL72/wFaLCz2Eu53yN1b1D7VR4CuLm5OoePD9vpnB4jk8uH48F8vpkrWxZ2ElxgsOVjHoJ+83towprMpq5TW4QUdjpDDUFoaVNWqazqatU1s2aFNJ+hxs11qrIWB8pt1G1lQkpAoIyykfZdCPVTappM7I27zLqBxCyyalcgpKhdWRAir0PHIPgaAOEXIP8A8Q+D6eR/a5/NQbt88q6XebzcMXWKNRK1ucs8yL5ogUevxo7a6QS3zgKKBwYry7HPtTKjGM+JoT2ytvOsLVWdvKL6N27x2kPdW4MrgFiT4LQF9/o92Gbdb2V4mTtAzbTqPAF+Q3Ht61litGX0tIuE/wB1dq/0AOKfAakDXF4EG7a8kHHBlrLDi3zr4FKGGeaznFo15BISE2XQIkQL6fctuGCQfNbdjI8Oo2dnuzkSLC8bKwV2mYmJVdpyrIxZvTUhuSHLNujUE+bW+bVXEhi7oKSQI3kfbHJkZ8wqGyevmHDeafDmt2n23dptLbmLM7NjALuxZiF8Bk8DnjHJ610jFRVIVFaRVIq7QDdDsBI3ywJkcMA08YYqfBguSD4EZ8KwanrEsAKqiqkYCm6upRHGTgc+uT3jHINaxL38q7OYoWLF/sXlCsgRftgu5ix6Bgo5IYCq47M20lwbiWPvZMAKJCZI0AAHmRt5q5wD0681JptUnQyqWjbXdV+YqNqflORH5XqTcgiE+S2IP2pkbGffzmjcdjqUqrGzwWMICjbBumnCr9iJHwi8YGQDTSmAMAAAdAOAPhXu6sxwlHrpmofTw/4R15vV+fwTDe017uqG6u3V1Mkt1duqG6vCaAkx9fNVLGo6KB7gBUs1EmgPc0C7T6Itx3bkMxgYyLFvZEfjkHBHneonoevGaNE0u3LOvm3sh7piRvjUJCw5IWY8tFnp6W04xu87aQCenW0IAkhUKJEUjGQuwjcNsedqdcnAGfHpWTWXTvI+8Xckcc8583fju+7UEKAST84SMDPFXtrEPRHWRhwI4iJH9g2r095wB4kCskmnPJl2keKRiv1ph5sa7tseSOTliS3ifYBUbaWhG6V1ZibtnEfRgvH9i20mfzgVS3axj0sb0fhokf6z1ubQ8+lc3TD1d5gfHaAa8Ts9bDnugx9bFnJ/GJrleK+Hn+mPqvhh+MvhAmXtLcn0LWKMfbz3USj8RMmo6Xq07SqJriyIJI7uFZGYkg7QJGOOuPCjQ0i3HSCL8RT+kVeEVfRAHuAH6KKOJerXXgPqYj0UYrxfqxN7Musk+o/OmN/LnHmsofbHGiDzWBBHXqPCmBLJgcvK8ox6LrDj35SMGqNU7NWk7FpreJ2PVyoDn3sME0JbsTAoxBLd24HQRXEgH0OWFdilHbK3Um0gRUXyi7i34UDdHCDI2cdegplc0AtuywWaKZ7q6maEuUErqygupVuiA9D6/AUcY0BBzWWY81c5rPKeaA9tolQBVGAPCtSGurqiSSpESSVIuQ1ahrq6qUuU1aprq6gLVal1uxyq7vb3V3bd47SNHHIGh3sSWbu3U4JJ9ddXUBJNL1OP0L+GYeAntgCB6i0TDPvxXlnol7Je29zeSWrLbLMEWFJFYtMoUk7yR4dRXV1AOINTBrq6gIzwq6lHUMrDBUjII91ZhpUfQ94w6bXmmdceoqzkEe+urqA3xgAAAAADAA4AA6ADwFT3V1dQHua7NdXUB2a6urqA7Nebq6uoCJavCa6uoCJNRLV1dQEC1Vs1e11AVk1Wxrq6gKmaq2NdXUBSxqpzXV1AUsapc17XUBQxrPKea6uoD//Z"/>
          <p:cNvSpPr>
            <a:spLocks noChangeAspect="1" noChangeArrowheads="1"/>
          </p:cNvSpPr>
          <p:nvPr/>
        </p:nvSpPr>
        <p:spPr bwMode="auto">
          <a:xfrm>
            <a:off x="186267" y="-144463"/>
            <a:ext cx="4064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Lucida Sans" pitchFamily="34" charset="0"/>
                <a:ea typeface="ＭＳ Ｐゴシック" pitchFamily="34" charset="-128"/>
              </a:defRPr>
            </a:lvl1pPr>
            <a:lvl2pPr marL="742950" indent="-285750" eaLnBrk="0" hangingPunct="0">
              <a:defRPr sz="1200">
                <a:solidFill>
                  <a:schemeClr val="tx1"/>
                </a:solidFill>
                <a:latin typeface="Lucida Sans" pitchFamily="34" charset="0"/>
                <a:ea typeface="ＭＳ Ｐゴシック" pitchFamily="34" charset="-128"/>
              </a:defRPr>
            </a:lvl2pPr>
            <a:lvl3pPr marL="1143000" indent="-228600" eaLnBrk="0" hangingPunct="0">
              <a:defRPr sz="1200">
                <a:solidFill>
                  <a:schemeClr val="tx1"/>
                </a:solidFill>
                <a:latin typeface="Lucida Sans" pitchFamily="34" charset="0"/>
                <a:ea typeface="ＭＳ Ｐゴシック" pitchFamily="34" charset="-128"/>
              </a:defRPr>
            </a:lvl3pPr>
            <a:lvl4pPr marL="1600200" indent="-228600" eaLnBrk="0" hangingPunct="0">
              <a:defRPr sz="1200">
                <a:solidFill>
                  <a:schemeClr val="tx1"/>
                </a:solidFill>
                <a:latin typeface="Lucida Sans" pitchFamily="34" charset="0"/>
                <a:ea typeface="ＭＳ Ｐゴシック" pitchFamily="34" charset="-128"/>
              </a:defRPr>
            </a:lvl4pPr>
            <a:lvl5pPr marL="2057400" indent="-228600" eaLnBrk="0" hangingPunct="0">
              <a:defRPr sz="1200">
                <a:solidFill>
                  <a:schemeClr val="tx1"/>
                </a:solidFill>
                <a:latin typeface="Lucida Sans" pitchFamily="34" charset="0"/>
                <a:ea typeface="ＭＳ Ｐゴシック" pitchFamily="34" charset="-128"/>
              </a:defRPr>
            </a:lvl5pPr>
            <a:lvl6pPr marL="25146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6pPr>
            <a:lvl7pPr marL="29718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7pPr>
            <a:lvl8pPr marL="34290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8pPr>
            <a:lvl9pPr marL="3886200" indent="-228600" eaLnBrk="0" fontAlgn="base" hangingPunct="0">
              <a:spcBef>
                <a:spcPct val="0"/>
              </a:spcBef>
              <a:spcAft>
                <a:spcPct val="0"/>
              </a:spcAft>
              <a:defRPr sz="1200">
                <a:solidFill>
                  <a:schemeClr val="tx1"/>
                </a:solidFill>
                <a:latin typeface="Lucida Sans" pitchFamily="34" charset="0"/>
                <a:ea typeface="ＭＳ Ｐゴシック" pitchFamily="34" charset="-128"/>
              </a:defRPr>
            </a:lvl9pPr>
          </a:lstStyle>
          <a:p>
            <a:pPr eaLnBrk="1" hangingPunct="1"/>
            <a:endParaRPr lang="en-US" altLang="en-US"/>
          </a:p>
        </p:txBody>
      </p:sp>
      <p:pic>
        <p:nvPicPr>
          <p:cNvPr id="32774" name="Picture 7" descr="image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1195" y="1670884"/>
            <a:ext cx="6572249"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Dropbox\2014-2015 1sem\esh\science\hural2. DB iltgel\images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63125" y="7937"/>
            <a:ext cx="2428875"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8827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D:\Dropbox\2014-2015 1sem\esh\science\hural2. DB iltgel\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3125" y="7937"/>
            <a:ext cx="2428875" cy="1876425"/>
          </a:xfrm>
          <a:prstGeom prst="rect">
            <a:avLst/>
          </a:prstGeom>
          <a:noFill/>
          <a:extLst>
            <a:ext uri="{909E8E84-426E-40DD-AFC4-6F175D3DCCD1}">
              <a14:hiddenFill xmlns:a14="http://schemas.microsoft.com/office/drawing/2010/main">
                <a:solidFill>
                  <a:srgbClr val="FFFFFF"/>
                </a:solidFill>
              </a14:hiddenFill>
            </a:ext>
          </a:extLst>
        </p:spPr>
      </p:pic>
      <p:sp>
        <p:nvSpPr>
          <p:cNvPr id="41986" name="Text Placeholder 5"/>
          <p:cNvSpPr>
            <a:spLocks noGrp="1"/>
          </p:cNvSpPr>
          <p:nvPr>
            <p:ph type="body" sz="quarter" idx="14"/>
          </p:nvPr>
        </p:nvSpPr>
        <p:spPr>
          <a:xfrm>
            <a:off x="478367" y="1884362"/>
            <a:ext cx="11186584" cy="4244977"/>
          </a:xfrm>
        </p:spPr>
        <p:txBody>
          <a:bodyPr>
            <a:normAutofit/>
          </a:bodyPr>
          <a:lstStyle/>
          <a:p>
            <a:pPr marL="342900" indent="-342900" algn="just" eaLnBrk="1" hangingPunct="1">
              <a:buFontTx/>
              <a:buChar char="-"/>
            </a:pPr>
            <a:r>
              <a:rPr lang="mn-MN" altLang="en-US" sz="2800" dirty="0" smtClean="0"/>
              <a:t>МООС сургалт болон уламжлалт сургалтыг </a:t>
            </a:r>
            <a:r>
              <a:rPr lang="mn-MN" altLang="en-US" sz="2800" dirty="0" smtClean="0"/>
              <a:t>харьцуулах</a:t>
            </a:r>
            <a:endParaRPr lang="mn-MN" altLang="en-US" sz="2800" dirty="0" smtClean="0"/>
          </a:p>
          <a:p>
            <a:pPr marL="2857500" lvl="5" indent="-342900" algn="just">
              <a:buFontTx/>
              <a:buChar char="-"/>
            </a:pPr>
            <a:r>
              <a:rPr lang="mn-MN" altLang="en-US" sz="2600" dirty="0" smtClean="0"/>
              <a:t>Багшлахуйн үйл </a:t>
            </a:r>
          </a:p>
          <a:p>
            <a:pPr marL="2857500" lvl="5" indent="-342900" algn="just">
              <a:buFontTx/>
              <a:buChar char="-"/>
            </a:pPr>
            <a:r>
              <a:rPr lang="mn-MN" altLang="en-US" sz="2600" dirty="0" smtClean="0"/>
              <a:t>Суралцахуйн үйл</a:t>
            </a:r>
          </a:p>
          <a:p>
            <a:pPr marL="2857500" lvl="5" indent="-342900" algn="just">
              <a:buFontTx/>
              <a:buChar char="-"/>
            </a:pPr>
            <a:r>
              <a:rPr lang="mn-MN" altLang="en-US" sz="2600" dirty="0" smtClean="0"/>
              <a:t>Орчин</a:t>
            </a:r>
          </a:p>
          <a:p>
            <a:pPr algn="just" eaLnBrk="1" hangingPunct="1"/>
            <a:r>
              <a:rPr lang="en-US" altLang="en-US" sz="2800" dirty="0" smtClean="0"/>
              <a:t>- </a:t>
            </a:r>
            <a:r>
              <a:rPr lang="mn-MN" altLang="en-US" sz="2800" dirty="0" smtClean="0"/>
              <a:t>Цаашид МООС сургалтыг ямар хэлбэр, арга замаар хэрэгжүүлэх, юун дээр анхаарах ёстойг судлан тогтоох</a:t>
            </a:r>
            <a:endParaRPr lang="mn-MN" altLang="en-US" sz="2800" dirty="0" smtClean="0"/>
          </a:p>
        </p:txBody>
      </p:sp>
      <p:sp>
        <p:nvSpPr>
          <p:cNvPr id="41987" name="Text Placeholder 4"/>
          <p:cNvSpPr>
            <a:spLocks noGrp="1"/>
          </p:cNvSpPr>
          <p:nvPr>
            <p:ph type="body" sz="quarter" idx="13"/>
          </p:nvPr>
        </p:nvSpPr>
        <p:spPr>
          <a:xfrm>
            <a:off x="334434" y="657226"/>
            <a:ext cx="11569700" cy="493713"/>
          </a:xfrm>
        </p:spPr>
        <p:txBody>
          <a:bodyPr/>
          <a:lstStyle/>
          <a:p>
            <a:pPr eaLnBrk="1" hangingPunct="1"/>
            <a:r>
              <a:rPr lang="mn-MN" altLang="en-US" b="1" dirty="0" smtClean="0"/>
              <a:t>Судалгааны зорилго</a:t>
            </a:r>
            <a:endParaRPr lang="en-GB" altLang="en-US" b="1" dirty="0" smtClean="0"/>
          </a:p>
        </p:txBody>
      </p:sp>
      <p:sp>
        <p:nvSpPr>
          <p:cNvPr id="41988" name="Slide Number Placeholder 3"/>
          <p:cNvSpPr>
            <a:spLocks noGrp="1"/>
          </p:cNvSpPr>
          <p:nvPr>
            <p:ph type="sldNum" sz="quarter" idx="1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70000"/>
              </a:spcBef>
              <a:buClr>
                <a:schemeClr val="tx2"/>
              </a:buClr>
              <a:buFont typeface="Wingdings" pitchFamily="2" charset="2"/>
              <a:buChar char="§"/>
              <a:defRPr sz="2000">
                <a:solidFill>
                  <a:schemeClr val="tx1"/>
                </a:solidFill>
                <a:latin typeface="Lucida Sans" pitchFamily="34" charset="0"/>
                <a:ea typeface="ＭＳ Ｐゴシック" pitchFamily="34" charset="-128"/>
              </a:defRPr>
            </a:lvl1pPr>
            <a:lvl2pPr marL="742950" indent="-285750" eaLnBrk="0" hangingPunct="0">
              <a:lnSpc>
                <a:spcPct val="90000"/>
              </a:lnSpc>
              <a:spcBef>
                <a:spcPct val="30000"/>
              </a:spcBef>
              <a:buClr>
                <a:schemeClr val="tx2"/>
              </a:buClr>
              <a:buFont typeface="Arial" charset="0"/>
              <a:buChar char="–"/>
              <a:defRPr sz="2000">
                <a:solidFill>
                  <a:schemeClr val="tx1"/>
                </a:solidFill>
                <a:latin typeface="Lucida Sans" pitchFamily="34" charset="0"/>
                <a:ea typeface="ＭＳ Ｐゴシック" pitchFamily="34" charset="-128"/>
              </a:defRPr>
            </a:lvl2pPr>
            <a:lvl3pPr marL="1143000" indent="-228600" eaLnBrk="0" hangingPunct="0">
              <a:lnSpc>
                <a:spcPct val="90000"/>
              </a:lnSpc>
              <a:spcBef>
                <a:spcPct val="30000"/>
              </a:spcBef>
              <a:buClr>
                <a:schemeClr val="tx2"/>
              </a:buClr>
              <a:buFont typeface="Symbol" pitchFamily="18" charset="2"/>
              <a:buChar char="·"/>
              <a:defRPr sz="2000">
                <a:solidFill>
                  <a:schemeClr val="tx1"/>
                </a:solidFill>
                <a:latin typeface="Lucida Sans" pitchFamily="34" charset="0"/>
                <a:ea typeface="ＭＳ Ｐゴシック" pitchFamily="34" charset="-128"/>
              </a:defRPr>
            </a:lvl3pPr>
            <a:lvl4pPr marL="1600200" indent="-228600" eaLnBrk="0" hangingPunct="0">
              <a:lnSpc>
                <a:spcPct val="90000"/>
              </a:lnSpc>
              <a:spcBef>
                <a:spcPct val="30000"/>
              </a:spcBef>
              <a:buClr>
                <a:schemeClr val="tx2"/>
              </a:buClr>
              <a:buFont typeface="Arial" charset="0"/>
              <a:buChar char="–"/>
              <a:defRPr sz="2000">
                <a:solidFill>
                  <a:schemeClr val="tx1"/>
                </a:solidFill>
                <a:latin typeface="Lucida Sans" pitchFamily="34" charset="0"/>
                <a:ea typeface="ＭＳ Ｐゴシック" pitchFamily="34" charset="-128"/>
              </a:defRPr>
            </a:lvl4pPr>
            <a:lvl5pPr marL="2057400" indent="-228600" eaLnBrk="0" hangingPunct="0">
              <a:lnSpc>
                <a:spcPct val="90000"/>
              </a:lnSpc>
              <a:spcBef>
                <a:spcPct val="30000"/>
              </a:spcBef>
              <a:buClr>
                <a:schemeClr val="tx2"/>
              </a:buClr>
              <a:buFont typeface="Arial" charset="0"/>
              <a:buChar char="»"/>
              <a:defRPr sz="2000">
                <a:solidFill>
                  <a:schemeClr val="tx1"/>
                </a:solidFill>
                <a:latin typeface="Lucida Sans" pitchFamily="34" charset="0"/>
                <a:ea typeface="ＭＳ Ｐゴシック" pitchFamily="34" charset="-128"/>
              </a:defRPr>
            </a:lvl5pPr>
            <a:lvl6pPr marL="2514600" indent="-228600" eaLnBrk="0" fontAlgn="base" hangingPunct="0">
              <a:lnSpc>
                <a:spcPct val="90000"/>
              </a:lnSpc>
              <a:spcBef>
                <a:spcPct val="30000"/>
              </a:spcBef>
              <a:spcAft>
                <a:spcPct val="0"/>
              </a:spcAft>
              <a:buClr>
                <a:schemeClr val="tx2"/>
              </a:buClr>
              <a:buFont typeface="Arial" charset="0"/>
              <a:buChar char="»"/>
              <a:defRPr sz="2000">
                <a:solidFill>
                  <a:schemeClr val="tx1"/>
                </a:solidFill>
                <a:latin typeface="Lucida Sans" pitchFamily="34" charset="0"/>
                <a:ea typeface="ＭＳ Ｐゴシック" pitchFamily="34" charset="-128"/>
              </a:defRPr>
            </a:lvl6pPr>
            <a:lvl7pPr marL="2971800" indent="-228600" eaLnBrk="0" fontAlgn="base" hangingPunct="0">
              <a:lnSpc>
                <a:spcPct val="90000"/>
              </a:lnSpc>
              <a:spcBef>
                <a:spcPct val="30000"/>
              </a:spcBef>
              <a:spcAft>
                <a:spcPct val="0"/>
              </a:spcAft>
              <a:buClr>
                <a:schemeClr val="tx2"/>
              </a:buClr>
              <a:buFont typeface="Arial" charset="0"/>
              <a:buChar char="»"/>
              <a:defRPr sz="2000">
                <a:solidFill>
                  <a:schemeClr val="tx1"/>
                </a:solidFill>
                <a:latin typeface="Lucida Sans" pitchFamily="34" charset="0"/>
                <a:ea typeface="ＭＳ Ｐゴシック" pitchFamily="34" charset="-128"/>
              </a:defRPr>
            </a:lvl7pPr>
            <a:lvl8pPr marL="3429000" indent="-228600" eaLnBrk="0" fontAlgn="base" hangingPunct="0">
              <a:lnSpc>
                <a:spcPct val="90000"/>
              </a:lnSpc>
              <a:spcBef>
                <a:spcPct val="30000"/>
              </a:spcBef>
              <a:spcAft>
                <a:spcPct val="0"/>
              </a:spcAft>
              <a:buClr>
                <a:schemeClr val="tx2"/>
              </a:buClr>
              <a:buFont typeface="Arial" charset="0"/>
              <a:buChar char="»"/>
              <a:defRPr sz="2000">
                <a:solidFill>
                  <a:schemeClr val="tx1"/>
                </a:solidFill>
                <a:latin typeface="Lucida Sans" pitchFamily="34" charset="0"/>
                <a:ea typeface="ＭＳ Ｐゴシック" pitchFamily="34" charset="-128"/>
              </a:defRPr>
            </a:lvl8pPr>
            <a:lvl9pPr marL="3886200" indent="-228600" eaLnBrk="0" fontAlgn="base" hangingPunct="0">
              <a:lnSpc>
                <a:spcPct val="90000"/>
              </a:lnSpc>
              <a:spcBef>
                <a:spcPct val="30000"/>
              </a:spcBef>
              <a:spcAft>
                <a:spcPct val="0"/>
              </a:spcAft>
              <a:buClr>
                <a:schemeClr val="tx2"/>
              </a:buClr>
              <a:buFont typeface="Arial" charset="0"/>
              <a:buChar char="»"/>
              <a:defRPr sz="2000">
                <a:solidFill>
                  <a:schemeClr val="tx1"/>
                </a:solidFill>
                <a:latin typeface="Lucida Sans" pitchFamily="34" charset="0"/>
                <a:ea typeface="ＭＳ Ｐゴシック" pitchFamily="34" charset="-128"/>
              </a:defRPr>
            </a:lvl9pPr>
          </a:lstStyle>
          <a:p>
            <a:pPr>
              <a:spcBef>
                <a:spcPct val="0"/>
              </a:spcBef>
              <a:buClrTx/>
              <a:buFontTx/>
              <a:buNone/>
            </a:pPr>
            <a:fld id="{88A4227C-9227-4441-8C28-89620A15A894}" type="slidenum">
              <a:rPr lang="en-GB" altLang="en-US" sz="1600" smtClean="0">
                <a:solidFill>
                  <a:srgbClr val="F8F8F8"/>
                </a:solidFill>
              </a:rPr>
              <a:pPr>
                <a:spcBef>
                  <a:spcPct val="0"/>
                </a:spcBef>
                <a:buClrTx/>
                <a:buFontTx/>
                <a:buNone/>
              </a:pPr>
              <a:t>5</a:t>
            </a:fld>
            <a:endParaRPr lang="en-GB" altLang="en-US" sz="1600" smtClean="0">
              <a:solidFill>
                <a:srgbClr val="F8F8F8"/>
              </a:solidFill>
            </a:endParaRPr>
          </a:p>
        </p:txBody>
      </p:sp>
    </p:spTree>
    <p:extLst>
      <p:ext uri="{BB962C8B-B14F-4D97-AF65-F5344CB8AC3E}">
        <p14:creationId xmlns:p14="http://schemas.microsoft.com/office/powerpoint/2010/main" val="5185930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638696" y="365126"/>
            <a:ext cx="8715103" cy="784406"/>
          </a:xfrm>
        </p:spPr>
        <p:txBody>
          <a:bodyPr/>
          <a:lstStyle/>
          <a:p>
            <a:r>
              <a:rPr lang="mn-MN" dirty="0" smtClean="0">
                <a:solidFill>
                  <a:schemeClr val="bg1"/>
                </a:solidFill>
                <a:latin typeface="+mn-lt"/>
              </a:rPr>
              <a:t>Судалгаа</a:t>
            </a:r>
            <a:r>
              <a:rPr lang="en-US" dirty="0" smtClean="0">
                <a:solidFill>
                  <a:schemeClr val="bg1"/>
                </a:solidFill>
                <a:latin typeface="+mn-lt"/>
              </a:rPr>
              <a:t> </a:t>
            </a:r>
            <a:endParaRPr lang="en-US" dirty="0">
              <a:solidFill>
                <a:schemeClr val="bg1"/>
              </a:solidFill>
              <a:latin typeface="+mn-lt"/>
            </a:endParaRPr>
          </a:p>
        </p:txBody>
      </p:sp>
      <p:pic>
        <p:nvPicPr>
          <p:cNvPr id="5"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36142" t="24396" r="20326" b="16739"/>
          <a:stretch>
            <a:fillRect/>
          </a:stretch>
        </p:blipFill>
        <p:spPr bwMode="auto">
          <a:xfrm>
            <a:off x="0" y="4478254"/>
            <a:ext cx="3100613" cy="23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https://lh6.googleusercontent.com/RwhFxEKrd5lqUtVqakGJjpzD_6_eDJaI3c6WkZMV7ZVTM4Ub-u8nc2dTm_NtOjwEyF8Xq4U5xy40Ku8LEWZNORU9-FRUXdjYd_M8-IOhnkTtXJLEQAJJan-CFXAPU_70ng"/>
          <p:cNvPicPr/>
          <p:nvPr/>
        </p:nvPicPr>
        <p:blipFill rotWithShape="1">
          <a:blip r:embed="rId4" cstate="print">
            <a:extLst>
              <a:ext uri="{28A0092B-C50C-407E-A947-70E740481C1C}">
                <a14:useLocalDpi xmlns:a14="http://schemas.microsoft.com/office/drawing/2010/main" val="0"/>
              </a:ext>
            </a:extLst>
          </a:blip>
          <a:srcRect l="52783" t="10762" r="10016" b="30434"/>
          <a:stretch/>
        </p:blipFill>
        <p:spPr bwMode="auto">
          <a:xfrm>
            <a:off x="635432" y="2177514"/>
            <a:ext cx="4571999" cy="31849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isometricOffAxis2Left"/>
            <a:lightRig rig="threePt" dir="t"/>
          </a:scene3d>
          <a:sp3d contourW="6350" prstMaterial="matte">
            <a:bevelT w="101600" h="101600" prst="relaxedInset"/>
            <a:contourClr>
              <a:srgbClr val="969696"/>
            </a:contourClr>
          </a:sp3d>
          <a:extLst>
            <a:ext uri="{53640926-AAD7-44D8-BBD7-CCE9431645EC}">
              <a14:shadowObscured xmlns:a14="http://schemas.microsoft.com/office/drawing/2010/main"/>
            </a:ext>
          </a:extLst>
        </p:spPr>
      </p:pic>
      <p:pic>
        <p:nvPicPr>
          <p:cNvPr id="1026" name="Picture 2" descr="D:\Dropbox\2014-2015 1sem\esh\science\hural2. DB iltgel\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0807" y="1625064"/>
            <a:ext cx="2133600" cy="11049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096000" y="1233306"/>
            <a:ext cx="6096000" cy="5078313"/>
          </a:xfrm>
          <a:prstGeom prst="rect">
            <a:avLst/>
          </a:prstGeom>
        </p:spPr>
        <p:txBody>
          <a:bodyPr>
            <a:spAutoFit/>
          </a:bodyPr>
          <a:lstStyle/>
          <a:p>
            <a:pPr algn="just"/>
            <a:r>
              <a:rPr lang="mn-MN" dirty="0"/>
              <a:t>Алгоритм программчлалын хичээлийн цахим хувилбар, видео </a:t>
            </a:r>
            <a:r>
              <a:rPr lang="mn-MN" dirty="0" smtClean="0"/>
              <a:t>хичээлийг </a:t>
            </a:r>
            <a:r>
              <a:rPr lang="mn-MN" dirty="0"/>
              <a:t>2014 оны сүүл гэхэд бэлтгэж дуусаад, 2015 оны 1 сард Moodle-д байрлуулж, 2015 оны 1 сарын 26</a:t>
            </a:r>
            <a:r>
              <a:rPr lang="en-US" dirty="0"/>
              <a:t>-</a:t>
            </a:r>
            <a:r>
              <a:rPr lang="mn-MN" dirty="0"/>
              <a:t>нд хичээл эхэлсэн. Курст математик багц хөтөлбөрөөр суралцаж байгаа 70 оюутан бүртгүүлсэн ба бүгд курсыг судалсан. Суралцагчид хэлэлцүүлэгт маш идэвхитэй оролцож байнга асуулт тавьж байлаа. Курсын 6 долоо хоногийн хугацаанд багш сурагчид нийт 300 пост бичсэн байна. Курс 2015 оны 3 сарын 6 нд дууссан ба курсын төгсгөлд суралцагчид MOOC ба хичээлийн агуулгад маш эерэг хандлагатай байсан юм. </a:t>
            </a:r>
            <a:endParaRPr lang="en-US" dirty="0"/>
          </a:p>
          <a:p>
            <a:pPr algn="just"/>
            <a:r>
              <a:rPr lang="mn-MN" dirty="0"/>
              <a:t>Алгоритм программчлалын хичээлийг их сургуулийн уламжлалт сургалтаар зааж ирсэн туршлагатаа тулгуурлан дараах харьцуулсан дүгнэлтийг хийлээ. </a:t>
            </a:r>
            <a:endParaRPr lang="mn-MN" dirty="0" smtClean="0"/>
          </a:p>
          <a:p>
            <a:pPr algn="just"/>
            <a:endParaRPr lang="mn-MN" dirty="0"/>
          </a:p>
          <a:p>
            <a:pPr algn="just"/>
            <a:r>
              <a:rPr lang="en-US" dirty="0" smtClean="0">
                <a:hlinkClick r:id="rId6"/>
              </a:rPr>
              <a:t>http://moodle.msue.edu.mn</a:t>
            </a:r>
            <a:r>
              <a:rPr lang="en-US" dirty="0" smtClean="0"/>
              <a:t> </a:t>
            </a:r>
            <a:endParaRPr lang="en-US" dirty="0"/>
          </a:p>
          <a:p>
            <a:endParaRPr lang="en-US" dirty="0"/>
          </a:p>
          <a:p>
            <a:endParaRPr lang="en-US" dirty="0"/>
          </a:p>
        </p:txBody>
      </p:sp>
      <p:pic>
        <p:nvPicPr>
          <p:cNvPr id="1027"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105250" y="1625065"/>
            <a:ext cx="6053362" cy="42487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99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wipe(down)">
                                      <p:cBhvr>
                                        <p:cTn id="20" dur="580">
                                          <p:stCondLst>
                                            <p:cond delay="0"/>
                                          </p:stCondLst>
                                        </p:cTn>
                                        <p:tgtEl>
                                          <p:spTgt spid="1026"/>
                                        </p:tgtEl>
                                      </p:cBhvr>
                                    </p:animEffect>
                                    <p:anim calcmode="lin" valueType="num">
                                      <p:cBhvr>
                                        <p:cTn id="21"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26" dur="26">
                                          <p:stCondLst>
                                            <p:cond delay="650"/>
                                          </p:stCondLst>
                                        </p:cTn>
                                        <p:tgtEl>
                                          <p:spTgt spid="1026"/>
                                        </p:tgtEl>
                                      </p:cBhvr>
                                      <p:to x="100000" y="60000"/>
                                    </p:animScale>
                                    <p:animScale>
                                      <p:cBhvr>
                                        <p:cTn id="27" dur="166" decel="50000">
                                          <p:stCondLst>
                                            <p:cond delay="676"/>
                                          </p:stCondLst>
                                        </p:cTn>
                                        <p:tgtEl>
                                          <p:spTgt spid="1026"/>
                                        </p:tgtEl>
                                      </p:cBhvr>
                                      <p:to x="100000" y="100000"/>
                                    </p:animScale>
                                    <p:animScale>
                                      <p:cBhvr>
                                        <p:cTn id="28" dur="26">
                                          <p:stCondLst>
                                            <p:cond delay="1312"/>
                                          </p:stCondLst>
                                        </p:cTn>
                                        <p:tgtEl>
                                          <p:spTgt spid="1026"/>
                                        </p:tgtEl>
                                      </p:cBhvr>
                                      <p:to x="100000" y="80000"/>
                                    </p:animScale>
                                    <p:animScale>
                                      <p:cBhvr>
                                        <p:cTn id="29" dur="166" decel="50000">
                                          <p:stCondLst>
                                            <p:cond delay="1338"/>
                                          </p:stCondLst>
                                        </p:cTn>
                                        <p:tgtEl>
                                          <p:spTgt spid="1026"/>
                                        </p:tgtEl>
                                      </p:cBhvr>
                                      <p:to x="100000" y="100000"/>
                                    </p:animScale>
                                    <p:animScale>
                                      <p:cBhvr>
                                        <p:cTn id="30" dur="26">
                                          <p:stCondLst>
                                            <p:cond delay="1642"/>
                                          </p:stCondLst>
                                        </p:cTn>
                                        <p:tgtEl>
                                          <p:spTgt spid="1026"/>
                                        </p:tgtEl>
                                      </p:cBhvr>
                                      <p:to x="100000" y="90000"/>
                                    </p:animScale>
                                    <p:animScale>
                                      <p:cBhvr>
                                        <p:cTn id="31" dur="166" decel="50000">
                                          <p:stCondLst>
                                            <p:cond delay="1668"/>
                                          </p:stCondLst>
                                        </p:cTn>
                                        <p:tgtEl>
                                          <p:spTgt spid="1026"/>
                                        </p:tgtEl>
                                      </p:cBhvr>
                                      <p:to x="100000" y="100000"/>
                                    </p:animScale>
                                    <p:animScale>
                                      <p:cBhvr>
                                        <p:cTn id="32" dur="26">
                                          <p:stCondLst>
                                            <p:cond delay="1808"/>
                                          </p:stCondLst>
                                        </p:cTn>
                                        <p:tgtEl>
                                          <p:spTgt spid="1026"/>
                                        </p:tgtEl>
                                      </p:cBhvr>
                                      <p:to x="100000" y="95000"/>
                                    </p:animScale>
                                    <p:animScale>
                                      <p:cBhvr>
                                        <p:cTn id="33" dur="166" decel="50000">
                                          <p:stCondLst>
                                            <p:cond delay="1834"/>
                                          </p:stCondLst>
                                        </p:cTn>
                                        <p:tgtEl>
                                          <p:spTgt spid="1026"/>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27"/>
                                        </p:tgtEl>
                                        <p:attrNameLst>
                                          <p:attrName>style.visibility</p:attrName>
                                        </p:attrNameLst>
                                      </p:cBhvr>
                                      <p:to>
                                        <p:strVal val="visible"/>
                                      </p:to>
                                    </p:set>
                                    <p:animEffect transition="in" filter="circle(in)">
                                      <p:cBhvr>
                                        <p:cTn id="38"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3"/>
          <p:cNvSpPr>
            <a:spLocks noGrp="1"/>
          </p:cNvSpPr>
          <p:nvPr>
            <p:ph type="ctrTitle"/>
          </p:nvPr>
        </p:nvSpPr>
        <p:spPr/>
        <p:txBody>
          <a:bodyPr>
            <a:normAutofit/>
          </a:bodyPr>
          <a:lstStyle/>
          <a:p>
            <a:r>
              <a:rPr lang="en-US" sz="2800" i="1" dirty="0">
                <a:cs typeface="Times New Roman" panose="02020603050405020304" pitchFamily="18" charset="0"/>
              </a:rPr>
              <a:t>MOOC </a:t>
            </a:r>
            <a:r>
              <a:rPr lang="mn-MN" sz="2800" i="1" dirty="0">
                <a:cs typeface="Times New Roman" panose="02020603050405020304" pitchFamily="18" charset="0"/>
              </a:rPr>
              <a:t> курсыг их сургуулийн уламжлалт сургалт, богино хугацааны мэргэжил дээшлүүлэх сургалтуудтай харьцуулсан </a:t>
            </a:r>
            <a:r>
              <a:rPr lang="mn-MN" sz="2800" i="1" dirty="0" smtClean="0">
                <a:cs typeface="Times New Roman" panose="02020603050405020304" pitchFamily="18" charset="0"/>
              </a:rPr>
              <a:t>нь</a:t>
            </a:r>
            <a:endParaRPr lang="en-US" sz="2800" i="1" dirty="0"/>
          </a:p>
        </p:txBody>
      </p:sp>
      <p:sp>
        <p:nvSpPr>
          <p:cNvPr id="5" name="Subtitle 4"/>
          <p:cNvSpPr>
            <a:spLocks noGrp="1"/>
          </p:cNvSpPr>
          <p:nvPr>
            <p:ph type="subTitle" idx="1"/>
          </p:nvPr>
        </p:nvSpPr>
        <p:spPr>
          <a:xfrm>
            <a:off x="6096000" y="3602038"/>
            <a:ext cx="4572000" cy="1655762"/>
          </a:xfrm>
        </p:spPr>
        <p:txBody>
          <a:bodyPr/>
          <a:lstStyle/>
          <a:p>
            <a:pPr marL="793750" lvl="1" indent="-342900" algn="just">
              <a:buFontTx/>
              <a:buChar char="-"/>
            </a:pPr>
            <a:r>
              <a:rPr lang="mn-MN" altLang="en-US" sz="3200" i="1" dirty="0"/>
              <a:t>Багшлахуйн үйл </a:t>
            </a:r>
          </a:p>
          <a:p>
            <a:pPr marL="793750" lvl="1" indent="-342900" algn="just">
              <a:buFontTx/>
              <a:buChar char="-"/>
            </a:pPr>
            <a:r>
              <a:rPr lang="mn-MN" altLang="en-US" sz="3200" i="1" dirty="0"/>
              <a:t>Суралцахуйн үйл</a:t>
            </a:r>
          </a:p>
          <a:p>
            <a:pPr marL="793750" lvl="1" indent="-342900" algn="just">
              <a:buFontTx/>
              <a:buChar char="-"/>
            </a:pPr>
            <a:r>
              <a:rPr lang="mn-MN" altLang="en-US" sz="3200" i="1" dirty="0"/>
              <a:t>Орчин</a:t>
            </a:r>
          </a:p>
          <a:p>
            <a:endParaRPr lang="en-US" i="1" dirty="0"/>
          </a:p>
        </p:txBody>
      </p:sp>
      <p:pic>
        <p:nvPicPr>
          <p:cNvPr id="7" name="Content Placeholder 3"/>
          <p:cNvPicPr>
            <a:picLocks noChangeAspect="1"/>
          </p:cNvPicPr>
          <p:nvPr/>
        </p:nvPicPr>
        <p:blipFill rotWithShape="1">
          <a:blip r:embed="rId3" cstate="print">
            <a:extLst>
              <a:ext uri="{28A0092B-C50C-407E-A947-70E740481C1C}">
                <a14:useLocalDpi xmlns:a14="http://schemas.microsoft.com/office/drawing/2010/main" val="0"/>
              </a:ext>
            </a:extLst>
          </a:blip>
          <a:srcRect l="4119" t="5258" r="78979" b="75775"/>
          <a:stretch/>
        </p:blipFill>
        <p:spPr>
          <a:xfrm>
            <a:off x="0" y="0"/>
            <a:ext cx="2060620" cy="1249251"/>
          </a:xfrm>
          <a:prstGeom prst="rect">
            <a:avLst/>
          </a:prstGeom>
        </p:spPr>
      </p:pic>
    </p:spTree>
    <p:extLst>
      <p:ext uri="{BB962C8B-B14F-4D97-AF65-F5344CB8AC3E}">
        <p14:creationId xmlns:p14="http://schemas.microsoft.com/office/powerpoint/2010/main" val="39581974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294625" y="101601"/>
            <a:ext cx="9158621" cy="1079500"/>
          </a:xfrm>
        </p:spPr>
        <p:txBody>
          <a:bodyPr>
            <a:noAutofit/>
          </a:bodyPr>
          <a:lstStyle/>
          <a:p>
            <a:r>
              <a:rPr lang="en-US" dirty="0" smtClean="0">
                <a:solidFill>
                  <a:schemeClr val="bg1"/>
                </a:solidFill>
                <a:cs typeface="Times New Roman" panose="02020603050405020304" pitchFamily="18" charset="0"/>
              </a:rPr>
              <a:t>Б</a:t>
            </a:r>
            <a:r>
              <a:rPr lang="mn-MN" dirty="0" smtClean="0">
                <a:solidFill>
                  <a:schemeClr val="bg1"/>
                </a:solidFill>
                <a:cs typeface="Times New Roman" panose="02020603050405020304" pitchFamily="18" charset="0"/>
              </a:rPr>
              <a:t>агшлахуйн үйлийн хувьд:</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61423849"/>
              </p:ext>
            </p:extLst>
          </p:nvPr>
        </p:nvGraphicFramePr>
        <p:xfrm>
          <a:off x="226156" y="1378141"/>
          <a:ext cx="11730056" cy="5316831"/>
        </p:xfrm>
        <a:graphic>
          <a:graphicData uri="http://schemas.openxmlformats.org/drawingml/2006/table">
            <a:tbl>
              <a:tblPr>
                <a:tableStyleId>{616DA210-FB5B-4158-B5E0-FEB733F419BA}</a:tableStyleId>
              </a:tblPr>
              <a:tblGrid>
                <a:gridCol w="4284851"/>
                <a:gridCol w="2308247"/>
                <a:gridCol w="3403663"/>
                <a:gridCol w="1733295"/>
              </a:tblGrid>
              <a:tr h="832023">
                <a:tc>
                  <a:txBody>
                    <a:bodyPr/>
                    <a:lstStyle/>
                    <a:p>
                      <a:pPr marL="0" marR="0">
                        <a:lnSpc>
                          <a:spcPct val="115000"/>
                        </a:lnSpc>
                        <a:spcBef>
                          <a:spcPts val="220"/>
                        </a:spcBef>
                        <a:spcAft>
                          <a:spcPts val="0"/>
                        </a:spcAft>
                      </a:pPr>
                      <a:r>
                        <a:rPr lang="mn-MN" sz="2200" b="1" dirty="0">
                          <a:latin typeface="+mj-lt"/>
                        </a:rPr>
                        <a:t>Үзүүлэлт</a:t>
                      </a:r>
                      <a:endParaRPr lang="en-US" sz="2200" b="1" dirty="0">
                        <a:solidFill>
                          <a:srgbClr val="000000"/>
                        </a:solidFill>
                        <a:latin typeface="+mj-lt"/>
                        <a:ea typeface="Arial"/>
                      </a:endParaRPr>
                    </a:p>
                  </a:txBody>
                  <a:tcPr marL="68580" marR="68580" marT="0" marB="0">
                    <a:solidFill>
                      <a:schemeClr val="bg1">
                        <a:lumMod val="85000"/>
                      </a:schemeClr>
                    </a:solidFill>
                  </a:tcPr>
                </a:tc>
                <a:tc>
                  <a:txBody>
                    <a:bodyPr/>
                    <a:lstStyle/>
                    <a:p>
                      <a:pPr marL="0" marR="0">
                        <a:lnSpc>
                          <a:spcPct val="115000"/>
                        </a:lnSpc>
                        <a:spcBef>
                          <a:spcPts val="220"/>
                        </a:spcBef>
                        <a:spcAft>
                          <a:spcPts val="0"/>
                        </a:spcAft>
                      </a:pPr>
                      <a:r>
                        <a:rPr lang="mn-MN" sz="2200" b="1" dirty="0">
                          <a:latin typeface="+mj-lt"/>
                        </a:rPr>
                        <a:t>Уламжлалт сургалт</a:t>
                      </a:r>
                      <a:endParaRPr lang="en-US" sz="2200" b="1" dirty="0">
                        <a:solidFill>
                          <a:srgbClr val="000000"/>
                        </a:solidFill>
                        <a:latin typeface="+mj-lt"/>
                        <a:ea typeface="Arial"/>
                      </a:endParaRPr>
                    </a:p>
                  </a:txBody>
                  <a:tcPr marL="68580" marR="68580" marT="0" marB="0">
                    <a:solidFill>
                      <a:schemeClr val="bg1">
                        <a:lumMod val="85000"/>
                      </a:schemeClr>
                    </a:solidFill>
                  </a:tcPr>
                </a:tc>
                <a:tc>
                  <a:txBody>
                    <a:bodyPr/>
                    <a:lstStyle/>
                    <a:p>
                      <a:pPr marL="0" marR="0">
                        <a:lnSpc>
                          <a:spcPct val="115000"/>
                        </a:lnSpc>
                        <a:spcBef>
                          <a:spcPts val="220"/>
                        </a:spcBef>
                        <a:spcAft>
                          <a:spcPts val="0"/>
                        </a:spcAft>
                      </a:pPr>
                      <a:r>
                        <a:rPr lang="mn-MN" sz="2200" b="1" dirty="0">
                          <a:latin typeface="+mj-lt"/>
                        </a:rPr>
                        <a:t>Мэргэжил дээшлүүлэх богино сургалт</a:t>
                      </a:r>
                      <a:endParaRPr lang="en-US" sz="2200" b="1" dirty="0">
                        <a:solidFill>
                          <a:srgbClr val="000000"/>
                        </a:solidFill>
                        <a:latin typeface="+mj-lt"/>
                        <a:ea typeface="Arial"/>
                      </a:endParaRPr>
                    </a:p>
                  </a:txBody>
                  <a:tcPr marL="68580" marR="68580" marT="0" marB="0">
                    <a:solidFill>
                      <a:schemeClr val="bg1">
                        <a:lumMod val="85000"/>
                      </a:schemeClr>
                    </a:solidFill>
                  </a:tcPr>
                </a:tc>
                <a:tc>
                  <a:txBody>
                    <a:bodyPr/>
                    <a:lstStyle/>
                    <a:p>
                      <a:pPr marL="0" marR="0">
                        <a:lnSpc>
                          <a:spcPct val="115000"/>
                        </a:lnSpc>
                        <a:spcBef>
                          <a:spcPts val="220"/>
                        </a:spcBef>
                        <a:spcAft>
                          <a:spcPts val="0"/>
                        </a:spcAft>
                      </a:pPr>
                      <a:r>
                        <a:rPr lang="mn-MN" sz="2200" b="1" dirty="0">
                          <a:latin typeface="+mj-lt"/>
                        </a:rPr>
                        <a:t>MOOC</a:t>
                      </a:r>
                      <a:endParaRPr lang="en-US" sz="2200" b="1" dirty="0">
                        <a:solidFill>
                          <a:srgbClr val="000000"/>
                        </a:solidFill>
                        <a:latin typeface="+mj-lt"/>
                        <a:ea typeface="Arial"/>
                      </a:endParaRPr>
                    </a:p>
                  </a:txBody>
                  <a:tcPr marL="68580" marR="68580" marT="0" marB="0">
                    <a:solidFill>
                      <a:schemeClr val="bg1">
                        <a:lumMod val="85000"/>
                      </a:schemeClr>
                    </a:solidFill>
                  </a:tcPr>
                </a:tc>
              </a:tr>
              <a:tr h="832023">
                <a:tc>
                  <a:txBody>
                    <a:bodyPr/>
                    <a:lstStyle/>
                    <a:p>
                      <a:pPr marL="0" marR="0">
                        <a:lnSpc>
                          <a:spcPct val="115000"/>
                        </a:lnSpc>
                        <a:spcBef>
                          <a:spcPts val="0"/>
                        </a:spcBef>
                        <a:spcAft>
                          <a:spcPts val="0"/>
                        </a:spcAft>
                      </a:pPr>
                      <a:r>
                        <a:rPr lang="mn-MN" sz="2200" dirty="0">
                          <a:latin typeface="+mj-lt"/>
                        </a:rPr>
                        <a:t>Курсын </a:t>
                      </a:r>
                      <a:r>
                        <a:rPr lang="mn-MN" sz="2200" dirty="0" smtClean="0">
                          <a:latin typeface="+mj-lt"/>
                        </a:rPr>
                        <a:t>материал</a:t>
                      </a:r>
                      <a:r>
                        <a:rPr lang="en-US" sz="2200" baseline="0" dirty="0" smtClean="0">
                          <a:latin typeface="+mj-lt"/>
                        </a:rPr>
                        <a:t> </a:t>
                      </a:r>
                      <a:r>
                        <a:rPr lang="mn-MN" sz="2200" dirty="0" smtClean="0">
                          <a:latin typeface="+mj-lt"/>
                        </a:rPr>
                        <a:t>бэлтгэх</a:t>
                      </a:r>
                      <a:r>
                        <a:rPr lang="en-US" sz="2200" baseline="0" dirty="0" smtClean="0">
                          <a:latin typeface="+mj-lt"/>
                        </a:rPr>
                        <a:t> </a:t>
                      </a:r>
                      <a:r>
                        <a:rPr lang="mn-MN" sz="2200" dirty="0" smtClean="0">
                          <a:latin typeface="+mj-lt"/>
                        </a:rPr>
                        <a:t>зардал</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Дунд зэрэг</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Дунд зэрэг</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Дунд зэрэг</a:t>
                      </a:r>
                      <a:endParaRPr lang="en-US" sz="2200" dirty="0">
                        <a:solidFill>
                          <a:srgbClr val="000000"/>
                        </a:solidFill>
                        <a:latin typeface="+mj-lt"/>
                        <a:ea typeface="Arial"/>
                      </a:endParaRPr>
                    </a:p>
                  </a:txBody>
                  <a:tcPr marL="68580" marR="68580" marT="0" marB="0"/>
                </a:tc>
              </a:tr>
              <a:tr h="832023">
                <a:tc>
                  <a:txBody>
                    <a:bodyPr/>
                    <a:lstStyle/>
                    <a:p>
                      <a:pPr marL="0" marR="0">
                        <a:lnSpc>
                          <a:spcPct val="115000"/>
                        </a:lnSpc>
                        <a:spcBef>
                          <a:spcPts val="0"/>
                        </a:spcBef>
                        <a:spcAft>
                          <a:spcPts val="0"/>
                        </a:spcAft>
                      </a:pPr>
                      <a:r>
                        <a:rPr lang="mn-MN" sz="2200" dirty="0">
                          <a:latin typeface="+mj-lt"/>
                        </a:rPr>
                        <a:t>Курсыг удирдан явуулах үеийн </a:t>
                      </a:r>
                      <a:endParaRPr lang="en-US" sz="2200" dirty="0">
                        <a:latin typeface="+mj-lt"/>
                      </a:endParaRPr>
                    </a:p>
                    <a:p>
                      <a:pPr marL="0" marR="0">
                        <a:lnSpc>
                          <a:spcPct val="115000"/>
                        </a:lnSpc>
                        <a:spcBef>
                          <a:spcPts val="0"/>
                        </a:spcBef>
                        <a:spcAft>
                          <a:spcPts val="0"/>
                        </a:spcAft>
                      </a:pPr>
                      <a:r>
                        <a:rPr lang="mn-MN" sz="2200" dirty="0">
                          <a:latin typeface="+mj-lt"/>
                        </a:rPr>
                        <a:t>зардал</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Өндөр</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Өндөр</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Бага</a:t>
                      </a:r>
                      <a:endParaRPr lang="en-US" sz="2200" dirty="0">
                        <a:solidFill>
                          <a:srgbClr val="000000"/>
                        </a:solidFill>
                        <a:latin typeface="+mj-lt"/>
                        <a:ea typeface="Arial"/>
                      </a:endParaRPr>
                    </a:p>
                  </a:txBody>
                  <a:tcPr marL="68580" marR="68580" marT="0" marB="0"/>
                </a:tc>
              </a:tr>
              <a:tr h="832023">
                <a:tc>
                  <a:txBody>
                    <a:bodyPr/>
                    <a:lstStyle/>
                    <a:p>
                      <a:pPr marL="0" marR="0">
                        <a:lnSpc>
                          <a:spcPct val="115000"/>
                        </a:lnSpc>
                        <a:spcBef>
                          <a:spcPts val="220"/>
                        </a:spcBef>
                        <a:spcAft>
                          <a:spcPts val="0"/>
                        </a:spcAft>
                      </a:pPr>
                      <a:r>
                        <a:rPr lang="mn-MN" sz="2200" dirty="0">
                          <a:solidFill>
                            <a:srgbClr val="000000"/>
                          </a:solidFill>
                          <a:latin typeface="+mj-lt"/>
                          <a:ea typeface="Times New Roman"/>
                        </a:rPr>
                        <a:t>Жигд бус түвшний суралцагчидтай ажиллах боломж</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smtClean="0">
                          <a:solidFill>
                            <a:srgbClr val="000000"/>
                          </a:solidFill>
                          <a:latin typeface="+mj-lt"/>
                          <a:ea typeface="Times New Roman"/>
                        </a:rPr>
                        <a:t>Хүндрэлтэй</a:t>
                      </a:r>
                      <a:r>
                        <a:rPr lang="en-US" sz="2200" dirty="0" smtClean="0">
                          <a:solidFill>
                            <a:srgbClr val="000000"/>
                          </a:solidFill>
                          <a:latin typeface="+mj-lt"/>
                          <a:ea typeface="Times New Roman"/>
                        </a:rPr>
                        <a:t>/</a:t>
                      </a:r>
                      <a:r>
                        <a:rPr lang="en-US" sz="2200" baseline="0" dirty="0" smtClean="0">
                          <a:solidFill>
                            <a:srgbClr val="000000"/>
                          </a:solidFill>
                          <a:latin typeface="+mj-lt"/>
                          <a:ea typeface="Times New Roman"/>
                        </a:rPr>
                        <a:t> </a:t>
                      </a:r>
                      <a:r>
                        <a:rPr lang="mn-MN" sz="2200" dirty="0" smtClean="0">
                          <a:solidFill>
                            <a:srgbClr val="000000"/>
                          </a:solidFill>
                          <a:latin typeface="+mj-lt"/>
                          <a:ea typeface="Times New Roman"/>
                        </a:rPr>
                        <a:t>боломжтой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solidFill>
                            <a:srgbClr val="000000"/>
                          </a:solidFill>
                          <a:latin typeface="+mj-lt"/>
                          <a:ea typeface="Times New Roman"/>
                        </a:rPr>
                        <a:t>Хүндрэлтэй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solidFill>
                            <a:srgbClr val="000000"/>
                          </a:solidFill>
                          <a:latin typeface="+mj-lt"/>
                          <a:ea typeface="Times New Roman"/>
                        </a:rPr>
                        <a:t>Боломжтой</a:t>
                      </a:r>
                      <a:endParaRPr lang="en-US" sz="2200" dirty="0">
                        <a:solidFill>
                          <a:srgbClr val="000000"/>
                        </a:solidFill>
                        <a:latin typeface="+mj-lt"/>
                        <a:ea typeface="Arial"/>
                      </a:endParaRPr>
                    </a:p>
                  </a:txBody>
                  <a:tcPr marL="68580" marR="68580" marT="0" marB="0"/>
                </a:tc>
              </a:tr>
              <a:tr h="832023">
                <a:tc>
                  <a:txBody>
                    <a:bodyPr/>
                    <a:lstStyle/>
                    <a:p>
                      <a:pPr marL="0" marR="0">
                        <a:lnSpc>
                          <a:spcPct val="115000"/>
                        </a:lnSpc>
                        <a:spcBef>
                          <a:spcPts val="220"/>
                        </a:spcBef>
                        <a:spcAft>
                          <a:spcPts val="0"/>
                        </a:spcAft>
                      </a:pPr>
                      <a:r>
                        <a:rPr lang="mn-MN" sz="2200" dirty="0">
                          <a:latin typeface="+mj-lt"/>
                        </a:rPr>
                        <a:t>Курсыг олон суралцагчид шууд хүргэх боломж</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Бага</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Бага</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Өндөр</a:t>
                      </a:r>
                      <a:endParaRPr lang="en-US" sz="2200" dirty="0">
                        <a:solidFill>
                          <a:srgbClr val="000000"/>
                        </a:solidFill>
                        <a:latin typeface="+mj-lt"/>
                        <a:ea typeface="Arial"/>
                      </a:endParaRPr>
                    </a:p>
                  </a:txBody>
                  <a:tcPr marL="68580" marR="68580" marT="0" marB="0"/>
                </a:tc>
              </a:tr>
              <a:tr h="832023">
                <a:tc>
                  <a:txBody>
                    <a:bodyPr/>
                    <a:lstStyle/>
                    <a:p>
                      <a:pPr marL="0" marR="0">
                        <a:lnSpc>
                          <a:spcPct val="115000"/>
                        </a:lnSpc>
                        <a:spcBef>
                          <a:spcPts val="220"/>
                        </a:spcBef>
                        <a:spcAft>
                          <a:spcPts val="0"/>
                        </a:spcAft>
                      </a:pPr>
                      <a:r>
                        <a:rPr lang="mn-MN" sz="2200" dirty="0" smtClean="0">
                          <a:latin typeface="+mj-lt"/>
                        </a:rPr>
                        <a:t>Суралцагчдыг багаар ажиллуулах</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Боломжтой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Боломжтой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Хялбар биш</a:t>
                      </a:r>
                      <a:endParaRPr lang="en-US" sz="2200" dirty="0">
                        <a:solidFill>
                          <a:srgbClr val="000000"/>
                        </a:solidFill>
                        <a:latin typeface="+mj-lt"/>
                        <a:ea typeface="Arial"/>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2154264" y="365125"/>
            <a:ext cx="9199536" cy="735255"/>
          </a:xfrm>
        </p:spPr>
        <p:txBody>
          <a:bodyPr/>
          <a:lstStyle/>
          <a:p>
            <a:r>
              <a:rPr lang="en-US" dirty="0" smtClean="0">
                <a:solidFill>
                  <a:schemeClr val="bg1"/>
                </a:solidFill>
                <a:cs typeface="Times New Roman" panose="02020603050405020304" pitchFamily="18" charset="0"/>
              </a:rPr>
              <a:t>С</a:t>
            </a:r>
            <a:r>
              <a:rPr lang="mn-MN" dirty="0" smtClean="0">
                <a:solidFill>
                  <a:schemeClr val="bg1"/>
                </a:solidFill>
                <a:cs typeface="Times New Roman" panose="02020603050405020304" pitchFamily="18" charset="0"/>
              </a:rPr>
              <a:t>уралцахуйн үйлийн </a:t>
            </a:r>
            <a:r>
              <a:rPr lang="mn-MN" dirty="0">
                <a:solidFill>
                  <a:schemeClr val="bg1"/>
                </a:solidFill>
                <a:cs typeface="Times New Roman" panose="02020603050405020304" pitchFamily="18" charset="0"/>
              </a:rPr>
              <a:t>хувьд:</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833986259"/>
              </p:ext>
            </p:extLst>
          </p:nvPr>
        </p:nvGraphicFramePr>
        <p:xfrm>
          <a:off x="170482" y="1378140"/>
          <a:ext cx="11730056" cy="4739480"/>
        </p:xfrm>
        <a:graphic>
          <a:graphicData uri="http://schemas.openxmlformats.org/drawingml/2006/table">
            <a:tbl>
              <a:tblPr>
                <a:tableStyleId>{5940675A-B579-460E-94D1-54222C63F5DA}</a:tableStyleId>
              </a:tblPr>
              <a:tblGrid>
                <a:gridCol w="4284851"/>
                <a:gridCol w="2424162"/>
                <a:gridCol w="3287748"/>
                <a:gridCol w="1733295"/>
              </a:tblGrid>
              <a:tr h="832023">
                <a:tc>
                  <a:txBody>
                    <a:bodyPr/>
                    <a:lstStyle/>
                    <a:p>
                      <a:pPr marL="0" marR="0">
                        <a:lnSpc>
                          <a:spcPct val="115000"/>
                        </a:lnSpc>
                        <a:spcBef>
                          <a:spcPts val="220"/>
                        </a:spcBef>
                        <a:spcAft>
                          <a:spcPts val="0"/>
                        </a:spcAft>
                      </a:pPr>
                      <a:r>
                        <a:rPr lang="mn-MN" sz="2200" b="1" dirty="0">
                          <a:latin typeface="+mj-lt"/>
                        </a:rPr>
                        <a:t>Үзүүлэлт</a:t>
                      </a:r>
                      <a:endParaRPr lang="en-US" sz="2200" b="1" dirty="0">
                        <a:solidFill>
                          <a:srgbClr val="000000"/>
                        </a:solidFill>
                        <a:latin typeface="+mj-lt"/>
                        <a:ea typeface="Arial"/>
                      </a:endParaRPr>
                    </a:p>
                  </a:txBody>
                  <a:tcPr marL="68580" marR="68580" marT="0" marB="0">
                    <a:solidFill>
                      <a:schemeClr val="bg1">
                        <a:lumMod val="85000"/>
                      </a:schemeClr>
                    </a:solidFill>
                  </a:tcPr>
                </a:tc>
                <a:tc>
                  <a:txBody>
                    <a:bodyPr/>
                    <a:lstStyle/>
                    <a:p>
                      <a:pPr marL="0" marR="0">
                        <a:lnSpc>
                          <a:spcPct val="115000"/>
                        </a:lnSpc>
                        <a:spcBef>
                          <a:spcPts val="220"/>
                        </a:spcBef>
                        <a:spcAft>
                          <a:spcPts val="0"/>
                        </a:spcAft>
                      </a:pPr>
                      <a:r>
                        <a:rPr lang="mn-MN" sz="2200" b="1" dirty="0">
                          <a:latin typeface="+mj-lt"/>
                        </a:rPr>
                        <a:t>Уламжлалт сургалт</a:t>
                      </a:r>
                      <a:endParaRPr lang="en-US" sz="2200" b="1" dirty="0">
                        <a:solidFill>
                          <a:srgbClr val="000000"/>
                        </a:solidFill>
                        <a:latin typeface="+mj-lt"/>
                        <a:ea typeface="Arial"/>
                      </a:endParaRPr>
                    </a:p>
                  </a:txBody>
                  <a:tcPr marL="68580" marR="68580" marT="0" marB="0">
                    <a:solidFill>
                      <a:schemeClr val="bg1">
                        <a:lumMod val="85000"/>
                      </a:schemeClr>
                    </a:solidFill>
                  </a:tcPr>
                </a:tc>
                <a:tc>
                  <a:txBody>
                    <a:bodyPr/>
                    <a:lstStyle/>
                    <a:p>
                      <a:pPr marL="0" marR="0">
                        <a:lnSpc>
                          <a:spcPct val="115000"/>
                        </a:lnSpc>
                        <a:spcBef>
                          <a:spcPts val="220"/>
                        </a:spcBef>
                        <a:spcAft>
                          <a:spcPts val="0"/>
                        </a:spcAft>
                      </a:pPr>
                      <a:r>
                        <a:rPr lang="mn-MN" sz="2200" b="1" dirty="0">
                          <a:latin typeface="+mj-lt"/>
                        </a:rPr>
                        <a:t>Мэргэжил дээшлүүлэх богино сургалт</a:t>
                      </a:r>
                      <a:endParaRPr lang="en-US" sz="2200" b="1" dirty="0">
                        <a:solidFill>
                          <a:srgbClr val="000000"/>
                        </a:solidFill>
                        <a:latin typeface="+mj-lt"/>
                        <a:ea typeface="Arial"/>
                      </a:endParaRPr>
                    </a:p>
                  </a:txBody>
                  <a:tcPr marL="68580" marR="68580" marT="0" marB="0">
                    <a:solidFill>
                      <a:schemeClr val="bg1">
                        <a:lumMod val="85000"/>
                      </a:schemeClr>
                    </a:solidFill>
                  </a:tcPr>
                </a:tc>
                <a:tc>
                  <a:txBody>
                    <a:bodyPr/>
                    <a:lstStyle/>
                    <a:p>
                      <a:pPr marL="0" marR="0">
                        <a:lnSpc>
                          <a:spcPct val="115000"/>
                        </a:lnSpc>
                        <a:spcBef>
                          <a:spcPts val="220"/>
                        </a:spcBef>
                        <a:spcAft>
                          <a:spcPts val="0"/>
                        </a:spcAft>
                      </a:pPr>
                      <a:r>
                        <a:rPr lang="mn-MN" sz="2200" b="1" dirty="0">
                          <a:latin typeface="+mj-lt"/>
                        </a:rPr>
                        <a:t>MOOC</a:t>
                      </a:r>
                      <a:endParaRPr lang="en-US" sz="2200" b="1" dirty="0">
                        <a:solidFill>
                          <a:srgbClr val="000000"/>
                        </a:solidFill>
                        <a:latin typeface="+mj-lt"/>
                        <a:ea typeface="Arial"/>
                      </a:endParaRPr>
                    </a:p>
                  </a:txBody>
                  <a:tcPr marL="68580" marR="68580" marT="0" marB="0">
                    <a:solidFill>
                      <a:schemeClr val="bg1">
                        <a:lumMod val="85000"/>
                      </a:schemeClr>
                    </a:solidFill>
                  </a:tcPr>
                </a:tc>
              </a:tr>
              <a:tr h="579365">
                <a:tc>
                  <a:txBody>
                    <a:bodyPr/>
                    <a:lstStyle/>
                    <a:p>
                      <a:pPr marL="0" marR="0">
                        <a:lnSpc>
                          <a:spcPct val="115000"/>
                        </a:lnSpc>
                        <a:spcBef>
                          <a:spcPts val="220"/>
                        </a:spcBef>
                        <a:spcAft>
                          <a:spcPts val="0"/>
                        </a:spcAft>
                      </a:pPr>
                      <a:r>
                        <a:rPr lang="mn-MN" sz="2200" dirty="0">
                          <a:latin typeface="+mj-lt"/>
                        </a:rPr>
                        <a:t>Багш суралцагчийн харилцаа</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Шууд</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Шууд</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a:latin typeface="+mj-lt"/>
                        </a:rPr>
                        <a:t>Онлайн</a:t>
                      </a:r>
                      <a:endParaRPr lang="en-US" sz="2200">
                        <a:solidFill>
                          <a:srgbClr val="000000"/>
                        </a:solidFill>
                        <a:latin typeface="+mj-lt"/>
                        <a:ea typeface="Arial"/>
                      </a:endParaRPr>
                    </a:p>
                  </a:txBody>
                  <a:tcPr marL="68580" marR="68580" marT="0" marB="0"/>
                </a:tc>
              </a:tr>
              <a:tr h="832023">
                <a:tc>
                  <a:txBody>
                    <a:bodyPr/>
                    <a:lstStyle/>
                    <a:p>
                      <a:pPr marL="0" marR="0">
                        <a:lnSpc>
                          <a:spcPct val="115000"/>
                        </a:lnSpc>
                        <a:spcBef>
                          <a:spcPts val="220"/>
                        </a:spcBef>
                        <a:spcAft>
                          <a:spcPts val="0"/>
                        </a:spcAft>
                      </a:pPr>
                      <a:r>
                        <a:rPr lang="mn-MN" sz="2200" dirty="0">
                          <a:latin typeface="+mj-lt"/>
                        </a:rPr>
                        <a:t>Суралцагчийн сахилга бат</a:t>
                      </a:r>
                      <a:r>
                        <a:rPr lang="en-US" sz="2200" dirty="0">
                          <a:latin typeface="+mj-lt"/>
                        </a:rPr>
                        <a:t>/</a:t>
                      </a:r>
                      <a:r>
                        <a:rPr lang="mn-MN" sz="2200" dirty="0">
                          <a:latin typeface="+mj-lt"/>
                        </a:rPr>
                        <a:t>идэвхи</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Дунд зэрэг</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Дунд зэрэг</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Өндөр</a:t>
                      </a:r>
                      <a:endParaRPr lang="en-US" sz="2200" dirty="0">
                        <a:solidFill>
                          <a:srgbClr val="000000"/>
                        </a:solidFill>
                        <a:latin typeface="+mj-lt"/>
                        <a:ea typeface="Arial"/>
                      </a:endParaRPr>
                    </a:p>
                  </a:txBody>
                  <a:tcPr marL="68580" marR="68580" marT="0" marB="0"/>
                </a:tc>
              </a:tr>
              <a:tr h="832023">
                <a:tc>
                  <a:txBody>
                    <a:bodyPr/>
                    <a:lstStyle/>
                    <a:p>
                      <a:pPr marL="0" marR="0">
                        <a:lnSpc>
                          <a:spcPct val="115000"/>
                        </a:lnSpc>
                        <a:spcBef>
                          <a:spcPts val="220"/>
                        </a:spcBef>
                        <a:spcAft>
                          <a:spcPts val="0"/>
                        </a:spcAft>
                      </a:pPr>
                      <a:r>
                        <a:rPr lang="mn-MN" sz="2200" dirty="0">
                          <a:latin typeface="+mj-lt"/>
                        </a:rPr>
                        <a:t>Цагийн багтаамж-өөрөө мэдлэг бүтээх боломж</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Дунд </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Бага</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Өндөр</a:t>
                      </a:r>
                      <a:endParaRPr lang="en-US" sz="2200" dirty="0">
                        <a:solidFill>
                          <a:srgbClr val="000000"/>
                        </a:solidFill>
                        <a:latin typeface="+mj-lt"/>
                        <a:ea typeface="Arial"/>
                      </a:endParaRPr>
                    </a:p>
                  </a:txBody>
                  <a:tcPr marL="68580" marR="68580" marT="0" marB="0"/>
                </a:tc>
              </a:tr>
              <a:tr h="832023">
                <a:tc>
                  <a:txBody>
                    <a:bodyPr/>
                    <a:lstStyle/>
                    <a:p>
                      <a:pPr marL="0" marR="0">
                        <a:lnSpc>
                          <a:spcPct val="115000"/>
                        </a:lnSpc>
                        <a:spcBef>
                          <a:spcPts val="220"/>
                        </a:spcBef>
                        <a:spcAft>
                          <a:spcPts val="0"/>
                        </a:spcAft>
                      </a:pPr>
                      <a:r>
                        <a:rPr lang="mn-MN" sz="2200" dirty="0">
                          <a:latin typeface="+mj-lt"/>
                        </a:rPr>
                        <a:t>Гэрийн даалгавар хийж өөрийгөө хөгжүүлэх боломж</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Боломжтой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Ихэвчлэн боломжгүй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Боломжтой</a:t>
                      </a:r>
                      <a:endParaRPr lang="en-US" sz="2200" dirty="0">
                        <a:solidFill>
                          <a:srgbClr val="000000"/>
                        </a:solidFill>
                        <a:latin typeface="+mj-lt"/>
                        <a:ea typeface="Arial"/>
                      </a:endParaRPr>
                    </a:p>
                  </a:txBody>
                  <a:tcPr marL="68580" marR="68580" marT="0" marB="0"/>
                </a:tc>
              </a:tr>
              <a:tr h="832023">
                <a:tc>
                  <a:txBody>
                    <a:bodyPr/>
                    <a:lstStyle/>
                    <a:p>
                      <a:pPr marL="0" marR="0">
                        <a:lnSpc>
                          <a:spcPct val="115000"/>
                        </a:lnSpc>
                        <a:spcBef>
                          <a:spcPts val="220"/>
                        </a:spcBef>
                        <a:spcAft>
                          <a:spcPts val="0"/>
                        </a:spcAft>
                      </a:pPr>
                      <a:r>
                        <a:rPr lang="mn-MN" sz="2200" dirty="0" smtClean="0">
                          <a:latin typeface="+mj-lt"/>
                        </a:rPr>
                        <a:t>Багаар ажиллах</a:t>
                      </a:r>
                      <a:r>
                        <a:rPr lang="mn-MN" sz="2200" baseline="0" dirty="0" smtClean="0">
                          <a:latin typeface="+mj-lt"/>
                        </a:rPr>
                        <a:t> боломж</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Боломжтой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a:latin typeface="+mj-lt"/>
                        </a:rPr>
                        <a:t>Боломжтой</a:t>
                      </a:r>
                      <a:endParaRPr lang="en-US" sz="2200" dirty="0">
                        <a:solidFill>
                          <a:srgbClr val="000000"/>
                        </a:solidFill>
                        <a:latin typeface="+mj-lt"/>
                        <a:ea typeface="Arial"/>
                      </a:endParaRPr>
                    </a:p>
                  </a:txBody>
                  <a:tcPr marL="68580" marR="68580" marT="0" marB="0"/>
                </a:tc>
                <a:tc>
                  <a:txBody>
                    <a:bodyPr/>
                    <a:lstStyle/>
                    <a:p>
                      <a:pPr marL="0" marR="0">
                        <a:lnSpc>
                          <a:spcPct val="115000"/>
                        </a:lnSpc>
                        <a:spcBef>
                          <a:spcPts val="220"/>
                        </a:spcBef>
                        <a:spcAft>
                          <a:spcPts val="0"/>
                        </a:spcAft>
                      </a:pPr>
                      <a:r>
                        <a:rPr lang="mn-MN" sz="2200" dirty="0" smtClean="0">
                          <a:latin typeface="+mj-lt"/>
                        </a:rPr>
                        <a:t>Боломжтой</a:t>
                      </a:r>
                      <a:endParaRPr lang="en-US" sz="2200" dirty="0">
                        <a:solidFill>
                          <a:srgbClr val="000000"/>
                        </a:solidFill>
                        <a:latin typeface="+mj-lt"/>
                        <a:ea typeface="Arial"/>
                      </a:endParaRPr>
                    </a:p>
                  </a:txBody>
                  <a:tcPr marL="68580" marR="68580" marT="0" marB="0"/>
                </a:tc>
              </a:tr>
            </a:tbl>
          </a:graphicData>
        </a:graphic>
      </p:graphicFrame>
    </p:spTree>
    <p:extLst>
      <p:ext uri="{BB962C8B-B14F-4D97-AF65-F5344CB8AC3E}">
        <p14:creationId xmlns:p14="http://schemas.microsoft.com/office/powerpoint/2010/main" val="42894722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f2bc79a42d4e1134194e983bf134319e6f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1263</TotalTime>
  <Words>885</Words>
  <Application>Microsoft Office PowerPoint</Application>
  <PresentationFormat>Custom</PresentationFormat>
  <Paragraphs>154</Paragraphs>
  <Slides>15</Slides>
  <Notes>6</Notes>
  <HiddenSlides>0</HiddenSlides>
  <MMClips>0</MMClips>
  <ScaleCrop>false</ScaleCrop>
  <HeadingPairs>
    <vt:vector size="4" baseType="variant">
      <vt:variant>
        <vt:lpstr>Theme</vt:lpstr>
      </vt:variant>
      <vt:variant>
        <vt:i4>2</vt:i4>
      </vt:variant>
      <vt:variant>
        <vt:lpstr>Slide Titles</vt:lpstr>
      </vt:variant>
      <vt:variant>
        <vt:i4>15</vt:i4>
      </vt:variant>
    </vt:vector>
  </HeadingPairs>
  <TitlesOfParts>
    <vt:vector size="17" baseType="lpstr">
      <vt:lpstr>Office Theme</vt:lpstr>
      <vt:lpstr>Custom Design</vt:lpstr>
      <vt:lpstr>МООС-ыг уламжлалт сургалттай харьцуулсан судалгаа</vt:lpstr>
      <vt:lpstr>PowerPoint Presentation</vt:lpstr>
      <vt:lpstr>PowerPoint Presentation</vt:lpstr>
      <vt:lpstr>PowerPoint Presentation</vt:lpstr>
      <vt:lpstr>PowerPoint Presentation</vt:lpstr>
      <vt:lpstr>Судалгаа </vt:lpstr>
      <vt:lpstr>MOOC  курсыг их сургуулийн уламжлалт сургалт, богино хугацааны мэргэжил дээшлүүлэх сургалтуудтай харьцуулсан нь</vt:lpstr>
      <vt:lpstr>Багшлахуйн үйлийн хувьд:</vt:lpstr>
      <vt:lpstr>Суралцахуйн үйлийн хувьд:</vt:lpstr>
      <vt:lpstr>Орчин</vt:lpstr>
      <vt:lpstr>MOOC курсын материалуудыг хэрэглэх боломжууд</vt:lpstr>
      <vt:lpstr>Дүгнэлт</vt:lpstr>
      <vt:lpstr>Дүгнэлт</vt:lpstr>
      <vt:lpstr>Ашигласан материалын жагсаалт</vt:lpstr>
      <vt:lpstr>Анхаарал тавьсанд баярлалаа</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Amgaa</dc:creator>
  <cp:lastModifiedBy>nisnis</cp:lastModifiedBy>
  <cp:revision>140</cp:revision>
  <dcterms:created xsi:type="dcterms:W3CDTF">2015-03-04T02:06:32Z</dcterms:created>
  <dcterms:modified xsi:type="dcterms:W3CDTF">2015-05-07T01:23:14Z</dcterms:modified>
</cp:coreProperties>
</file>