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60" r:id="rId2"/>
    <p:sldId id="261" r:id="rId3"/>
    <p:sldId id="280" r:id="rId4"/>
    <p:sldId id="292" r:id="rId5"/>
    <p:sldId id="294" r:id="rId6"/>
    <p:sldId id="295" r:id="rId7"/>
    <p:sldId id="296" r:id="rId8"/>
    <p:sldId id="297" r:id="rId9"/>
    <p:sldId id="298" r:id="rId10"/>
    <p:sldId id="299" r:id="rId11"/>
    <p:sldId id="300" r:id="rId12"/>
    <p:sldId id="301" r:id="rId13"/>
    <p:sldId id="302" r:id="rId14"/>
    <p:sldId id="303" r:id="rId15"/>
  </p:sldIdLst>
  <p:sldSz cx="12192000" cy="6858000"/>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460" autoAdjust="0"/>
    <p:restoredTop sz="94660"/>
  </p:normalViewPr>
  <p:slideViewPr>
    <p:cSldViewPr snapToGrid="0">
      <p:cViewPr>
        <p:scale>
          <a:sx n="60" d="100"/>
          <a:sy n="60" d="100"/>
        </p:scale>
        <p:origin x="-72" y="3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4221" tIns="47111" rIns="94221" bIns="47111" rtlCol="0"/>
          <a:lstStyle>
            <a:lvl1pPr algn="l">
              <a:defRPr sz="1200"/>
            </a:lvl1pPr>
          </a:lstStyle>
          <a:p>
            <a:endParaRPr lang="en-US"/>
          </a:p>
        </p:txBody>
      </p:sp>
      <p:sp>
        <p:nvSpPr>
          <p:cNvPr id="3" name="Date Placeholder 2"/>
          <p:cNvSpPr>
            <a:spLocks noGrp="1"/>
          </p:cNvSpPr>
          <p:nvPr>
            <p:ph type="dt" sz="quarter" idx="1"/>
          </p:nvPr>
        </p:nvSpPr>
        <p:spPr>
          <a:xfrm>
            <a:off x="4023093" y="0"/>
            <a:ext cx="3077739" cy="469424"/>
          </a:xfrm>
          <a:prstGeom prst="rect">
            <a:avLst/>
          </a:prstGeom>
        </p:spPr>
        <p:txBody>
          <a:bodyPr vert="horz" lIns="94221" tIns="47111" rIns="94221" bIns="47111" rtlCol="0"/>
          <a:lstStyle>
            <a:lvl1pPr algn="r">
              <a:defRPr sz="1200"/>
            </a:lvl1pPr>
          </a:lstStyle>
          <a:p>
            <a:fld id="{BF932EC5-9784-4B4B-84B1-AC588DA91F02}" type="datetimeFigureOut">
              <a:rPr lang="en-US" smtClean="0"/>
              <a:pPr/>
              <a:t>1/20/2017</a:t>
            </a:fld>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4221" tIns="47111" rIns="94221" bIns="47111" rtlCol="0" anchor="b"/>
          <a:lstStyle>
            <a:lvl1pPr algn="l">
              <a:defRPr sz="1200"/>
            </a:lvl1pPr>
          </a:lstStyle>
          <a:p>
            <a:endParaRPr lang="en-US"/>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4221" tIns="47111" rIns="94221" bIns="47111" rtlCol="0" anchor="b"/>
          <a:lstStyle>
            <a:lvl1pPr algn="r">
              <a:defRPr sz="1200"/>
            </a:lvl1pPr>
          </a:lstStyle>
          <a:p>
            <a:fld id="{66ABB842-421E-4552-A09C-DB236DCD17CB}" type="slidenum">
              <a:rPr lang="en-US" smtClean="0"/>
              <a:pPr/>
              <a:t>‹#›</a:t>
            </a:fld>
            <a:endParaRPr lang="en-US"/>
          </a:p>
        </p:txBody>
      </p:sp>
    </p:spTree>
    <p:extLst>
      <p:ext uri="{BB962C8B-B14F-4D97-AF65-F5344CB8AC3E}">
        <p14:creationId xmlns:p14="http://schemas.microsoft.com/office/powerpoint/2010/main" val="42505241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163"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2725" y="0"/>
            <a:ext cx="3078163" cy="469900"/>
          </a:xfrm>
          <a:prstGeom prst="rect">
            <a:avLst/>
          </a:prstGeom>
        </p:spPr>
        <p:txBody>
          <a:bodyPr vert="horz" lIns="91440" tIns="45720" rIns="91440" bIns="45720" rtlCol="0"/>
          <a:lstStyle>
            <a:lvl1pPr algn="r">
              <a:defRPr sz="1200"/>
            </a:lvl1pPr>
          </a:lstStyle>
          <a:p>
            <a:fld id="{65974EC1-D599-4F8C-B6C0-DE1109541A22}" type="datetimeFigureOut">
              <a:rPr lang="en-US" smtClean="0"/>
              <a:t>1/20/2017</a:t>
            </a:fld>
            <a:endParaRPr lang="en-US"/>
          </a:p>
        </p:txBody>
      </p:sp>
      <p:sp>
        <p:nvSpPr>
          <p:cNvPr id="4" name="Slide Image Placeholder 3"/>
          <p:cNvSpPr>
            <a:spLocks noGrp="1" noRot="1" noChangeAspect="1"/>
          </p:cNvSpPr>
          <p:nvPr>
            <p:ph type="sldImg" idx="2"/>
          </p:nvPr>
        </p:nvSpPr>
        <p:spPr>
          <a:xfrm>
            <a:off x="423863" y="704850"/>
            <a:ext cx="62547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9613" y="4459288"/>
            <a:ext cx="5683250" cy="4224337"/>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6988"/>
            <a:ext cx="3078163"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2725" y="8916988"/>
            <a:ext cx="3078163" cy="469900"/>
          </a:xfrm>
          <a:prstGeom prst="rect">
            <a:avLst/>
          </a:prstGeom>
        </p:spPr>
        <p:txBody>
          <a:bodyPr vert="horz" lIns="91440" tIns="45720" rIns="91440" bIns="45720" rtlCol="0" anchor="b"/>
          <a:lstStyle>
            <a:lvl1pPr algn="r">
              <a:defRPr sz="1200"/>
            </a:lvl1pPr>
          </a:lstStyle>
          <a:p>
            <a:fld id="{82BE7126-3486-4647-918F-09FBBCD26A2C}" type="slidenum">
              <a:rPr lang="en-US" smtClean="0"/>
              <a:t>‹#›</a:t>
            </a:fld>
            <a:endParaRPr lang="en-US"/>
          </a:p>
        </p:txBody>
      </p:sp>
    </p:spTree>
    <p:extLst>
      <p:ext uri="{BB962C8B-B14F-4D97-AF65-F5344CB8AC3E}">
        <p14:creationId xmlns:p14="http://schemas.microsoft.com/office/powerpoint/2010/main" val="8806601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BE7126-3486-4647-918F-09FBBCD26A2C}" type="slidenum">
              <a:rPr lang="en-US" smtClean="0"/>
              <a:t>1</a:t>
            </a:fld>
            <a:endParaRPr lang="en-US"/>
          </a:p>
        </p:txBody>
      </p:sp>
    </p:spTree>
    <p:extLst>
      <p:ext uri="{BB962C8B-B14F-4D97-AF65-F5344CB8AC3E}">
        <p14:creationId xmlns:p14="http://schemas.microsoft.com/office/powerpoint/2010/main" val="19019685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2BE7126-3486-4647-918F-09FBBCD26A2C}" type="slidenum">
              <a:rPr lang="en-US" smtClean="0"/>
              <a:t>2</a:t>
            </a:fld>
            <a:endParaRPr lang="en-US"/>
          </a:p>
        </p:txBody>
      </p:sp>
    </p:spTree>
    <p:extLst>
      <p:ext uri="{BB962C8B-B14F-4D97-AF65-F5344CB8AC3E}">
        <p14:creationId xmlns:p14="http://schemas.microsoft.com/office/powerpoint/2010/main" val="25597036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D7500EA-45FB-4661-808A-AC23C3D98E65}"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035DB4-EEF1-47E5-A28D-CC8CFD97A0A7}" type="slidenum">
              <a:rPr lang="en-US" smtClean="0"/>
              <a:pPr/>
              <a:t>‹#›</a:t>
            </a:fld>
            <a:endParaRPr lang="en-US"/>
          </a:p>
        </p:txBody>
      </p:sp>
    </p:spTree>
    <p:extLst>
      <p:ext uri="{BB962C8B-B14F-4D97-AF65-F5344CB8AC3E}">
        <p14:creationId xmlns:p14="http://schemas.microsoft.com/office/powerpoint/2010/main" val="3149535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7500EA-45FB-4661-808A-AC23C3D98E65}"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035DB4-EEF1-47E5-A28D-CC8CFD97A0A7}" type="slidenum">
              <a:rPr lang="en-US" smtClean="0"/>
              <a:pPr/>
              <a:t>‹#›</a:t>
            </a:fld>
            <a:endParaRPr lang="en-US"/>
          </a:p>
        </p:txBody>
      </p:sp>
    </p:spTree>
    <p:extLst>
      <p:ext uri="{BB962C8B-B14F-4D97-AF65-F5344CB8AC3E}">
        <p14:creationId xmlns:p14="http://schemas.microsoft.com/office/powerpoint/2010/main" val="1055604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7500EA-45FB-4661-808A-AC23C3D98E65}"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035DB4-EEF1-47E5-A28D-CC8CFD97A0A7}" type="slidenum">
              <a:rPr lang="en-US" smtClean="0"/>
              <a:pPr/>
              <a:t>‹#›</a:t>
            </a:fld>
            <a:endParaRPr lang="en-US"/>
          </a:p>
        </p:txBody>
      </p:sp>
    </p:spTree>
    <p:extLst>
      <p:ext uri="{BB962C8B-B14F-4D97-AF65-F5344CB8AC3E}">
        <p14:creationId xmlns:p14="http://schemas.microsoft.com/office/powerpoint/2010/main" val="33626810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D7500EA-45FB-4661-808A-AC23C3D98E65}"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035DB4-EEF1-47E5-A28D-CC8CFD97A0A7}" type="slidenum">
              <a:rPr lang="en-US" smtClean="0"/>
              <a:pPr/>
              <a:t>‹#›</a:t>
            </a:fld>
            <a:endParaRPr lang="en-US"/>
          </a:p>
        </p:txBody>
      </p:sp>
    </p:spTree>
    <p:extLst>
      <p:ext uri="{BB962C8B-B14F-4D97-AF65-F5344CB8AC3E}">
        <p14:creationId xmlns:p14="http://schemas.microsoft.com/office/powerpoint/2010/main" val="16863518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D7500EA-45FB-4661-808A-AC23C3D98E65}" type="datetimeFigureOut">
              <a:rPr lang="en-US" smtClean="0"/>
              <a:pPr/>
              <a:t>1/20/2017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035DB4-EEF1-47E5-A28D-CC8CFD97A0A7}" type="slidenum">
              <a:rPr lang="en-US" smtClean="0"/>
              <a:pPr/>
              <a:t>‹#›</a:t>
            </a:fld>
            <a:endParaRPr lang="en-US"/>
          </a:p>
        </p:txBody>
      </p:sp>
    </p:spTree>
    <p:extLst>
      <p:ext uri="{BB962C8B-B14F-4D97-AF65-F5344CB8AC3E}">
        <p14:creationId xmlns:p14="http://schemas.microsoft.com/office/powerpoint/2010/main" val="409813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D7500EA-45FB-4661-808A-AC23C3D98E65}" type="datetimeFigureOut">
              <a:rPr lang="en-US" smtClean="0"/>
              <a:pPr/>
              <a:t>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035DB4-EEF1-47E5-A28D-CC8CFD97A0A7}" type="slidenum">
              <a:rPr lang="en-US" smtClean="0"/>
              <a:pPr/>
              <a:t>‹#›</a:t>
            </a:fld>
            <a:endParaRPr lang="en-US"/>
          </a:p>
        </p:txBody>
      </p:sp>
    </p:spTree>
    <p:extLst>
      <p:ext uri="{BB962C8B-B14F-4D97-AF65-F5344CB8AC3E}">
        <p14:creationId xmlns:p14="http://schemas.microsoft.com/office/powerpoint/2010/main" val="20577650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D7500EA-45FB-4661-808A-AC23C3D98E65}" type="datetimeFigureOut">
              <a:rPr lang="en-US" smtClean="0"/>
              <a:pPr/>
              <a:t>1/20/2017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5035DB4-EEF1-47E5-A28D-CC8CFD97A0A7}" type="slidenum">
              <a:rPr lang="en-US" smtClean="0"/>
              <a:pPr/>
              <a:t>‹#›</a:t>
            </a:fld>
            <a:endParaRPr lang="en-US"/>
          </a:p>
        </p:txBody>
      </p:sp>
    </p:spTree>
    <p:extLst>
      <p:ext uri="{BB962C8B-B14F-4D97-AF65-F5344CB8AC3E}">
        <p14:creationId xmlns:p14="http://schemas.microsoft.com/office/powerpoint/2010/main" val="2952880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D7500EA-45FB-4661-808A-AC23C3D98E65}" type="datetimeFigureOut">
              <a:rPr lang="en-US" smtClean="0"/>
              <a:pPr/>
              <a:t>1/20/2017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5035DB4-EEF1-47E5-A28D-CC8CFD97A0A7}" type="slidenum">
              <a:rPr lang="en-US" smtClean="0"/>
              <a:pPr/>
              <a:t>‹#›</a:t>
            </a:fld>
            <a:endParaRPr lang="en-US"/>
          </a:p>
        </p:txBody>
      </p:sp>
    </p:spTree>
    <p:extLst>
      <p:ext uri="{BB962C8B-B14F-4D97-AF65-F5344CB8AC3E}">
        <p14:creationId xmlns:p14="http://schemas.microsoft.com/office/powerpoint/2010/main" val="14951043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D7500EA-45FB-4661-808A-AC23C3D98E65}" type="datetimeFigureOut">
              <a:rPr lang="en-US" smtClean="0"/>
              <a:pPr/>
              <a:t>1/20/2017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5035DB4-EEF1-47E5-A28D-CC8CFD97A0A7}" type="slidenum">
              <a:rPr lang="en-US" smtClean="0"/>
              <a:pPr/>
              <a:t>‹#›</a:t>
            </a:fld>
            <a:endParaRPr lang="en-US"/>
          </a:p>
        </p:txBody>
      </p:sp>
    </p:spTree>
    <p:extLst>
      <p:ext uri="{BB962C8B-B14F-4D97-AF65-F5344CB8AC3E}">
        <p14:creationId xmlns:p14="http://schemas.microsoft.com/office/powerpoint/2010/main" val="1466478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7500EA-45FB-4661-808A-AC23C3D98E65}" type="datetimeFigureOut">
              <a:rPr lang="en-US" smtClean="0"/>
              <a:pPr/>
              <a:t>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035DB4-EEF1-47E5-A28D-CC8CFD97A0A7}" type="slidenum">
              <a:rPr lang="en-US" smtClean="0"/>
              <a:pPr/>
              <a:t>‹#›</a:t>
            </a:fld>
            <a:endParaRPr lang="en-US"/>
          </a:p>
        </p:txBody>
      </p:sp>
    </p:spTree>
    <p:extLst>
      <p:ext uri="{BB962C8B-B14F-4D97-AF65-F5344CB8AC3E}">
        <p14:creationId xmlns:p14="http://schemas.microsoft.com/office/powerpoint/2010/main" val="105152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Pr>
        <a:blipFill dpi="0" rotWithShape="1">
          <a:blip r:embed="rId2">
            <a:lum/>
          </a:blip>
          <a:srcRect/>
          <a:stretch>
            <a:fillRect l="-1000" r="-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D7500EA-45FB-4661-808A-AC23C3D98E65}" type="datetimeFigureOut">
              <a:rPr lang="en-US" smtClean="0"/>
              <a:pPr/>
              <a:t>1/20/2017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5035DB4-EEF1-47E5-A28D-CC8CFD97A0A7}" type="slidenum">
              <a:rPr lang="en-US" smtClean="0"/>
              <a:pPr/>
              <a:t>‹#›</a:t>
            </a:fld>
            <a:endParaRPr lang="en-US"/>
          </a:p>
        </p:txBody>
      </p:sp>
    </p:spTree>
    <p:extLst>
      <p:ext uri="{BB962C8B-B14F-4D97-AF65-F5344CB8AC3E}">
        <p14:creationId xmlns:p14="http://schemas.microsoft.com/office/powerpoint/2010/main" val="733190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7500EA-45FB-4661-808A-AC23C3D98E65}" type="datetimeFigureOut">
              <a:rPr lang="en-US" smtClean="0"/>
              <a:pPr/>
              <a:t>1/20/2017</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5035DB4-EEF1-47E5-A28D-CC8CFD97A0A7}" type="slidenum">
              <a:rPr lang="en-US" smtClean="0"/>
              <a:pPr/>
              <a:t>‹#›</a:t>
            </a:fld>
            <a:endParaRPr lang="en-US"/>
          </a:p>
        </p:txBody>
      </p:sp>
    </p:spTree>
    <p:extLst>
      <p:ext uri="{BB962C8B-B14F-4D97-AF65-F5344CB8AC3E}">
        <p14:creationId xmlns:p14="http://schemas.microsoft.com/office/powerpoint/2010/main" val="33306226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5"/>
          <p:cNvSpPr txBox="1">
            <a:spLocks noChangeArrowheads="1"/>
          </p:cNvSpPr>
          <p:nvPr/>
        </p:nvSpPr>
        <p:spPr bwMode="auto">
          <a:xfrm>
            <a:off x="2719754" y="460254"/>
            <a:ext cx="8708130" cy="180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itchFamily="34" charset="0"/>
                <a:cs typeface="Arial" pitchFamily="34" charset="0"/>
              </a:defRPr>
            </a:lvl2pPr>
            <a:lvl3pPr algn="ctr" rtl="0" fontAlgn="base">
              <a:spcBef>
                <a:spcPct val="0"/>
              </a:spcBef>
              <a:spcAft>
                <a:spcPct val="0"/>
              </a:spcAft>
              <a:defRPr sz="4400">
                <a:solidFill>
                  <a:schemeClr val="tx2"/>
                </a:solidFill>
                <a:latin typeface="Arial" pitchFamily="34" charset="0"/>
                <a:cs typeface="Arial" pitchFamily="34" charset="0"/>
              </a:defRPr>
            </a:lvl3pPr>
            <a:lvl4pPr algn="ctr" rtl="0" fontAlgn="base">
              <a:spcBef>
                <a:spcPct val="0"/>
              </a:spcBef>
              <a:spcAft>
                <a:spcPct val="0"/>
              </a:spcAft>
              <a:defRPr sz="4400">
                <a:solidFill>
                  <a:schemeClr val="tx2"/>
                </a:solidFill>
                <a:latin typeface="Arial" pitchFamily="34" charset="0"/>
                <a:cs typeface="Arial" pitchFamily="34" charset="0"/>
              </a:defRPr>
            </a:lvl4pPr>
            <a:lvl5pPr algn="ctr" rtl="0" fontAlgn="base">
              <a:spcBef>
                <a:spcPct val="0"/>
              </a:spcBef>
              <a:spcAft>
                <a:spcPct val="0"/>
              </a:spcAft>
              <a:defRPr sz="4400">
                <a:solidFill>
                  <a:schemeClr val="tx2"/>
                </a:solidFill>
                <a:latin typeface="Arial" pitchFamily="34" charset="0"/>
                <a:cs typeface="Arial" pitchFamily="34" charset="0"/>
              </a:defRPr>
            </a:lvl5pPr>
            <a:lvl6pPr marL="457200" algn="ctr" rtl="0" fontAlgn="base">
              <a:spcBef>
                <a:spcPct val="0"/>
              </a:spcBef>
              <a:spcAft>
                <a:spcPct val="0"/>
              </a:spcAft>
              <a:defRPr sz="4400">
                <a:solidFill>
                  <a:schemeClr val="tx2"/>
                </a:solidFill>
                <a:latin typeface="Arial" pitchFamily="34" charset="0"/>
                <a:cs typeface="Arial" pitchFamily="34" charset="0"/>
              </a:defRPr>
            </a:lvl6pPr>
            <a:lvl7pPr marL="914400" algn="ctr" rtl="0" fontAlgn="base">
              <a:spcBef>
                <a:spcPct val="0"/>
              </a:spcBef>
              <a:spcAft>
                <a:spcPct val="0"/>
              </a:spcAft>
              <a:defRPr sz="4400">
                <a:solidFill>
                  <a:schemeClr val="tx2"/>
                </a:solidFill>
                <a:latin typeface="Arial" pitchFamily="34" charset="0"/>
                <a:cs typeface="Arial" pitchFamily="34" charset="0"/>
              </a:defRPr>
            </a:lvl7pPr>
            <a:lvl8pPr marL="1371600" algn="ctr" rtl="0" fontAlgn="base">
              <a:spcBef>
                <a:spcPct val="0"/>
              </a:spcBef>
              <a:spcAft>
                <a:spcPct val="0"/>
              </a:spcAft>
              <a:defRPr sz="4400">
                <a:solidFill>
                  <a:schemeClr val="tx2"/>
                </a:solidFill>
                <a:latin typeface="Arial" pitchFamily="34" charset="0"/>
                <a:cs typeface="Arial" pitchFamily="34" charset="0"/>
              </a:defRPr>
            </a:lvl8pPr>
            <a:lvl9pPr marL="1828800" algn="ctr" rtl="0" fontAlgn="base">
              <a:spcBef>
                <a:spcPct val="0"/>
              </a:spcBef>
              <a:spcAft>
                <a:spcPct val="0"/>
              </a:spcAft>
              <a:defRPr sz="4400">
                <a:solidFill>
                  <a:schemeClr val="tx2"/>
                </a:solidFill>
                <a:latin typeface="Arial" pitchFamily="34" charset="0"/>
                <a:cs typeface="Arial" pitchFamily="34" charset="0"/>
              </a:defRPr>
            </a:lvl9pPr>
          </a:lstStyle>
          <a:p>
            <a:r>
              <a:rPr lang="mn-MN" sz="3200" b="1" dirty="0">
                <a:solidFill>
                  <a:schemeClr val="bg1">
                    <a:lumMod val="95000"/>
                  </a:schemeClr>
                </a:solidFill>
                <a:latin typeface="Arial" pitchFamily="34" charset="0"/>
                <a:cs typeface="Arial" pitchFamily="34" charset="0"/>
              </a:rPr>
              <a:t>Бага ангийн сурагчдын танин мэдэхүйн сонирхолыг бүрэлдүүлэх процессод төслийн арга барилыг </a:t>
            </a:r>
            <a:r>
              <a:rPr lang="mn-MN" sz="3200" b="1" dirty="0" smtClean="0">
                <a:solidFill>
                  <a:schemeClr val="bg1">
                    <a:lumMod val="95000"/>
                  </a:schemeClr>
                </a:solidFill>
                <a:latin typeface="Arial" pitchFamily="34" charset="0"/>
                <a:cs typeface="Arial" pitchFamily="34" charset="0"/>
              </a:rPr>
              <a:t>ашиглах</a:t>
            </a:r>
          </a:p>
          <a:p>
            <a:r>
              <a:rPr lang="mn-MN" sz="2400" b="1" i="1" u="sng" dirty="0" smtClean="0">
                <a:solidFill>
                  <a:schemeClr val="bg1">
                    <a:lumMod val="95000"/>
                  </a:schemeClr>
                </a:solidFill>
                <a:latin typeface="Arial" pitchFamily="34" charset="0"/>
                <a:cs typeface="Arial" pitchFamily="34" charset="0"/>
              </a:rPr>
              <a:t>Одинцова С.А., Прутько А.В.</a:t>
            </a:r>
            <a:endParaRPr lang="en-US" sz="2400" b="1" i="1" u="sng" dirty="0">
              <a:solidFill>
                <a:schemeClr val="bg1">
                  <a:lumMod val="95000"/>
                </a:schemeClr>
              </a:solidFill>
              <a:latin typeface="Arial" pitchFamily="34" charset="0"/>
              <a:cs typeface="Arial" pitchFamily="34" charset="0"/>
            </a:endParaRPr>
          </a:p>
        </p:txBody>
      </p:sp>
      <p:sp>
        <p:nvSpPr>
          <p:cNvPr id="4" name="Subtitle 2"/>
          <p:cNvSpPr txBox="1">
            <a:spLocks/>
          </p:cNvSpPr>
          <p:nvPr/>
        </p:nvSpPr>
        <p:spPr>
          <a:xfrm>
            <a:off x="1676400" y="6070294"/>
            <a:ext cx="9144000" cy="60592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mn-MN" dirty="0" smtClean="0">
                <a:latin typeface="Times New Roman" pitchFamily="18" charset="0"/>
                <a:cs typeface="Times New Roman" pitchFamily="18" charset="0"/>
              </a:rPr>
              <a:t>Улаанбаатар, 201</a:t>
            </a:r>
            <a:r>
              <a:rPr lang="en-US" dirty="0" smtClean="0">
                <a:latin typeface="Times New Roman" pitchFamily="18" charset="0"/>
                <a:cs typeface="Times New Roman" pitchFamily="18" charset="0"/>
              </a:rPr>
              <a:t>7</a:t>
            </a:r>
            <a:r>
              <a:rPr lang="mn-MN"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 </a:t>
            </a:r>
            <a:endParaRPr lang="en-US" dirty="0">
              <a:latin typeface="Times New Roman" pitchFamily="18" charset="0"/>
              <a:cs typeface="Times New Roman" pitchFamily="18" charset="0"/>
            </a:endParaRPr>
          </a:p>
        </p:txBody>
      </p:sp>
      <p:sp>
        <p:nvSpPr>
          <p:cNvPr id="7" name="Subtitle 2"/>
          <p:cNvSpPr txBox="1">
            <a:spLocks/>
          </p:cNvSpPr>
          <p:nvPr/>
        </p:nvSpPr>
        <p:spPr>
          <a:xfrm>
            <a:off x="6248400" y="4020206"/>
            <a:ext cx="5391150" cy="1533807"/>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r"/>
            <a:endParaRPr lang="en-US" sz="2000" dirty="0" smtClean="0"/>
          </a:p>
          <a:p>
            <a:pPr algn="r"/>
            <a:endParaRPr lang="en-US" sz="2000" dirty="0"/>
          </a:p>
          <a:p>
            <a:pPr algn="r"/>
            <a:r>
              <a:rPr lang="mn-MN" sz="2000" dirty="0" smtClean="0"/>
              <a:t>А.Нэргүй Б.Жаргал</a:t>
            </a:r>
            <a:r>
              <a:rPr lang="mn-MN" sz="2000" dirty="0" smtClean="0">
                <a:latin typeface="Times New Roman" pitchFamily="18" charset="0"/>
                <a:cs typeface="Times New Roman" pitchFamily="18" charset="0"/>
              </a:rPr>
              <a:t> </a:t>
            </a:r>
            <a:r>
              <a:rPr lang="en-US" sz="2000" dirty="0">
                <a:latin typeface="Times New Roman" pitchFamily="18" charset="0"/>
                <a:cs typeface="Times New Roman" pitchFamily="18" charset="0"/>
              </a:rPr>
              <a:t>(</a:t>
            </a:r>
            <a:r>
              <a:rPr lang="mn-MN" sz="2000" dirty="0">
                <a:latin typeface="Times New Roman" pitchFamily="18" charset="0"/>
                <a:cs typeface="Times New Roman" pitchFamily="18" charset="0"/>
              </a:rPr>
              <a:t> МУБИС.УБТС. </a:t>
            </a:r>
            <a:endParaRPr lang="en-US" sz="2000" dirty="0">
              <a:latin typeface="Times New Roman" pitchFamily="18" charset="0"/>
              <a:cs typeface="Times New Roman" pitchFamily="18" charset="0"/>
            </a:endParaRPr>
          </a:p>
          <a:p>
            <a:pPr algn="r"/>
            <a:r>
              <a:rPr lang="mn-MN" sz="2000" dirty="0">
                <a:latin typeface="Times New Roman" pitchFamily="18" charset="0"/>
                <a:cs typeface="Times New Roman" pitchFamily="18" charset="0"/>
              </a:rPr>
              <a:t>Технологийн </a:t>
            </a:r>
            <a:r>
              <a:rPr lang="mn-MN" sz="2000" dirty="0" smtClean="0">
                <a:latin typeface="Times New Roman" pitchFamily="18" charset="0"/>
                <a:cs typeface="Times New Roman" pitchFamily="18" charset="0"/>
              </a:rPr>
              <a:t>тэнхим</a:t>
            </a:r>
            <a:r>
              <a:rPr lang="en-US" sz="2000" dirty="0" smtClean="0">
                <a:latin typeface="Times New Roman" pitchFamily="18" charset="0"/>
                <a:cs typeface="Times New Roman" pitchFamily="18" charset="0"/>
              </a:rPr>
              <a:t> )</a:t>
            </a:r>
            <a:endParaRPr lang="en-US" sz="2000" dirty="0">
              <a:latin typeface="Times New Roman" pitchFamily="18" charset="0"/>
              <a:cs typeface="Times New Roman" pitchFamily="18" charset="0"/>
            </a:endParaRPr>
          </a:p>
        </p:txBody>
      </p:sp>
      <p:sp>
        <p:nvSpPr>
          <p:cNvPr id="2" name="Rectangle 1"/>
          <p:cNvSpPr/>
          <p:nvPr/>
        </p:nvSpPr>
        <p:spPr>
          <a:xfrm>
            <a:off x="5159922" y="2647560"/>
            <a:ext cx="6479628" cy="1200329"/>
          </a:xfrm>
          <a:prstGeom prst="rect">
            <a:avLst/>
          </a:prstGeom>
        </p:spPr>
        <p:txBody>
          <a:bodyPr wrap="square">
            <a:spAutoFit/>
          </a:bodyPr>
          <a:lstStyle/>
          <a:p>
            <a:r>
              <a:rPr lang="mn-MN" sz="2400" i="1" u="sng" dirty="0" smtClean="0"/>
              <a:t>сэтгүүл</a:t>
            </a:r>
            <a:r>
              <a:rPr lang="mn-MN" sz="2400" i="1" u="sng" dirty="0"/>
              <a:t>:” Международный журнал прикладных их фундаментальных исследования” </a:t>
            </a:r>
            <a:r>
              <a:rPr lang="mn-MN" sz="2400" i="1" u="sng" dirty="0">
                <a:solidFill>
                  <a:srgbClr val="FF0000"/>
                </a:solidFill>
              </a:rPr>
              <a:t>2016№6</a:t>
            </a:r>
            <a:r>
              <a:rPr lang="en-US" sz="2400" i="1" u="sng" dirty="0"/>
              <a:t>(</a:t>
            </a:r>
            <a:r>
              <a:rPr lang="mn-MN" sz="2400" i="1" u="sng" dirty="0"/>
              <a:t>часть 1</a:t>
            </a:r>
            <a:r>
              <a:rPr lang="en-US" sz="2400" i="1" u="sng" dirty="0"/>
              <a:t>)</a:t>
            </a:r>
            <a:r>
              <a:rPr lang="mn-MN" sz="2400" i="1" u="sng" dirty="0"/>
              <a:t>с.149-152</a:t>
            </a:r>
            <a:endParaRPr lang="en-US" sz="2400" dirty="0"/>
          </a:p>
        </p:txBody>
      </p:sp>
      <p:pic>
        <p:nvPicPr>
          <p:cNvPr id="1026" name="Picture 2" descr="C:\Users\Jargal\Downloads\16128784_1260962430609051_313082690_n.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76729" y="2476499"/>
            <a:ext cx="2747214" cy="38967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258914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8000" y="1466192"/>
            <a:ext cx="10972800" cy="4706007"/>
          </a:xfrm>
        </p:spPr>
        <p:txBody>
          <a:bodyPr>
            <a:normAutofit/>
          </a:bodyPr>
          <a:lstStyle/>
          <a:p>
            <a:pPr algn="just"/>
            <a:r>
              <a:rPr lang="mn-MN" dirty="0"/>
              <a:t>Эхний хичээл дээр сурагчдад төслийн зорилгыг танилцуулсан: “Эх орны ургамал, амьтан” сэдэвт зурагт цуглуулга бүтээх. Тус ажлыг гүйцэтгэхэд шаардлагатай хэд хэдэн даалгаврыг танилцуулав. Үүнд: </a:t>
            </a:r>
            <a:endParaRPr lang="en-US" dirty="0"/>
          </a:p>
          <a:p>
            <a:pPr lvl="0" algn="just"/>
            <a:r>
              <a:rPr lang="mn-MN" dirty="0"/>
              <a:t>Казахстаны ургамал амьтдын дасан зохицол, </a:t>
            </a:r>
            <a:endParaRPr lang="en-US" dirty="0"/>
          </a:p>
          <a:p>
            <a:pPr lvl="0" algn="just"/>
            <a:r>
              <a:rPr lang="mn-MN" dirty="0"/>
              <a:t>Ургамал амьтанд нөлөөлж байгаа экологийн асуудлуудтай танилцах, </a:t>
            </a:r>
            <a:endParaRPr lang="en-US" dirty="0"/>
          </a:p>
          <a:p>
            <a:pPr lvl="0" algn="just"/>
            <a:r>
              <a:rPr lang="mn-MN" dirty="0"/>
              <a:t>Казахстаны Улаан Номонд орсон амьтан ургамалтай танилцах, </a:t>
            </a:r>
            <a:endParaRPr lang="en-US" dirty="0"/>
          </a:p>
          <a:p>
            <a:pPr lvl="0" algn="just"/>
            <a:r>
              <a:rPr lang="mn-MN" dirty="0"/>
              <a:t>Зурагт цуглуулга бүтээх. </a:t>
            </a:r>
            <a:endParaRPr lang="en-US" dirty="0"/>
          </a:p>
          <a:p>
            <a:pPr algn="just"/>
            <a:endParaRPr lang="en-US" dirty="0"/>
          </a:p>
        </p:txBody>
      </p:sp>
    </p:spTree>
    <p:extLst>
      <p:ext uri="{BB962C8B-B14F-4D97-AF65-F5344CB8AC3E}">
        <p14:creationId xmlns:p14="http://schemas.microsoft.com/office/powerpoint/2010/main" val="15536935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608083"/>
            <a:ext cx="10972800" cy="4193627"/>
          </a:xfrm>
        </p:spPr>
        <p:txBody>
          <a:bodyPr>
            <a:normAutofit/>
          </a:bodyPr>
          <a:lstStyle/>
          <a:p>
            <a:pPr algn="just"/>
            <a:r>
              <a:rPr lang="mn-MN" dirty="0"/>
              <a:t>Төслийн ажлыг гүйцэтгэхийн тулд ангийн хүүхдүүдийг гурван бүлэгт хуваав: </a:t>
            </a:r>
            <a:r>
              <a:rPr lang="mn-MN" dirty="0" smtClean="0"/>
              <a:t>ургамал </a:t>
            </a:r>
            <a:r>
              <a:rPr lang="mn-MN" dirty="0"/>
              <a:t>судлаач, амьтан судлаач, экологич. </a:t>
            </a:r>
            <a:endParaRPr lang="mn-MN" dirty="0" smtClean="0"/>
          </a:p>
          <a:p>
            <a:pPr algn="just"/>
            <a:r>
              <a:rPr lang="mn-MN" dirty="0" smtClean="0"/>
              <a:t>Төслийн </a:t>
            </a:r>
            <a:r>
              <a:rPr lang="mn-MN" dirty="0"/>
              <a:t>ажил дуусан дуустал ийнхүү бүлэгт хуваагдан ажилласан ба бүлэг бүр өөр өөрсдийн чиглэлээр судалгаа хийж, хийж гүйцэтгсэн, олж мэдсэн зүйлсээрээ ангийнхандаа илтгэл тавьж байв. Гэрийн даалгаварт өөр өөрсдийн бүлэгт хамаарах зураг цуглуулах даалгавар өгөв. Хүүхдүүдийн хамгийн их сонирхлыг татсан хичээл нь аялал хичээл байсан ба хүүхдүүд Карагандиснкийн ургамал амьтан, Улаан Номонд орсон амьтдын талаар олон сонирхолтой зүйлс сонсож сонирхсон асуултаа асууж байв</a:t>
            </a:r>
            <a:endParaRPr lang="en-US" dirty="0"/>
          </a:p>
        </p:txBody>
      </p:sp>
    </p:spTree>
    <p:extLst>
      <p:ext uri="{BB962C8B-B14F-4D97-AF65-F5344CB8AC3E}">
        <p14:creationId xmlns:p14="http://schemas.microsoft.com/office/powerpoint/2010/main" val="487703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51972428"/>
              </p:ext>
            </p:extLst>
          </p:nvPr>
        </p:nvGraphicFramePr>
        <p:xfrm>
          <a:off x="609600" y="1349007"/>
          <a:ext cx="10972800" cy="4949192"/>
        </p:xfrm>
        <a:graphic>
          <a:graphicData uri="http://schemas.openxmlformats.org/drawingml/2006/table">
            <a:tbl>
              <a:tblPr firstRow="1" firstCol="1" bandRow="1">
                <a:tableStyleId>{5C22544A-7EE6-4342-B048-85BDC9FD1C3A}</a:tableStyleId>
              </a:tblPr>
              <a:tblGrid>
                <a:gridCol w="2946400"/>
                <a:gridCol w="1442720"/>
                <a:gridCol w="2194560"/>
                <a:gridCol w="2194560"/>
                <a:gridCol w="2194560"/>
              </a:tblGrid>
              <a:tr h="352536">
                <a:tc>
                  <a:txBody>
                    <a:bodyPr/>
                    <a:lstStyle/>
                    <a:p>
                      <a:pPr marL="0" marR="0" algn="just">
                        <a:lnSpc>
                          <a:spcPct val="115000"/>
                        </a:lnSpc>
                        <a:spcBef>
                          <a:spcPts val="0"/>
                        </a:spcBef>
                        <a:spcAft>
                          <a:spcPts val="0"/>
                        </a:spcAft>
                      </a:pPr>
                      <a:r>
                        <a:rPr lang="mn-MN" sz="1800" dirty="0">
                          <a:effectLst/>
                          <a:latin typeface="Arial" pitchFamily="34" charset="0"/>
                          <a:cs typeface="Arial" pitchFamily="34" charset="0"/>
                        </a:rPr>
                        <a:t>Анги</a:t>
                      </a:r>
                      <a:endParaRPr lang="en-US" sz="1800" dirty="0">
                        <a:effectLst/>
                        <a:latin typeface="Arial" pitchFamily="34" charset="0"/>
                        <a:ea typeface="MS Mincho"/>
                        <a:cs typeface="Arial" pitchFamily="34" charset="0"/>
                      </a:endParaRPr>
                    </a:p>
                  </a:txBody>
                  <a:tcPr marT="0" marB="0"/>
                </a:tc>
                <a:tc gridSpan="2">
                  <a:txBody>
                    <a:bodyPr/>
                    <a:lstStyle/>
                    <a:p>
                      <a:pPr marL="0" marR="0" algn="ctr">
                        <a:lnSpc>
                          <a:spcPct val="115000"/>
                        </a:lnSpc>
                        <a:spcBef>
                          <a:spcPts val="0"/>
                        </a:spcBef>
                        <a:spcAft>
                          <a:spcPts val="0"/>
                        </a:spcAft>
                      </a:pPr>
                      <a:r>
                        <a:rPr lang="mn-MN" sz="1800">
                          <a:effectLst/>
                          <a:latin typeface="Arial" pitchFamily="34" charset="0"/>
                          <a:cs typeface="Arial" pitchFamily="34" charset="0"/>
                        </a:rPr>
                        <a:t>Харьцуулсан 4 в анги </a:t>
                      </a:r>
                      <a:endParaRPr lang="en-US" sz="1800">
                        <a:effectLst/>
                        <a:latin typeface="Arial" pitchFamily="34" charset="0"/>
                        <a:ea typeface="MS Mincho"/>
                        <a:cs typeface="Arial" pitchFamily="34" charset="0"/>
                      </a:endParaRPr>
                    </a:p>
                  </a:txBody>
                  <a:tcPr marT="0" marB="0"/>
                </a:tc>
                <a:tc hMerge="1">
                  <a:txBody>
                    <a:bodyPr/>
                    <a:lstStyle/>
                    <a:p>
                      <a:endParaRPr lang="en-US"/>
                    </a:p>
                  </a:txBody>
                  <a:tcPr/>
                </a:tc>
                <a:tc gridSpan="2">
                  <a:txBody>
                    <a:bodyPr/>
                    <a:lstStyle/>
                    <a:p>
                      <a:pPr marL="0" marR="0" algn="ctr">
                        <a:lnSpc>
                          <a:spcPct val="115000"/>
                        </a:lnSpc>
                        <a:spcBef>
                          <a:spcPts val="0"/>
                        </a:spcBef>
                        <a:spcAft>
                          <a:spcPts val="0"/>
                        </a:spcAft>
                      </a:pPr>
                      <a:r>
                        <a:rPr lang="mn-MN" sz="1800">
                          <a:effectLst/>
                          <a:latin typeface="Arial" pitchFamily="34" charset="0"/>
                          <a:cs typeface="Arial" pitchFamily="34" charset="0"/>
                        </a:rPr>
                        <a:t>Туршилт хийсэн 4 а анги </a:t>
                      </a:r>
                      <a:endParaRPr lang="en-US" sz="1800">
                        <a:effectLst/>
                        <a:latin typeface="Arial" pitchFamily="34" charset="0"/>
                        <a:ea typeface="MS Mincho"/>
                        <a:cs typeface="Arial" pitchFamily="34" charset="0"/>
                      </a:endParaRPr>
                    </a:p>
                  </a:txBody>
                  <a:tcPr marT="0" marB="0"/>
                </a:tc>
                <a:tc hMerge="1">
                  <a:txBody>
                    <a:bodyPr/>
                    <a:lstStyle/>
                    <a:p>
                      <a:endParaRPr lang="en-US"/>
                    </a:p>
                  </a:txBody>
                  <a:tcPr/>
                </a:tc>
              </a:tr>
              <a:tr h="352536">
                <a:tc>
                  <a:txBody>
                    <a:bodyPr/>
                    <a:lstStyle/>
                    <a:p>
                      <a:pPr marL="0" marR="0" algn="just">
                        <a:lnSpc>
                          <a:spcPct val="115000"/>
                        </a:lnSpc>
                        <a:spcBef>
                          <a:spcPts val="0"/>
                        </a:spcBef>
                        <a:spcAft>
                          <a:spcPts val="0"/>
                        </a:spcAft>
                      </a:pPr>
                      <a:r>
                        <a:rPr lang="mn-MN" sz="1800" dirty="0">
                          <a:effectLst/>
                          <a:latin typeface="Arial" pitchFamily="34" charset="0"/>
                          <a:cs typeface="Arial" pitchFamily="34" charset="0"/>
                        </a:rPr>
                        <a:t>Түвшин </a:t>
                      </a:r>
                      <a:endParaRPr lang="en-US" sz="1800" dirty="0">
                        <a:effectLst/>
                        <a:latin typeface="Arial" pitchFamily="34" charset="0"/>
                        <a:ea typeface="MS Mincho"/>
                        <a:cs typeface="Arial" pitchFamily="34" charset="0"/>
                      </a:endParaRPr>
                    </a:p>
                  </a:txBody>
                  <a:tcPr marT="0" marB="0"/>
                </a:tc>
                <a:tc>
                  <a:txBody>
                    <a:bodyPr/>
                    <a:lstStyle/>
                    <a:p>
                      <a:pPr marL="0" marR="0" algn="just">
                        <a:lnSpc>
                          <a:spcPct val="115000"/>
                        </a:lnSpc>
                        <a:spcBef>
                          <a:spcPts val="0"/>
                        </a:spcBef>
                        <a:spcAft>
                          <a:spcPts val="0"/>
                        </a:spcAft>
                      </a:pPr>
                      <a:r>
                        <a:rPr lang="mn-MN" sz="1800">
                          <a:effectLst/>
                          <a:latin typeface="Arial" pitchFamily="34" charset="0"/>
                          <a:cs typeface="Arial" pitchFamily="34" charset="0"/>
                        </a:rPr>
                        <a:t>Сурагчдын тоо </a:t>
                      </a:r>
                      <a:endParaRPr lang="en-US" sz="1800">
                        <a:effectLst/>
                        <a:latin typeface="Arial" pitchFamily="34" charset="0"/>
                        <a:ea typeface="MS Mincho"/>
                        <a:cs typeface="Arial" pitchFamily="34" charset="0"/>
                      </a:endParaRPr>
                    </a:p>
                  </a:txBody>
                  <a:tcPr marT="0" marB="0"/>
                </a:tc>
                <a:tc>
                  <a:txBody>
                    <a:bodyPr/>
                    <a:lstStyle/>
                    <a:p>
                      <a:pPr marL="0" marR="0" algn="just">
                        <a:lnSpc>
                          <a:spcPct val="115000"/>
                        </a:lnSpc>
                        <a:spcBef>
                          <a:spcPts val="0"/>
                        </a:spcBef>
                        <a:spcAft>
                          <a:spcPts val="0"/>
                        </a:spcAft>
                      </a:pPr>
                      <a:r>
                        <a:rPr lang="mn-MN" sz="1800" dirty="0">
                          <a:effectLst/>
                          <a:latin typeface="Arial" pitchFamily="34" charset="0"/>
                          <a:cs typeface="Arial" pitchFamily="34" charset="0"/>
                        </a:rPr>
                        <a:t>%</a:t>
                      </a:r>
                      <a:endParaRPr lang="en-US" sz="1800" dirty="0">
                        <a:effectLst/>
                        <a:latin typeface="Arial" pitchFamily="34" charset="0"/>
                        <a:ea typeface="MS Mincho"/>
                        <a:cs typeface="Arial" pitchFamily="34" charset="0"/>
                      </a:endParaRPr>
                    </a:p>
                  </a:txBody>
                  <a:tcPr marT="0" marB="0"/>
                </a:tc>
                <a:tc>
                  <a:txBody>
                    <a:bodyPr/>
                    <a:lstStyle/>
                    <a:p>
                      <a:pPr marL="0" marR="0" algn="just">
                        <a:lnSpc>
                          <a:spcPct val="115000"/>
                        </a:lnSpc>
                        <a:spcBef>
                          <a:spcPts val="0"/>
                        </a:spcBef>
                        <a:spcAft>
                          <a:spcPts val="0"/>
                        </a:spcAft>
                      </a:pPr>
                      <a:r>
                        <a:rPr lang="mn-MN" sz="1800">
                          <a:effectLst/>
                          <a:latin typeface="Arial" pitchFamily="34" charset="0"/>
                          <a:cs typeface="Arial" pitchFamily="34" charset="0"/>
                        </a:rPr>
                        <a:t>Сурагчдын тоо </a:t>
                      </a:r>
                      <a:endParaRPr lang="en-US" sz="1800">
                        <a:effectLst/>
                        <a:latin typeface="Arial" pitchFamily="34" charset="0"/>
                        <a:ea typeface="MS Mincho"/>
                        <a:cs typeface="Arial" pitchFamily="34" charset="0"/>
                      </a:endParaRPr>
                    </a:p>
                  </a:txBody>
                  <a:tcPr marT="0" marB="0"/>
                </a:tc>
                <a:tc>
                  <a:txBody>
                    <a:bodyPr/>
                    <a:lstStyle/>
                    <a:p>
                      <a:pPr marL="0" marR="0" algn="just">
                        <a:lnSpc>
                          <a:spcPct val="115000"/>
                        </a:lnSpc>
                        <a:spcBef>
                          <a:spcPts val="0"/>
                        </a:spcBef>
                        <a:spcAft>
                          <a:spcPts val="0"/>
                        </a:spcAft>
                      </a:pPr>
                      <a:r>
                        <a:rPr lang="mn-MN" sz="1800">
                          <a:effectLst/>
                          <a:latin typeface="Arial" pitchFamily="34" charset="0"/>
                          <a:cs typeface="Arial" pitchFamily="34" charset="0"/>
                        </a:rPr>
                        <a:t>%</a:t>
                      </a:r>
                      <a:endParaRPr lang="en-US" sz="1800">
                        <a:effectLst/>
                        <a:latin typeface="Arial" pitchFamily="34" charset="0"/>
                        <a:ea typeface="MS Mincho"/>
                        <a:cs typeface="Arial" pitchFamily="34" charset="0"/>
                      </a:endParaRPr>
                    </a:p>
                  </a:txBody>
                  <a:tcPr marT="0" marB="0"/>
                </a:tc>
              </a:tr>
              <a:tr h="352536">
                <a:tc>
                  <a:txBody>
                    <a:bodyPr/>
                    <a:lstStyle/>
                    <a:p>
                      <a:pPr marL="0" marR="0" algn="just">
                        <a:lnSpc>
                          <a:spcPct val="115000"/>
                        </a:lnSpc>
                        <a:spcBef>
                          <a:spcPts val="0"/>
                        </a:spcBef>
                        <a:spcAft>
                          <a:spcPts val="0"/>
                        </a:spcAft>
                      </a:pPr>
                      <a:r>
                        <a:rPr lang="mn-MN" sz="1800" dirty="0">
                          <a:effectLst/>
                          <a:latin typeface="Arial" pitchFamily="34" charset="0"/>
                          <a:cs typeface="Arial" pitchFamily="34" charset="0"/>
                        </a:rPr>
                        <a:t>1, сонирхолгүй байх </a:t>
                      </a:r>
                      <a:endParaRPr lang="en-US" sz="18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3</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12,5</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0</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0</a:t>
                      </a:r>
                      <a:endParaRPr lang="en-US" sz="1800">
                        <a:effectLst/>
                        <a:latin typeface="Arial" pitchFamily="34" charset="0"/>
                        <a:ea typeface="MS Mincho"/>
                        <a:cs typeface="Arial" pitchFamily="34" charset="0"/>
                      </a:endParaRPr>
                    </a:p>
                  </a:txBody>
                  <a:tcPr marT="0" marB="0"/>
                </a:tc>
              </a:tr>
              <a:tr h="727028">
                <a:tc>
                  <a:txBody>
                    <a:bodyPr/>
                    <a:lstStyle/>
                    <a:p>
                      <a:pPr marL="0" marR="0" algn="just">
                        <a:lnSpc>
                          <a:spcPct val="115000"/>
                        </a:lnSpc>
                        <a:spcBef>
                          <a:spcPts val="0"/>
                        </a:spcBef>
                        <a:spcAft>
                          <a:spcPts val="0"/>
                        </a:spcAft>
                      </a:pPr>
                      <a:r>
                        <a:rPr lang="mn-MN" sz="1800" dirty="0">
                          <a:effectLst/>
                          <a:latin typeface="Arial" pitchFamily="34" charset="0"/>
                          <a:cs typeface="Arial" pitchFamily="34" charset="0"/>
                        </a:rPr>
                        <a:t>2. шинэ зүйлд хариу үйлдэл гаргах </a:t>
                      </a:r>
                      <a:endParaRPr lang="en-US" sz="18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dirty="0">
                          <a:effectLst/>
                          <a:latin typeface="Arial" pitchFamily="34" charset="0"/>
                          <a:cs typeface="Arial" pitchFamily="34" charset="0"/>
                        </a:rPr>
                        <a:t>4</a:t>
                      </a:r>
                      <a:endParaRPr lang="en-US" sz="18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16,7</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3</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11,5</a:t>
                      </a:r>
                      <a:endParaRPr lang="en-US" sz="1800">
                        <a:effectLst/>
                        <a:latin typeface="Arial" pitchFamily="34" charset="0"/>
                        <a:ea typeface="MS Mincho"/>
                        <a:cs typeface="Arial" pitchFamily="34" charset="0"/>
                      </a:endParaRPr>
                    </a:p>
                  </a:txBody>
                  <a:tcPr marT="0" marB="0"/>
                </a:tc>
              </a:tr>
              <a:tr h="352536">
                <a:tc>
                  <a:txBody>
                    <a:bodyPr/>
                    <a:lstStyle/>
                    <a:p>
                      <a:pPr marL="0" marR="0" algn="just">
                        <a:lnSpc>
                          <a:spcPct val="115000"/>
                        </a:lnSpc>
                        <a:spcBef>
                          <a:spcPts val="0"/>
                        </a:spcBef>
                        <a:spcAft>
                          <a:spcPts val="0"/>
                        </a:spcAft>
                      </a:pPr>
                      <a:r>
                        <a:rPr lang="mn-MN" sz="1800" dirty="0">
                          <a:effectLst/>
                          <a:latin typeface="Arial" pitchFamily="34" charset="0"/>
                          <a:cs typeface="Arial" pitchFamily="34" charset="0"/>
                        </a:rPr>
                        <a:t>3. сониучирхах </a:t>
                      </a:r>
                      <a:endParaRPr lang="en-US" sz="18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7</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29,1</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4</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15,4</a:t>
                      </a:r>
                      <a:endParaRPr lang="en-US" sz="1800">
                        <a:effectLst/>
                        <a:latin typeface="Arial" pitchFamily="34" charset="0"/>
                        <a:ea typeface="MS Mincho"/>
                        <a:cs typeface="Arial" pitchFamily="34" charset="0"/>
                      </a:endParaRPr>
                    </a:p>
                  </a:txBody>
                  <a:tcPr marT="0" marB="0"/>
                </a:tc>
              </a:tr>
              <a:tr h="727028">
                <a:tc>
                  <a:txBody>
                    <a:bodyPr/>
                    <a:lstStyle/>
                    <a:p>
                      <a:pPr marL="0" marR="0" algn="just">
                        <a:lnSpc>
                          <a:spcPct val="115000"/>
                        </a:lnSpc>
                        <a:spcBef>
                          <a:spcPts val="0"/>
                        </a:spcBef>
                        <a:spcAft>
                          <a:spcPts val="0"/>
                        </a:spcAft>
                      </a:pPr>
                      <a:r>
                        <a:rPr lang="mn-MN" sz="1800" dirty="0">
                          <a:effectLst/>
                          <a:latin typeface="Arial" pitchFamily="34" charset="0"/>
                          <a:cs typeface="Arial" pitchFamily="34" charset="0"/>
                        </a:rPr>
                        <a:t>4. нөхцөл байдлаас хамаарсан сонирхол</a:t>
                      </a:r>
                      <a:endParaRPr lang="en-US" sz="18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3</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12,5</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5</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19,2</a:t>
                      </a:r>
                      <a:endParaRPr lang="en-US" sz="1800">
                        <a:effectLst/>
                        <a:latin typeface="Arial" pitchFamily="34" charset="0"/>
                        <a:ea typeface="MS Mincho"/>
                        <a:cs typeface="Arial" pitchFamily="34" charset="0"/>
                      </a:endParaRPr>
                    </a:p>
                  </a:txBody>
                  <a:tcPr marT="0" marB="0"/>
                </a:tc>
              </a:tr>
              <a:tr h="727028">
                <a:tc>
                  <a:txBody>
                    <a:bodyPr/>
                    <a:lstStyle/>
                    <a:p>
                      <a:pPr marL="0" marR="0" algn="just">
                        <a:lnSpc>
                          <a:spcPct val="115000"/>
                        </a:lnSpc>
                        <a:spcBef>
                          <a:spcPts val="0"/>
                        </a:spcBef>
                        <a:spcAft>
                          <a:spcPts val="0"/>
                        </a:spcAft>
                      </a:pPr>
                      <a:r>
                        <a:rPr lang="mn-MN" sz="1800" dirty="0">
                          <a:effectLst/>
                          <a:latin typeface="Arial" pitchFamily="34" charset="0"/>
                          <a:cs typeface="Arial" pitchFamily="34" charset="0"/>
                        </a:rPr>
                        <a:t>5. танин мэдэх тогтвортой сонирхол</a:t>
                      </a:r>
                      <a:endParaRPr lang="en-US" sz="18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dirty="0">
                          <a:effectLst/>
                          <a:latin typeface="Arial" pitchFamily="34" charset="0"/>
                          <a:cs typeface="Arial" pitchFamily="34" charset="0"/>
                        </a:rPr>
                        <a:t>4</a:t>
                      </a:r>
                      <a:endParaRPr lang="en-US" sz="18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dirty="0">
                          <a:effectLst/>
                          <a:latin typeface="Arial" pitchFamily="34" charset="0"/>
                          <a:cs typeface="Arial" pitchFamily="34" charset="0"/>
                        </a:rPr>
                        <a:t>16,7</a:t>
                      </a:r>
                      <a:endParaRPr lang="en-US" sz="18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dirty="0">
                          <a:effectLst/>
                          <a:latin typeface="Arial" pitchFamily="34" charset="0"/>
                          <a:cs typeface="Arial" pitchFamily="34" charset="0"/>
                        </a:rPr>
                        <a:t>8</a:t>
                      </a:r>
                      <a:endParaRPr lang="en-US" sz="18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30,8</a:t>
                      </a:r>
                      <a:endParaRPr lang="en-US" sz="1800">
                        <a:effectLst/>
                        <a:latin typeface="Arial" pitchFamily="34" charset="0"/>
                        <a:ea typeface="MS Mincho"/>
                        <a:cs typeface="Arial" pitchFamily="34" charset="0"/>
                      </a:endParaRPr>
                    </a:p>
                  </a:txBody>
                  <a:tcPr marT="0" marB="0"/>
                </a:tc>
              </a:tr>
              <a:tr h="727028">
                <a:tc>
                  <a:txBody>
                    <a:bodyPr/>
                    <a:lstStyle/>
                    <a:p>
                      <a:pPr marL="0" marR="0" algn="just">
                        <a:lnSpc>
                          <a:spcPct val="115000"/>
                        </a:lnSpc>
                        <a:spcBef>
                          <a:spcPts val="0"/>
                        </a:spcBef>
                        <a:spcAft>
                          <a:spcPts val="0"/>
                        </a:spcAft>
                      </a:pPr>
                      <a:r>
                        <a:rPr lang="mn-MN" sz="1800">
                          <a:effectLst/>
                          <a:latin typeface="Arial" pitchFamily="34" charset="0"/>
                          <a:cs typeface="Arial" pitchFamily="34" charset="0"/>
                        </a:rPr>
                        <a:t>6. тархмал танин мэдэхүйн сонирхол </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3</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12,5</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dirty="0">
                          <a:effectLst/>
                          <a:latin typeface="Arial" pitchFamily="34" charset="0"/>
                          <a:cs typeface="Arial" pitchFamily="34" charset="0"/>
                        </a:rPr>
                        <a:t>6</a:t>
                      </a:r>
                      <a:endParaRPr lang="en-US" sz="18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dirty="0">
                          <a:effectLst/>
                          <a:latin typeface="Arial" pitchFamily="34" charset="0"/>
                          <a:cs typeface="Arial" pitchFamily="34" charset="0"/>
                        </a:rPr>
                        <a:t>23,1</a:t>
                      </a:r>
                      <a:endParaRPr lang="en-US" sz="1800" dirty="0">
                        <a:effectLst/>
                        <a:latin typeface="Arial" pitchFamily="34" charset="0"/>
                        <a:ea typeface="MS Mincho"/>
                        <a:cs typeface="Arial" pitchFamily="34" charset="0"/>
                      </a:endParaRPr>
                    </a:p>
                  </a:txBody>
                  <a:tcPr marT="0" marB="0"/>
                </a:tc>
              </a:tr>
              <a:tr h="352536">
                <a:tc>
                  <a:txBody>
                    <a:bodyPr/>
                    <a:lstStyle/>
                    <a:p>
                      <a:pPr marL="0" marR="0" algn="just">
                        <a:lnSpc>
                          <a:spcPct val="115000"/>
                        </a:lnSpc>
                        <a:spcBef>
                          <a:spcPts val="0"/>
                        </a:spcBef>
                        <a:spcAft>
                          <a:spcPts val="0"/>
                        </a:spcAft>
                      </a:pPr>
                      <a:r>
                        <a:rPr lang="mn-MN" sz="1800">
                          <a:effectLst/>
                          <a:latin typeface="Arial" pitchFamily="34" charset="0"/>
                          <a:cs typeface="Arial" pitchFamily="34" charset="0"/>
                        </a:rPr>
                        <a:t>Нийт </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24</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dirty="0">
                          <a:effectLst/>
                          <a:latin typeface="Arial" pitchFamily="34" charset="0"/>
                          <a:cs typeface="Arial" pitchFamily="34" charset="0"/>
                        </a:rPr>
                        <a:t>100</a:t>
                      </a:r>
                      <a:endParaRPr lang="en-US" sz="18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a:effectLst/>
                          <a:latin typeface="Arial" pitchFamily="34" charset="0"/>
                          <a:cs typeface="Arial" pitchFamily="34" charset="0"/>
                        </a:rPr>
                        <a:t>26</a:t>
                      </a:r>
                      <a:endParaRPr lang="en-US" sz="18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800" dirty="0">
                          <a:effectLst/>
                          <a:latin typeface="Arial" pitchFamily="34" charset="0"/>
                          <a:cs typeface="Arial" pitchFamily="34" charset="0"/>
                        </a:rPr>
                        <a:t>100</a:t>
                      </a:r>
                      <a:endParaRPr lang="en-US" sz="1800" dirty="0">
                        <a:effectLst/>
                        <a:latin typeface="Arial" pitchFamily="34" charset="0"/>
                        <a:ea typeface="MS Mincho"/>
                        <a:cs typeface="Arial" pitchFamily="34" charset="0"/>
                      </a:endParaRPr>
                    </a:p>
                  </a:txBody>
                  <a:tcPr marT="0" marB="0"/>
                </a:tc>
              </a:tr>
            </a:tbl>
          </a:graphicData>
        </a:graphic>
      </p:graphicFrame>
      <p:sp>
        <p:nvSpPr>
          <p:cNvPr id="5" name="Rectangle 1"/>
          <p:cNvSpPr>
            <a:spLocks noChangeArrowheads="1"/>
          </p:cNvSpPr>
          <p:nvPr/>
        </p:nvSpPr>
        <p:spPr bwMode="auto">
          <a:xfrm>
            <a:off x="609600" y="425678"/>
            <a:ext cx="10769600" cy="9233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mn-MN" b="0" i="0" u="none" strike="noStrike" cap="none" normalizeH="0" baseline="0" dirty="0" smtClean="0">
                <a:ln>
                  <a:noFill/>
                </a:ln>
                <a:solidFill>
                  <a:schemeClr val="bg1"/>
                </a:solidFill>
                <a:effectLst/>
                <a:latin typeface="Times New Roman" pitchFamily="18" charset="0"/>
                <a:ea typeface="MS Mincho" pitchFamily="49" charset="-128"/>
                <a:cs typeface="Times New Roman" pitchFamily="18" charset="0"/>
              </a:rPr>
              <a:t>Бага ангийн хүүхдийн танин мэдэх хүсэл сонирхлын түвшин </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mn-MN" b="0" i="0" u="none" strike="noStrike" cap="none" normalizeH="0" baseline="0" dirty="0" smtClean="0">
                <a:ln>
                  <a:noFill/>
                </a:ln>
                <a:solidFill>
                  <a:schemeClr val="bg1"/>
                </a:solidFill>
                <a:effectLst/>
                <a:latin typeface="Times New Roman" pitchFamily="18" charset="0"/>
                <a:ea typeface="MS Mincho" pitchFamily="49" charset="-128"/>
                <a:cs typeface="Times New Roman" pitchFamily="18" charset="0"/>
              </a:rPr>
              <a:t>/бүрэлдүүлэх туршилт/</a:t>
            </a:r>
            <a:endParaRPr kumimoji="0" lang="en-US" b="0" i="0" u="none" strike="noStrike" cap="none" normalizeH="0" baseline="0" dirty="0" smtClean="0">
              <a:ln>
                <a:noFill/>
              </a:ln>
              <a:solidFill>
                <a:schemeClr val="bg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bg1"/>
              </a:solidFill>
              <a:effectLst/>
              <a:latin typeface="Arial" pitchFamily="34" charset="0"/>
              <a:cs typeface="Arial" pitchFamily="34" charset="0"/>
            </a:endParaRPr>
          </a:p>
        </p:txBody>
      </p:sp>
    </p:spTree>
    <p:extLst>
      <p:ext uri="{BB962C8B-B14F-4D97-AF65-F5344CB8AC3E}">
        <p14:creationId xmlns:p14="http://schemas.microsoft.com/office/powerpoint/2010/main" val="2935496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92316" y="365125"/>
            <a:ext cx="9761483" cy="1325563"/>
          </a:xfrm>
        </p:spPr>
        <p:txBody>
          <a:bodyPr>
            <a:normAutofit/>
          </a:bodyPr>
          <a:lstStyle/>
          <a:p>
            <a:pPr algn="ctr"/>
            <a:r>
              <a:rPr lang="mn-MN" b="1" dirty="0" smtClean="0">
                <a:solidFill>
                  <a:schemeClr val="bg1"/>
                </a:solidFill>
              </a:rPr>
              <a:t>Дүгнэлт </a:t>
            </a:r>
            <a:r>
              <a:rPr lang="en-US" dirty="0" smtClean="0"/>
              <a:t/>
            </a:r>
            <a:br>
              <a:rPr lang="en-US" dirty="0" smtClean="0"/>
            </a:br>
            <a:endParaRPr lang="en-US" dirty="0"/>
          </a:p>
        </p:txBody>
      </p:sp>
      <p:sp>
        <p:nvSpPr>
          <p:cNvPr id="3" name="Content Placeholder 2"/>
          <p:cNvSpPr>
            <a:spLocks noGrp="1"/>
          </p:cNvSpPr>
          <p:nvPr>
            <p:ph idx="1"/>
          </p:nvPr>
        </p:nvSpPr>
        <p:spPr>
          <a:xfrm>
            <a:off x="609600" y="1355834"/>
            <a:ext cx="10972800" cy="4968766"/>
          </a:xfrm>
        </p:spPr>
        <p:txBody>
          <a:bodyPr>
            <a:normAutofit fontScale="55000" lnSpcReduction="20000"/>
          </a:bodyPr>
          <a:lstStyle/>
          <a:p>
            <a:pPr algn="just"/>
            <a:r>
              <a:rPr lang="mn-MN" sz="3400" dirty="0" smtClean="0">
                <a:latin typeface="Arial" pitchFamily="34" charset="0"/>
                <a:cs typeface="Arial" pitchFamily="34" charset="0"/>
              </a:rPr>
              <a:t>Ингээд </a:t>
            </a:r>
            <a:r>
              <a:rPr lang="mn-MN" sz="3400" dirty="0">
                <a:latin typeface="Arial" pitchFamily="34" charset="0"/>
                <a:cs typeface="Arial" pitchFamily="34" charset="0"/>
              </a:rPr>
              <a:t>туршилт судалгааны үр дүнд суурилан дүгнэлт гаргахад төслийн үйл ажиллагааны аргачлал хэрэглэх нь бага ангийн хүүхдэд хичээл заах маш үр дүнтэй арга юм. Энэ арга нь шинэ санаа хайх, ур чадвар бүтээлч сэтгэлгээг хөгжүүлэх, бүтээлч хувь хүнийг бий болгох, бие даан мэдээлэл олж авах, тавигдсан асуудалд бие даан хариулт шийдэл олох ур чадваруудыг хүүхдэд төлөвлшүүлж өгч байна. </a:t>
            </a:r>
            <a:endParaRPr lang="en-US" sz="3400" dirty="0">
              <a:latin typeface="Arial" pitchFamily="34" charset="0"/>
              <a:cs typeface="Arial" pitchFamily="34" charset="0"/>
            </a:endParaRPr>
          </a:p>
          <a:p>
            <a:pPr algn="just"/>
            <a:r>
              <a:rPr lang="mn-MN" sz="3400" dirty="0">
                <a:latin typeface="Arial" pitchFamily="34" charset="0"/>
                <a:cs typeface="Arial" pitchFamily="34" charset="0"/>
              </a:rPr>
              <a:t>Бага ангийн хүүхдүүдийн төслийн сэдэв нь орж байгаа хичээлийн сэдэвтэй нягт уялдаатай байна. Учир нь энэ насны хүүхдүүд өөрсдийн амьдралын туршлага, тулгарч буй асуудалтай хамааралтай сэдэв бус хорвоог танин мэдэх гэсэн хүсэлтэй нь нийцсэн байх ёстой</a:t>
            </a:r>
            <a:r>
              <a:rPr lang="mn-MN" sz="3400" dirty="0" smtClean="0">
                <a:latin typeface="Arial" pitchFamily="34" charset="0"/>
                <a:cs typeface="Arial" pitchFamily="34" charset="0"/>
              </a:rPr>
              <a:t>.</a:t>
            </a:r>
          </a:p>
          <a:p>
            <a:pPr algn="just"/>
            <a:endParaRPr lang="en-US" sz="3400" dirty="0">
              <a:latin typeface="Arial" pitchFamily="34" charset="0"/>
              <a:cs typeface="Arial" pitchFamily="34" charset="0"/>
            </a:endParaRPr>
          </a:p>
          <a:p>
            <a:pPr algn="just"/>
            <a:r>
              <a:rPr lang="mn-MN" sz="3400" dirty="0">
                <a:latin typeface="Arial" pitchFamily="34" charset="0"/>
                <a:cs typeface="Arial" pitchFamily="34" charset="0"/>
              </a:rPr>
              <a:t>Эцэст нь дүгнэж хэлэхэд </a:t>
            </a:r>
            <a:r>
              <a:rPr lang="mn-MN" sz="3400" dirty="0">
                <a:solidFill>
                  <a:srgbClr val="FF0000"/>
                </a:solidFill>
                <a:latin typeface="Arial" pitchFamily="34" charset="0"/>
                <a:cs typeface="Arial" pitchFamily="34" charset="0"/>
              </a:rPr>
              <a:t>төслийн үйл ажиллагаа нь асуудлын гол утга учрыг олохоос гадна анги хамт </a:t>
            </a:r>
            <a:r>
              <a:rPr lang="mn-MN" sz="3400" dirty="0" smtClean="0">
                <a:solidFill>
                  <a:srgbClr val="FF0000"/>
                </a:solidFill>
                <a:latin typeface="Arial" pitchFamily="34" charset="0"/>
                <a:cs typeface="Arial" pitchFamily="34" charset="0"/>
              </a:rPr>
              <a:t>олноороо </a:t>
            </a:r>
            <a:r>
              <a:rPr lang="mn-MN" sz="3400" dirty="0">
                <a:solidFill>
                  <a:srgbClr val="FF0000"/>
                </a:solidFill>
                <a:latin typeface="Arial" pitchFamily="34" charset="0"/>
                <a:cs typeface="Arial" pitchFamily="34" charset="0"/>
              </a:rPr>
              <a:t>хамтран эцсийн бүтээгдэхүүн бүтээж түүнийгээ ухамсарлах явдал юм.  Ингэснээр хүүхдийн сониуч занг хөгжүүлж, зорилготой байх, шаргуу байх, баг хамт олонтойгоо хамтран ажиллах чадвартай болох гэх мэт чухал чадваруудыг суулгаж өгнө</a:t>
            </a:r>
            <a:r>
              <a:rPr lang="mn-MN" sz="3400" dirty="0" smtClean="0">
                <a:latin typeface="Arial" pitchFamily="34" charset="0"/>
                <a:cs typeface="Arial" pitchFamily="34" charset="0"/>
              </a:rPr>
              <a:t>.</a:t>
            </a:r>
          </a:p>
          <a:p>
            <a:pPr marL="0" indent="0" algn="just">
              <a:buNone/>
            </a:pPr>
            <a:r>
              <a:rPr lang="mn-MN" sz="3400" dirty="0" smtClean="0">
                <a:latin typeface="Arial" pitchFamily="34" charset="0"/>
                <a:cs typeface="Arial" pitchFamily="34" charset="0"/>
              </a:rPr>
              <a:t> </a:t>
            </a:r>
            <a:endParaRPr lang="en-US" sz="3400" dirty="0">
              <a:latin typeface="Arial" pitchFamily="34" charset="0"/>
              <a:cs typeface="Arial" pitchFamily="34" charset="0"/>
            </a:endParaRPr>
          </a:p>
          <a:p>
            <a:pPr algn="just"/>
            <a:r>
              <a:rPr lang="mn-MN" sz="3400" dirty="0">
                <a:solidFill>
                  <a:srgbClr val="FF0000"/>
                </a:solidFill>
                <a:latin typeface="Arial" pitchFamily="34" charset="0"/>
                <a:cs typeface="Arial" pitchFamily="34" charset="0"/>
              </a:rPr>
              <a:t>Иймээс төслийн үйл ажиллагааны аргачлалыг сургалтын үйл явцад оруулж өгөх нь маш чухал шаардлагатай гэсэн дүгнэлт гаргаж байна. Учир нь төслийн үйл ажиллагаа нь хүүхдийн оюуны болон уран сэтгэмжийн өсөлт, бие даасан байдлыг дээшлүүлж тухайн хичээлдээ дур сонирхолтой болох боломжийг нээж өгдөг. </a:t>
            </a:r>
            <a:endParaRPr lang="en-US" sz="3400" dirty="0">
              <a:solidFill>
                <a:srgbClr val="FF0000"/>
              </a:solidFill>
              <a:latin typeface="Arial" pitchFamily="34" charset="0"/>
              <a:cs typeface="Arial" pitchFamily="34" charset="0"/>
            </a:endParaRPr>
          </a:p>
          <a:p>
            <a:endParaRPr lang="en-US" dirty="0"/>
          </a:p>
        </p:txBody>
      </p:sp>
    </p:spTree>
    <p:extLst>
      <p:ext uri="{BB962C8B-B14F-4D97-AF65-F5344CB8AC3E}">
        <p14:creationId xmlns:p14="http://schemas.microsoft.com/office/powerpoint/2010/main" val="5586805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08082" y="365125"/>
            <a:ext cx="9745717" cy="1325563"/>
          </a:xfrm>
        </p:spPr>
        <p:txBody>
          <a:bodyPr/>
          <a:lstStyle/>
          <a:p>
            <a:r>
              <a:rPr lang="mn-MN" dirty="0" smtClean="0">
                <a:solidFill>
                  <a:schemeClr val="bg1"/>
                </a:solidFill>
              </a:rPr>
              <a:t>Ном зүй</a:t>
            </a:r>
            <a:endParaRPr lang="en-US" dirty="0">
              <a:solidFill>
                <a:schemeClr val="bg1"/>
              </a:solidFill>
            </a:endParaRPr>
          </a:p>
        </p:txBody>
      </p:sp>
      <p:sp>
        <p:nvSpPr>
          <p:cNvPr id="3" name="Content Placeholder 2"/>
          <p:cNvSpPr>
            <a:spLocks noGrp="1"/>
          </p:cNvSpPr>
          <p:nvPr>
            <p:ph idx="1"/>
          </p:nvPr>
        </p:nvSpPr>
        <p:spPr/>
        <p:txBody>
          <a:bodyPr>
            <a:normAutofit/>
          </a:bodyPr>
          <a:lstStyle/>
          <a:p>
            <a:r>
              <a:rPr lang="ru-RU" dirty="0"/>
              <a:t>1. Государственная программа развития образования </a:t>
            </a:r>
            <a:r>
              <a:rPr lang="ru-RU" dirty="0" smtClean="0"/>
              <a:t>Республики </a:t>
            </a:r>
            <a:r>
              <a:rPr lang="ru-RU" dirty="0"/>
              <a:t>Казахстан на 2011-2020 годы. [Электронный ресурс</a:t>
            </a:r>
            <a:r>
              <a:rPr lang="ru-RU" dirty="0" smtClean="0"/>
              <a:t>]:</a:t>
            </a:r>
            <a:r>
              <a:rPr lang="en-US" dirty="0" smtClean="0"/>
              <a:t>http</a:t>
            </a:r>
            <a:r>
              <a:rPr lang="en-US" dirty="0"/>
              <a:t>://www.bala-kk.kz//</a:t>
            </a:r>
            <a:r>
              <a:rPr lang="en-US" dirty="0" smtClean="0"/>
              <a:t>ru/gosudarstvennaja-programma-razvitijaobrazovanija-respubliki-kazakhstan-na-2011-2020-gody</a:t>
            </a:r>
            <a:r>
              <a:rPr lang="en-US" dirty="0"/>
              <a:t>/</a:t>
            </a:r>
          </a:p>
          <a:p>
            <a:r>
              <a:rPr lang="ru-RU" dirty="0"/>
              <a:t>2. Государственный общеобязательный стандарт </a:t>
            </a:r>
            <a:r>
              <a:rPr lang="ru-RU" dirty="0" smtClean="0"/>
              <a:t>начального </a:t>
            </a:r>
            <a:r>
              <a:rPr lang="ru-RU" dirty="0"/>
              <a:t>образования Республики Казахстан. ГОСО </a:t>
            </a:r>
            <a:r>
              <a:rPr lang="ru-RU" dirty="0" smtClean="0"/>
              <a:t>РК</a:t>
            </a:r>
            <a:r>
              <a:rPr lang="mn-MN" dirty="0" smtClean="0"/>
              <a:t> </a:t>
            </a:r>
            <a:r>
              <a:rPr lang="ru-RU" dirty="0" smtClean="0"/>
              <a:t>2012г</a:t>
            </a:r>
            <a:r>
              <a:rPr lang="ru-RU" dirty="0"/>
              <a:t>. [Электронный ресурс]: http://www. </a:t>
            </a:r>
            <a:r>
              <a:rPr lang="ru-RU" dirty="0" smtClean="0"/>
              <a:t>kostdaryn.kz/ru/</a:t>
            </a:r>
            <a:r>
              <a:rPr lang="en-US" dirty="0" err="1" smtClean="0"/>
              <a:t>ocentre</a:t>
            </a:r>
            <a:r>
              <a:rPr lang="en-US" dirty="0" smtClean="0"/>
              <a:t>/</a:t>
            </a:r>
            <a:r>
              <a:rPr lang="en-US" dirty="0" err="1" smtClean="0"/>
              <a:t>normbaza</a:t>
            </a:r>
            <a:r>
              <a:rPr lang="en-US" dirty="0" smtClean="0"/>
              <a:t>/594-goso2012</a:t>
            </a:r>
            <a:r>
              <a:rPr lang="en-US" dirty="0"/>
              <a:t>.</a:t>
            </a:r>
          </a:p>
        </p:txBody>
      </p:sp>
    </p:spTree>
    <p:extLst>
      <p:ext uri="{BB962C8B-B14F-4D97-AF65-F5344CB8AC3E}">
        <p14:creationId xmlns:p14="http://schemas.microsoft.com/office/powerpoint/2010/main" val="13457293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1584100" y="429185"/>
            <a:ext cx="9921025" cy="490537"/>
          </a:xfrm>
        </p:spPr>
        <p:txBody>
          <a:bodyPr>
            <a:normAutofit/>
          </a:bodyPr>
          <a:lstStyle/>
          <a:p>
            <a:r>
              <a:rPr lang="mn-MN" sz="2800" b="1" dirty="0">
                <a:solidFill>
                  <a:schemeClr val="bg1">
                    <a:lumMod val="95000"/>
                  </a:schemeClr>
                </a:solidFill>
                <a:latin typeface="Arial" pitchFamily="34" charset="0"/>
                <a:cs typeface="Arial" pitchFamily="34" charset="0"/>
              </a:rPr>
              <a:t>Оршил</a:t>
            </a:r>
            <a:endParaRPr lang="en-US" sz="2800" b="1" dirty="0">
              <a:solidFill>
                <a:schemeClr val="bg1">
                  <a:lumMod val="95000"/>
                </a:schemeClr>
              </a:solidFill>
              <a:latin typeface="Arial" pitchFamily="34" charset="0"/>
              <a:cs typeface="Arial" pitchFamily="34" charset="0"/>
            </a:endParaRPr>
          </a:p>
        </p:txBody>
      </p:sp>
      <p:sp>
        <p:nvSpPr>
          <p:cNvPr id="3075" name="Content Placeholder 2"/>
          <p:cNvSpPr>
            <a:spLocks noGrp="1"/>
          </p:cNvSpPr>
          <p:nvPr>
            <p:ph idx="1"/>
          </p:nvPr>
        </p:nvSpPr>
        <p:spPr>
          <a:xfrm>
            <a:off x="609600" y="1957589"/>
            <a:ext cx="10972800" cy="4168573"/>
          </a:xfrm>
        </p:spPr>
        <p:txBody>
          <a:bodyPr>
            <a:normAutofit lnSpcReduction="10000"/>
          </a:bodyPr>
          <a:lstStyle/>
          <a:p>
            <a:pPr marL="0" indent="0" algn="just">
              <a:buNone/>
            </a:pPr>
            <a:r>
              <a:rPr lang="en-US" sz="2400" dirty="0" smtClean="0">
                <a:latin typeface="Arial" pitchFamily="34" charset="0"/>
                <a:cs typeface="Arial" pitchFamily="34" charset="0"/>
              </a:rPr>
              <a:t>	</a:t>
            </a:r>
            <a:r>
              <a:rPr lang="mn-MN" sz="2400" dirty="0"/>
              <a:t>Хувь хүний танин мэдэх хүсэл сонирхлыг хөгжүүлэх асуудал нь сурган хүмүүжүүлэх болон сэтгэл судлалын шинжлэх ухаан болон боловсролын салбарын хамгийн тулгамдсан асуудал болоод байна. Учир нь </a:t>
            </a:r>
            <a:r>
              <a:rPr lang="mn-MN" sz="2400" dirty="0">
                <a:solidFill>
                  <a:srgbClr val="FF0000"/>
                </a:solidFill>
              </a:rPr>
              <a:t>Хувь хүний танин мэдэх хүсэл сонирхлыг хөгжүүлснээр тухайн хувь хүний оюуны чадамжийг төлөвшүүлэх чухал нөхцөл бий болно гэж үздэг. Үүнтэй холбогдуулан цоо шинэ боловсролын агуулгыг бий болгож үүндээ дараах ур чадваруудыг сурагчдад суулгаж өгөх шаардлагатай. Үүнд: </a:t>
            </a:r>
            <a:endParaRPr lang="en-US" sz="2400" dirty="0"/>
          </a:p>
          <a:p>
            <a:pPr lvl="0" algn="just"/>
            <a:r>
              <a:rPr lang="mn-MN" sz="2400" dirty="0"/>
              <a:t>Бие даан шинэ мэдлэг олж авах, шаардлагатай мэдээллийг олж авах, таамаглал дэвшүүлэх, </a:t>
            </a:r>
            <a:r>
              <a:rPr lang="mn-MN" sz="2400" dirty="0" smtClean="0"/>
              <a:t>дүгнэлт </a:t>
            </a:r>
            <a:r>
              <a:rPr lang="mn-MN" sz="2400" dirty="0"/>
              <a:t>гаргах чадварууд, </a:t>
            </a:r>
            <a:endParaRPr lang="en-US" sz="2400" dirty="0"/>
          </a:p>
          <a:p>
            <a:pPr lvl="0" algn="just"/>
            <a:r>
              <a:rPr lang="mn-MN" sz="2400" dirty="0"/>
              <a:t>Боловсролын ерөнхий ур чадварууд,</a:t>
            </a:r>
            <a:endParaRPr lang="en-US" sz="2400" dirty="0"/>
          </a:p>
          <a:p>
            <a:pPr lvl="0" algn="just"/>
            <a:r>
              <a:rPr lang="mn-MN" sz="2400" dirty="0"/>
              <a:t>Ц</a:t>
            </a:r>
            <a:r>
              <a:rPr lang="mn-MN" sz="2400" dirty="0" smtClean="0"/>
              <a:t>огц </a:t>
            </a:r>
            <a:r>
              <a:rPr lang="mn-MN" sz="2400" dirty="0"/>
              <a:t>ур чадвар, </a:t>
            </a:r>
            <a:endParaRPr lang="en-US" sz="2400" dirty="0"/>
          </a:p>
          <a:p>
            <a:pPr lvl="0" algn="just"/>
            <a:r>
              <a:rPr lang="mn-MN" sz="2400" dirty="0"/>
              <a:t>Сурч мэдэх сонирхол. </a:t>
            </a:r>
            <a:endParaRPr lang="en-US" sz="2400" dirty="0"/>
          </a:p>
          <a:p>
            <a:pPr marL="0" indent="0" algn="just">
              <a:buNone/>
            </a:pPr>
            <a:endParaRPr lang="en-US" sz="2400" dirty="0">
              <a:latin typeface="Arial" pitchFamily="34" charset="0"/>
              <a:cs typeface="Arial" pitchFamily="34" charset="0"/>
            </a:endParaRPr>
          </a:p>
        </p:txBody>
      </p:sp>
    </p:spTree>
    <p:extLst>
      <p:ext uri="{BB962C8B-B14F-4D97-AF65-F5344CB8AC3E}">
        <p14:creationId xmlns:p14="http://schemas.microsoft.com/office/powerpoint/2010/main" val="23859853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8702" y="365125"/>
            <a:ext cx="9115097" cy="1325563"/>
          </a:xfrm>
        </p:spPr>
        <p:txBody>
          <a:bodyPr/>
          <a:lstStyle/>
          <a:p>
            <a:r>
              <a:rPr lang="mn-MN" b="1" dirty="0">
                <a:solidFill>
                  <a:schemeClr val="bg1">
                    <a:lumMod val="95000"/>
                  </a:schemeClr>
                </a:solidFill>
                <a:latin typeface="Arial" pitchFamily="34" charset="0"/>
                <a:cs typeface="Arial" pitchFamily="34" charset="0"/>
              </a:rPr>
              <a:t>Судалгааны зорилго </a:t>
            </a:r>
            <a:endParaRPr lang="en-US" dirty="0">
              <a:solidFill>
                <a:schemeClr val="bg1">
                  <a:lumMod val="95000"/>
                </a:schemeClr>
              </a:solidFill>
            </a:endParaRPr>
          </a:p>
        </p:txBody>
      </p:sp>
      <p:sp>
        <p:nvSpPr>
          <p:cNvPr id="3" name="Content Placeholder 2"/>
          <p:cNvSpPr>
            <a:spLocks noGrp="1"/>
          </p:cNvSpPr>
          <p:nvPr>
            <p:ph idx="1"/>
          </p:nvPr>
        </p:nvSpPr>
        <p:spPr/>
        <p:txBody>
          <a:bodyPr/>
          <a:lstStyle/>
          <a:p>
            <a:pPr algn="just"/>
            <a:r>
              <a:rPr lang="mn-MN" dirty="0">
                <a:latin typeface="Arial" pitchFamily="34" charset="0"/>
                <a:cs typeface="Arial" pitchFamily="34" charset="0"/>
              </a:rPr>
              <a:t>Сурч мэдэх сонирхол, өөрийн мэдлэгийг бие даан  илэрхийлэх чадвар, мэдээллийн орон зайд баримжаалах гэх мэт ур чадварыг суулгахад чиглэсэн сургалтын арга барилыг бага ангиудад хэрэгжүүлэх явдал юм. </a:t>
            </a:r>
            <a:endParaRPr lang="en-US" dirty="0">
              <a:latin typeface="Arial" pitchFamily="34" charset="0"/>
              <a:cs typeface="Arial" pitchFamily="34" charset="0"/>
            </a:endParaRPr>
          </a:p>
          <a:p>
            <a:pPr algn="just"/>
            <a:endParaRPr lang="en-US" dirty="0"/>
          </a:p>
        </p:txBody>
      </p:sp>
    </p:spTree>
    <p:extLst>
      <p:ext uri="{BB962C8B-B14F-4D97-AF65-F5344CB8AC3E}">
        <p14:creationId xmlns:p14="http://schemas.microsoft.com/office/powerpoint/2010/main" val="29518127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7530" y="365125"/>
            <a:ext cx="9036269" cy="1325563"/>
          </a:xfrm>
        </p:spPr>
        <p:txBody>
          <a:bodyPr>
            <a:normAutofit/>
          </a:bodyPr>
          <a:lstStyle/>
          <a:p>
            <a:r>
              <a:rPr lang="mn-MN" sz="3600" b="1" dirty="0">
                <a:solidFill>
                  <a:schemeClr val="bg1">
                    <a:lumMod val="95000"/>
                  </a:schemeClr>
                </a:solidFill>
                <a:latin typeface="Arial" pitchFamily="34" charset="0"/>
                <a:cs typeface="Arial" pitchFamily="34" charset="0"/>
              </a:rPr>
              <a:t>Судалгааны материал </a:t>
            </a:r>
            <a:r>
              <a:rPr lang="mn-MN" sz="3600" b="1" dirty="0" smtClean="0">
                <a:solidFill>
                  <a:schemeClr val="bg1">
                    <a:lumMod val="95000"/>
                  </a:schemeClr>
                </a:solidFill>
                <a:latin typeface="Arial" pitchFamily="34" charset="0"/>
                <a:cs typeface="Arial" pitchFamily="34" charset="0"/>
              </a:rPr>
              <a:t>болон </a:t>
            </a:r>
            <a:r>
              <a:rPr lang="mn-MN" sz="3600" b="1" dirty="0">
                <a:solidFill>
                  <a:schemeClr val="bg1">
                    <a:lumMod val="95000"/>
                  </a:schemeClr>
                </a:solidFill>
                <a:latin typeface="Arial" pitchFamily="34" charset="0"/>
                <a:cs typeface="Arial" pitchFamily="34" charset="0"/>
              </a:rPr>
              <a:t>аргачлал </a:t>
            </a:r>
            <a:r>
              <a:rPr lang="en-US" dirty="0"/>
              <a:t/>
            </a:r>
            <a:br>
              <a:rPr lang="en-US" dirty="0"/>
            </a:br>
            <a:endParaRPr lang="en-US" dirty="0"/>
          </a:p>
        </p:txBody>
      </p:sp>
      <p:sp>
        <p:nvSpPr>
          <p:cNvPr id="3" name="Content Placeholder 2"/>
          <p:cNvSpPr>
            <a:spLocks noGrp="1"/>
          </p:cNvSpPr>
          <p:nvPr>
            <p:ph idx="1"/>
          </p:nvPr>
        </p:nvSpPr>
        <p:spPr/>
        <p:txBody>
          <a:bodyPr>
            <a:normAutofit/>
          </a:bodyPr>
          <a:lstStyle/>
          <a:p>
            <a:r>
              <a:rPr lang="mn-MN" dirty="0" smtClean="0">
                <a:latin typeface="Arial" pitchFamily="34" charset="0"/>
                <a:cs typeface="Arial" pitchFamily="34" charset="0"/>
              </a:rPr>
              <a:t>норматив</a:t>
            </a:r>
            <a:r>
              <a:rPr lang="mn-MN" dirty="0" smtClean="0">
                <a:latin typeface="Arial" pitchFamily="34" charset="0"/>
                <a:cs typeface="Arial" pitchFamily="34" charset="0"/>
              </a:rPr>
              <a:t>,</a:t>
            </a:r>
          </a:p>
          <a:p>
            <a:r>
              <a:rPr lang="mn-MN" dirty="0" smtClean="0">
                <a:latin typeface="Arial" pitchFamily="34" charset="0"/>
                <a:cs typeface="Arial" pitchFamily="34" charset="0"/>
              </a:rPr>
              <a:t>судалгаа </a:t>
            </a:r>
            <a:r>
              <a:rPr lang="mn-MN" dirty="0">
                <a:latin typeface="Arial" pitchFamily="34" charset="0"/>
                <a:cs typeface="Arial" pitchFamily="34" charset="0"/>
              </a:rPr>
              <a:t>ба заах арга, </a:t>
            </a:r>
            <a:endParaRPr lang="mn-MN" dirty="0" smtClean="0">
              <a:latin typeface="Arial" pitchFamily="34" charset="0"/>
              <a:cs typeface="Arial" pitchFamily="34" charset="0"/>
            </a:endParaRPr>
          </a:p>
          <a:p>
            <a:r>
              <a:rPr lang="mn-MN" dirty="0">
                <a:latin typeface="Arial" pitchFamily="34" charset="0"/>
                <a:cs typeface="Arial" pitchFamily="34" charset="0"/>
              </a:rPr>
              <a:t>а</a:t>
            </a:r>
            <a:r>
              <a:rPr lang="mn-MN" dirty="0" smtClean="0">
                <a:latin typeface="Arial" pitchFamily="34" charset="0"/>
                <a:cs typeface="Arial" pitchFamily="34" charset="0"/>
              </a:rPr>
              <a:t>рга зүйн </a:t>
            </a:r>
            <a:r>
              <a:rPr lang="mn-MN" dirty="0">
                <a:latin typeface="Arial" pitchFamily="34" charset="0"/>
                <a:cs typeface="Arial" pitchFamily="34" charset="0"/>
              </a:rPr>
              <a:t>талаарх ном зохиол уншиж судлах, </a:t>
            </a:r>
            <a:endParaRPr lang="mn-MN" dirty="0" smtClean="0">
              <a:latin typeface="Arial" pitchFamily="34" charset="0"/>
              <a:cs typeface="Arial" pitchFamily="34" charset="0"/>
            </a:endParaRPr>
          </a:p>
          <a:p>
            <a:r>
              <a:rPr lang="mn-MN" dirty="0" smtClean="0">
                <a:latin typeface="Arial" pitchFamily="34" charset="0"/>
                <a:cs typeface="Arial" pitchFamily="34" charset="0"/>
              </a:rPr>
              <a:t>ажиглалт </a:t>
            </a:r>
            <a:r>
              <a:rPr lang="mn-MN" dirty="0">
                <a:latin typeface="Arial" pitchFamily="34" charset="0"/>
                <a:cs typeface="Arial" pitchFamily="34" charset="0"/>
              </a:rPr>
              <a:t>болон заах </a:t>
            </a:r>
            <a:r>
              <a:rPr lang="mn-MN" dirty="0" smtClean="0">
                <a:latin typeface="Arial" pitchFamily="34" charset="0"/>
                <a:cs typeface="Arial" pitchFamily="34" charset="0"/>
              </a:rPr>
              <a:t>арга зүйн </a:t>
            </a:r>
            <a:r>
              <a:rPr lang="mn-MN" dirty="0">
                <a:latin typeface="Arial" pitchFamily="34" charset="0"/>
                <a:cs typeface="Arial" pitchFamily="34" charset="0"/>
              </a:rPr>
              <a:t>туршилт хийх, </a:t>
            </a:r>
            <a:endParaRPr lang="mn-MN" dirty="0" smtClean="0">
              <a:latin typeface="Arial" pitchFamily="34" charset="0"/>
              <a:cs typeface="Arial" pitchFamily="34" charset="0"/>
            </a:endParaRPr>
          </a:p>
          <a:p>
            <a:r>
              <a:rPr lang="mn-MN" dirty="0" smtClean="0">
                <a:latin typeface="Arial" pitchFamily="34" charset="0"/>
                <a:cs typeface="Arial" pitchFamily="34" charset="0"/>
              </a:rPr>
              <a:t>судалгааны </a:t>
            </a:r>
            <a:r>
              <a:rPr lang="mn-MN" dirty="0">
                <a:latin typeface="Arial" pitchFamily="34" charset="0"/>
                <a:cs typeface="Arial" pitchFamily="34" charset="0"/>
              </a:rPr>
              <a:t>материалын тоон болон чанарын боловсруулалт хийх. </a:t>
            </a:r>
            <a:endParaRPr lang="en-US" dirty="0">
              <a:latin typeface="Arial" pitchFamily="34" charset="0"/>
              <a:cs typeface="Arial" pitchFamily="34" charset="0"/>
            </a:endParaRPr>
          </a:p>
          <a:p>
            <a:endParaRPr lang="en-US" dirty="0"/>
          </a:p>
        </p:txBody>
      </p:sp>
    </p:spTree>
    <p:extLst>
      <p:ext uri="{BB962C8B-B14F-4D97-AF65-F5344CB8AC3E}">
        <p14:creationId xmlns:p14="http://schemas.microsoft.com/office/powerpoint/2010/main" val="6811528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45476" y="609601"/>
            <a:ext cx="10438524" cy="5065985"/>
          </a:xfrm>
        </p:spPr>
        <p:txBody>
          <a:bodyPr>
            <a:normAutofit/>
          </a:bodyPr>
          <a:lstStyle/>
          <a:p>
            <a:pPr marL="0" indent="0">
              <a:buNone/>
            </a:pPr>
            <a:endParaRPr lang="mn-MN" dirty="0" smtClean="0">
              <a:latin typeface="Arial" pitchFamily="34" charset="0"/>
              <a:cs typeface="Arial" pitchFamily="34" charset="0"/>
            </a:endParaRPr>
          </a:p>
          <a:p>
            <a:pPr marL="0" indent="0">
              <a:buNone/>
            </a:pPr>
            <a:r>
              <a:rPr lang="mn-MN" dirty="0" smtClean="0">
                <a:latin typeface="Arial" pitchFamily="34" charset="0"/>
                <a:cs typeface="Arial" pitchFamily="34" charset="0"/>
              </a:rPr>
              <a:t>Төслийн </a:t>
            </a:r>
            <a:r>
              <a:rPr lang="mn-MN" dirty="0">
                <a:latin typeface="Arial" pitchFamily="34" charset="0"/>
                <a:cs typeface="Arial" pitchFamily="34" charset="0"/>
              </a:rPr>
              <a:t>үйл ажиллагаа хүүхдэд үр нөлөө үзүүлсэн эсэхийг практик болон сэтгэн бодох чадвар нь дараах байдлаар хөгжсөн үгүйгээр </a:t>
            </a:r>
            <a:r>
              <a:rPr lang="mn-MN" dirty="0" smtClean="0">
                <a:latin typeface="Arial" pitchFamily="34" charset="0"/>
                <a:cs typeface="Arial" pitchFamily="34" charset="0"/>
              </a:rPr>
              <a:t>тодорхойлж болно. Үүнд</a:t>
            </a:r>
            <a:r>
              <a:rPr lang="mn-MN" dirty="0">
                <a:latin typeface="Arial" pitchFamily="34" charset="0"/>
                <a:cs typeface="Arial" pitchFamily="34" charset="0"/>
              </a:rPr>
              <a:t>: </a:t>
            </a:r>
            <a:endParaRPr lang="mn-MN" dirty="0" smtClean="0">
              <a:latin typeface="Arial" pitchFamily="34" charset="0"/>
              <a:cs typeface="Arial" pitchFamily="34" charset="0"/>
            </a:endParaRPr>
          </a:p>
          <a:p>
            <a:pPr marL="0" indent="0">
              <a:buNone/>
            </a:pPr>
            <a:endParaRPr lang="mn-MN" dirty="0" smtClean="0">
              <a:latin typeface="Arial" pitchFamily="34" charset="0"/>
              <a:cs typeface="Arial" pitchFamily="34" charset="0"/>
            </a:endParaRPr>
          </a:p>
          <a:p>
            <a:r>
              <a:rPr lang="mn-MN" dirty="0" smtClean="0">
                <a:latin typeface="Arial" pitchFamily="34" charset="0"/>
                <a:cs typeface="Arial" pitchFamily="34" charset="0"/>
              </a:rPr>
              <a:t>асуудлыг </a:t>
            </a:r>
            <a:r>
              <a:rPr lang="mn-MN" dirty="0">
                <a:latin typeface="Arial" pitchFamily="34" charset="0"/>
                <a:cs typeface="Arial" pitchFamily="34" charset="0"/>
              </a:rPr>
              <a:t>тодорхойлох, </a:t>
            </a:r>
            <a:endParaRPr lang="mn-MN" dirty="0" smtClean="0">
              <a:latin typeface="Arial" pitchFamily="34" charset="0"/>
              <a:cs typeface="Arial" pitchFamily="34" charset="0"/>
            </a:endParaRPr>
          </a:p>
          <a:p>
            <a:r>
              <a:rPr lang="mn-MN" dirty="0" smtClean="0">
                <a:latin typeface="Arial" pitchFamily="34" charset="0"/>
                <a:cs typeface="Arial" pitchFamily="34" charset="0"/>
              </a:rPr>
              <a:t>тулгарсан </a:t>
            </a:r>
            <a:r>
              <a:rPr lang="mn-MN" dirty="0">
                <a:latin typeface="Arial" pitchFamily="34" charset="0"/>
                <a:cs typeface="Arial" pitchFamily="34" charset="0"/>
              </a:rPr>
              <a:t>асуудлыг илэрхийлэх</a:t>
            </a:r>
            <a:r>
              <a:rPr lang="mn-MN" dirty="0" smtClean="0">
                <a:latin typeface="Arial" pitchFamily="34" charset="0"/>
                <a:cs typeface="Arial" pitchFamily="34" charset="0"/>
              </a:rPr>
              <a:t>,</a:t>
            </a:r>
          </a:p>
          <a:p>
            <a:r>
              <a:rPr lang="mn-MN" dirty="0" smtClean="0">
                <a:latin typeface="Arial" pitchFamily="34" charset="0"/>
                <a:cs typeface="Arial" pitchFamily="34" charset="0"/>
              </a:rPr>
              <a:t> </a:t>
            </a:r>
            <a:r>
              <a:rPr lang="mn-MN" dirty="0">
                <a:latin typeface="Arial" pitchFamily="34" charset="0"/>
                <a:cs typeface="Arial" pitchFamily="34" charset="0"/>
              </a:rPr>
              <a:t>асуудлыг шийдвэрлэх арга зам санал болгох, </a:t>
            </a:r>
            <a:endParaRPr lang="mn-MN" dirty="0" smtClean="0">
              <a:latin typeface="Arial" pitchFamily="34" charset="0"/>
              <a:cs typeface="Arial" pitchFamily="34" charset="0"/>
            </a:endParaRPr>
          </a:p>
          <a:p>
            <a:r>
              <a:rPr lang="mn-MN" dirty="0" smtClean="0">
                <a:latin typeface="Arial" pitchFamily="34" charset="0"/>
                <a:cs typeface="Arial" pitchFamily="34" charset="0"/>
              </a:rPr>
              <a:t>тухайн </a:t>
            </a:r>
            <a:r>
              <a:rPr lang="mn-MN" dirty="0">
                <a:latin typeface="Arial" pitchFamily="34" charset="0"/>
                <a:cs typeface="Arial" pitchFamily="34" charset="0"/>
              </a:rPr>
              <a:t>аргаа хэрэглэн асуудлыг шийдвэрлэж төслийн бүтээгдэхүүнийг танилцуулах. </a:t>
            </a:r>
            <a:endParaRPr lang="en-US" dirty="0">
              <a:latin typeface="Arial" pitchFamily="34" charset="0"/>
              <a:cs typeface="Arial" pitchFamily="34" charset="0"/>
            </a:endParaRPr>
          </a:p>
          <a:p>
            <a:endParaRPr lang="en-US" dirty="0">
              <a:latin typeface="Arial" pitchFamily="34" charset="0"/>
              <a:cs typeface="Arial" pitchFamily="34" charset="0"/>
            </a:endParaRPr>
          </a:p>
        </p:txBody>
      </p:sp>
    </p:spTree>
    <p:extLst>
      <p:ext uri="{BB962C8B-B14F-4D97-AF65-F5344CB8AC3E}">
        <p14:creationId xmlns:p14="http://schemas.microsoft.com/office/powerpoint/2010/main" val="14635447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9352" y="685800"/>
            <a:ext cx="10564648" cy="5257800"/>
          </a:xfrm>
        </p:spPr>
        <p:txBody>
          <a:bodyPr>
            <a:normAutofit lnSpcReduction="10000"/>
          </a:bodyPr>
          <a:lstStyle/>
          <a:p>
            <a:pPr marL="0" indent="0" algn="just">
              <a:buNone/>
            </a:pPr>
            <a:endParaRPr lang="mn-MN" dirty="0" smtClean="0"/>
          </a:p>
          <a:p>
            <a:pPr marL="0" indent="0" algn="just">
              <a:buNone/>
            </a:pPr>
            <a:r>
              <a:rPr lang="mn-MN" dirty="0" smtClean="0"/>
              <a:t>Заах </a:t>
            </a:r>
            <a:r>
              <a:rPr lang="mn-MN" dirty="0"/>
              <a:t>аргазүйн туршилтыг Казахстан улсын Темиртау Карагандинскийн тойргийн 24-р дунд сургуулийн 4а ангийнхны дунд хийв. Туршилтын үр дүнг 4В ангийнхантай харьцуулсан байна. </a:t>
            </a:r>
            <a:endParaRPr lang="en-US" dirty="0"/>
          </a:p>
          <a:p>
            <a:pPr marL="0" indent="0">
              <a:buNone/>
            </a:pPr>
            <a:r>
              <a:rPr lang="mn-MN" u="sng" dirty="0"/>
              <a:t>Туршилт 3 шаттай явагдсан: </a:t>
            </a:r>
            <a:endParaRPr lang="mn-MN" u="sng" dirty="0" smtClean="0"/>
          </a:p>
          <a:p>
            <a:pPr marL="0" indent="0">
              <a:buNone/>
            </a:pPr>
            <a:endParaRPr lang="en-US" u="sng" dirty="0"/>
          </a:p>
          <a:p>
            <a:pPr lvl="0"/>
            <a:r>
              <a:rPr lang="mn-MN" dirty="0" smtClean="0"/>
              <a:t>Судалж </a:t>
            </a:r>
            <a:r>
              <a:rPr lang="mn-MN" dirty="0"/>
              <a:t>тодруулах – бага ангийн хүүхдүүдийн танин мэдэх хүсэл сонирхол хэр хөгжсөнийг тодруулах, </a:t>
            </a:r>
            <a:endParaRPr lang="en-US" dirty="0"/>
          </a:p>
          <a:p>
            <a:pPr lvl="0"/>
            <a:r>
              <a:rPr lang="mn-MN" dirty="0"/>
              <a:t>Төслийн аргачлалыг хэрэглэн бага ангийн хүүхдүүдийн танин мэдэх хүсэл сонирхлыг дээшлүүлэх, </a:t>
            </a:r>
            <a:endParaRPr lang="en-US" dirty="0"/>
          </a:p>
          <a:p>
            <a:pPr lvl="0"/>
            <a:r>
              <a:rPr lang="mn-MN" dirty="0"/>
              <a:t>Бүрэлдүүлэх – бага ангийн хүүхдүүдийн танин мэдэх хүсэл сонирхол ямар түвшинд ирснийг дахин шалгаж дүгнэлт гаргах. </a:t>
            </a:r>
            <a:endParaRPr lang="en-US" dirty="0"/>
          </a:p>
          <a:p>
            <a:endParaRPr lang="en-US" dirty="0"/>
          </a:p>
        </p:txBody>
      </p:sp>
    </p:spTree>
    <p:extLst>
      <p:ext uri="{BB962C8B-B14F-4D97-AF65-F5344CB8AC3E}">
        <p14:creationId xmlns:p14="http://schemas.microsoft.com/office/powerpoint/2010/main" val="3888215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77089572"/>
              </p:ext>
            </p:extLst>
          </p:nvPr>
        </p:nvGraphicFramePr>
        <p:xfrm>
          <a:off x="1270000" y="2319992"/>
          <a:ext cx="9753600" cy="4192740"/>
        </p:xfrm>
        <a:graphic>
          <a:graphicData uri="http://schemas.openxmlformats.org/drawingml/2006/table">
            <a:tbl>
              <a:tblPr firstRow="1" firstCol="1" bandRow="1">
                <a:tableStyleId>{5C22544A-7EE6-4342-B048-85BDC9FD1C3A}</a:tableStyleId>
              </a:tblPr>
              <a:tblGrid>
                <a:gridCol w="3352800"/>
                <a:gridCol w="1320800"/>
                <a:gridCol w="1524000"/>
                <a:gridCol w="1828800"/>
                <a:gridCol w="1727200"/>
              </a:tblGrid>
              <a:tr h="296504">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Анги</a:t>
                      </a:r>
                      <a:endParaRPr lang="en-US" sz="1600" dirty="0">
                        <a:effectLst/>
                        <a:latin typeface="Arial" pitchFamily="34" charset="0"/>
                        <a:ea typeface="MS Mincho"/>
                        <a:cs typeface="Arial" pitchFamily="34" charset="0"/>
                      </a:endParaRPr>
                    </a:p>
                  </a:txBody>
                  <a:tcPr marT="0" marB="0"/>
                </a:tc>
                <a:tc gridSpan="2">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Харьцуулсан 4 в анги </a:t>
                      </a:r>
                      <a:endParaRPr lang="en-US" sz="1600" dirty="0">
                        <a:effectLst/>
                        <a:latin typeface="Arial" pitchFamily="34" charset="0"/>
                        <a:ea typeface="MS Mincho"/>
                        <a:cs typeface="Arial" pitchFamily="34" charset="0"/>
                      </a:endParaRPr>
                    </a:p>
                  </a:txBody>
                  <a:tcPr marT="0" marB="0"/>
                </a:tc>
                <a:tc hMerge="1">
                  <a:txBody>
                    <a:bodyPr/>
                    <a:lstStyle/>
                    <a:p>
                      <a:endParaRPr lang="en-US"/>
                    </a:p>
                  </a:txBody>
                  <a:tcPr/>
                </a:tc>
                <a:tc gridSpan="2">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Туршилт хийсэн 4 а анги </a:t>
                      </a:r>
                      <a:endParaRPr lang="en-US" sz="1600" dirty="0">
                        <a:effectLst/>
                        <a:latin typeface="Arial" pitchFamily="34" charset="0"/>
                        <a:ea typeface="MS Mincho"/>
                        <a:cs typeface="Arial" pitchFamily="34" charset="0"/>
                      </a:endParaRPr>
                    </a:p>
                  </a:txBody>
                  <a:tcPr marT="0" marB="0"/>
                </a:tc>
                <a:tc hMerge="1">
                  <a:txBody>
                    <a:bodyPr/>
                    <a:lstStyle/>
                    <a:p>
                      <a:endParaRPr lang="en-US"/>
                    </a:p>
                  </a:txBody>
                  <a:tcPr/>
                </a:tc>
              </a:tr>
              <a:tr h="296504">
                <a:tc>
                  <a:txBody>
                    <a:bodyPr/>
                    <a:lstStyle/>
                    <a:p>
                      <a:pPr marL="0" marR="0" algn="just">
                        <a:lnSpc>
                          <a:spcPct val="115000"/>
                        </a:lnSpc>
                        <a:spcBef>
                          <a:spcPts val="0"/>
                        </a:spcBef>
                        <a:spcAft>
                          <a:spcPts val="0"/>
                        </a:spcAft>
                      </a:pPr>
                      <a:r>
                        <a:rPr lang="mn-MN" sz="1600" dirty="0">
                          <a:effectLst/>
                          <a:latin typeface="Arial" pitchFamily="34" charset="0"/>
                          <a:cs typeface="Arial" pitchFamily="34" charset="0"/>
                        </a:rPr>
                        <a:t>Түвшин </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Сурагчдын тоо </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Сурагчдын тоо </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a:t>
                      </a:r>
                      <a:endParaRPr lang="en-US" sz="1600" dirty="0">
                        <a:effectLst/>
                        <a:latin typeface="Arial" pitchFamily="34" charset="0"/>
                        <a:ea typeface="MS Mincho"/>
                        <a:cs typeface="Arial" pitchFamily="34" charset="0"/>
                      </a:endParaRPr>
                    </a:p>
                  </a:txBody>
                  <a:tcPr marT="0" marB="0"/>
                </a:tc>
              </a:tr>
              <a:tr h="296504">
                <a:tc>
                  <a:txBody>
                    <a:bodyPr/>
                    <a:lstStyle/>
                    <a:p>
                      <a:pPr marL="0" marR="0" algn="just">
                        <a:lnSpc>
                          <a:spcPct val="115000"/>
                        </a:lnSpc>
                        <a:spcBef>
                          <a:spcPts val="0"/>
                        </a:spcBef>
                        <a:spcAft>
                          <a:spcPts val="0"/>
                        </a:spcAft>
                      </a:pPr>
                      <a:r>
                        <a:rPr lang="mn-MN" sz="1600" dirty="0">
                          <a:effectLst/>
                          <a:latin typeface="Arial" pitchFamily="34" charset="0"/>
                          <a:cs typeface="Arial" pitchFamily="34" charset="0"/>
                        </a:rPr>
                        <a:t>1, </a:t>
                      </a:r>
                      <a:r>
                        <a:rPr lang="mn-MN" sz="1600" dirty="0" smtClean="0">
                          <a:effectLst/>
                          <a:latin typeface="Arial" pitchFamily="34" charset="0"/>
                          <a:cs typeface="Arial" pitchFamily="34" charset="0"/>
                        </a:rPr>
                        <a:t>Сонирхолгүй </a:t>
                      </a:r>
                      <a:r>
                        <a:rPr lang="mn-MN" sz="1600" dirty="0">
                          <a:effectLst/>
                          <a:latin typeface="Arial" pitchFamily="34" charset="0"/>
                          <a:cs typeface="Arial" pitchFamily="34" charset="0"/>
                        </a:rPr>
                        <a:t>байх </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5</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20,8</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5</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19,2</a:t>
                      </a:r>
                      <a:endParaRPr lang="en-US" sz="1600">
                        <a:effectLst/>
                        <a:latin typeface="Arial" pitchFamily="34" charset="0"/>
                        <a:ea typeface="MS Mincho"/>
                        <a:cs typeface="Arial" pitchFamily="34" charset="0"/>
                      </a:endParaRPr>
                    </a:p>
                  </a:txBody>
                  <a:tcPr marT="0" marB="0"/>
                </a:tc>
              </a:tr>
              <a:tr h="611473">
                <a:tc>
                  <a:txBody>
                    <a:bodyPr/>
                    <a:lstStyle/>
                    <a:p>
                      <a:pPr marL="0" marR="0" algn="just">
                        <a:lnSpc>
                          <a:spcPct val="115000"/>
                        </a:lnSpc>
                        <a:spcBef>
                          <a:spcPts val="0"/>
                        </a:spcBef>
                        <a:spcAft>
                          <a:spcPts val="0"/>
                        </a:spcAft>
                      </a:pPr>
                      <a:r>
                        <a:rPr lang="mn-MN" sz="1600" dirty="0">
                          <a:effectLst/>
                          <a:latin typeface="Arial" pitchFamily="34" charset="0"/>
                          <a:cs typeface="Arial" pitchFamily="34" charset="0"/>
                        </a:rPr>
                        <a:t>2. </a:t>
                      </a:r>
                      <a:r>
                        <a:rPr lang="mn-MN" sz="1600" dirty="0" smtClean="0">
                          <a:effectLst/>
                          <a:latin typeface="Arial" pitchFamily="34" charset="0"/>
                          <a:cs typeface="Arial" pitchFamily="34" charset="0"/>
                        </a:rPr>
                        <a:t>Шинэ </a:t>
                      </a:r>
                      <a:r>
                        <a:rPr lang="mn-MN" sz="1600" dirty="0">
                          <a:effectLst/>
                          <a:latin typeface="Arial" pitchFamily="34" charset="0"/>
                          <a:cs typeface="Arial" pitchFamily="34" charset="0"/>
                        </a:rPr>
                        <a:t>зүйлд хариу үйлдэл гаргах </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4</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16,7</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4</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15,4</a:t>
                      </a:r>
                      <a:endParaRPr lang="en-US" sz="1600">
                        <a:effectLst/>
                        <a:latin typeface="Arial" pitchFamily="34" charset="0"/>
                        <a:ea typeface="MS Mincho"/>
                        <a:cs typeface="Arial" pitchFamily="34" charset="0"/>
                      </a:endParaRPr>
                    </a:p>
                  </a:txBody>
                  <a:tcPr marT="0" marB="0"/>
                </a:tc>
              </a:tr>
              <a:tr h="296504">
                <a:tc>
                  <a:txBody>
                    <a:bodyPr/>
                    <a:lstStyle/>
                    <a:p>
                      <a:pPr marL="0" marR="0" algn="just">
                        <a:lnSpc>
                          <a:spcPct val="115000"/>
                        </a:lnSpc>
                        <a:spcBef>
                          <a:spcPts val="0"/>
                        </a:spcBef>
                        <a:spcAft>
                          <a:spcPts val="0"/>
                        </a:spcAft>
                      </a:pPr>
                      <a:r>
                        <a:rPr lang="mn-MN" sz="1600" dirty="0">
                          <a:effectLst/>
                          <a:latin typeface="Arial" pitchFamily="34" charset="0"/>
                          <a:cs typeface="Arial" pitchFamily="34" charset="0"/>
                        </a:rPr>
                        <a:t>3. </a:t>
                      </a:r>
                      <a:r>
                        <a:rPr lang="mn-MN" sz="1600" dirty="0" smtClean="0">
                          <a:effectLst/>
                          <a:latin typeface="Arial" pitchFamily="34" charset="0"/>
                          <a:cs typeface="Arial" pitchFamily="34" charset="0"/>
                        </a:rPr>
                        <a:t>Сониучирхах </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6</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25</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6</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23,1</a:t>
                      </a:r>
                      <a:endParaRPr lang="en-US" sz="1600">
                        <a:effectLst/>
                        <a:latin typeface="Arial" pitchFamily="34" charset="0"/>
                        <a:ea typeface="MS Mincho"/>
                        <a:cs typeface="Arial" pitchFamily="34" charset="0"/>
                      </a:endParaRPr>
                    </a:p>
                  </a:txBody>
                  <a:tcPr marT="0" marB="0"/>
                </a:tc>
              </a:tr>
              <a:tr h="611473">
                <a:tc>
                  <a:txBody>
                    <a:bodyPr/>
                    <a:lstStyle/>
                    <a:p>
                      <a:pPr marL="0" marR="0" algn="just">
                        <a:lnSpc>
                          <a:spcPct val="115000"/>
                        </a:lnSpc>
                        <a:spcBef>
                          <a:spcPts val="0"/>
                        </a:spcBef>
                        <a:spcAft>
                          <a:spcPts val="0"/>
                        </a:spcAft>
                      </a:pPr>
                      <a:r>
                        <a:rPr lang="mn-MN" sz="1600" dirty="0">
                          <a:effectLst/>
                          <a:latin typeface="Arial" pitchFamily="34" charset="0"/>
                          <a:cs typeface="Arial" pitchFamily="34" charset="0"/>
                        </a:rPr>
                        <a:t>4. </a:t>
                      </a:r>
                      <a:r>
                        <a:rPr lang="mn-MN" sz="1600" dirty="0" smtClean="0">
                          <a:effectLst/>
                          <a:latin typeface="Arial" pitchFamily="34" charset="0"/>
                          <a:cs typeface="Arial" pitchFamily="34" charset="0"/>
                        </a:rPr>
                        <a:t>Нөхцөл </a:t>
                      </a:r>
                      <a:r>
                        <a:rPr lang="mn-MN" sz="1600" dirty="0">
                          <a:effectLst/>
                          <a:latin typeface="Arial" pitchFamily="34" charset="0"/>
                          <a:cs typeface="Arial" pitchFamily="34" charset="0"/>
                        </a:rPr>
                        <a:t>байдлаас хамаарсан сонирхол</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4</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16,7</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5</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19,2</a:t>
                      </a:r>
                      <a:endParaRPr lang="en-US" sz="1600" dirty="0">
                        <a:effectLst/>
                        <a:latin typeface="Arial" pitchFamily="34" charset="0"/>
                        <a:ea typeface="MS Mincho"/>
                        <a:cs typeface="Arial" pitchFamily="34" charset="0"/>
                      </a:endParaRPr>
                    </a:p>
                  </a:txBody>
                  <a:tcPr marT="0" marB="0"/>
                </a:tc>
              </a:tr>
              <a:tr h="611473">
                <a:tc>
                  <a:txBody>
                    <a:bodyPr/>
                    <a:lstStyle/>
                    <a:p>
                      <a:pPr marL="0" marR="0" algn="just">
                        <a:lnSpc>
                          <a:spcPct val="115000"/>
                        </a:lnSpc>
                        <a:spcBef>
                          <a:spcPts val="0"/>
                        </a:spcBef>
                        <a:spcAft>
                          <a:spcPts val="0"/>
                        </a:spcAft>
                      </a:pPr>
                      <a:r>
                        <a:rPr lang="mn-MN" sz="1600" dirty="0">
                          <a:effectLst/>
                          <a:latin typeface="Arial" pitchFamily="34" charset="0"/>
                          <a:cs typeface="Arial" pitchFamily="34" charset="0"/>
                        </a:rPr>
                        <a:t>5. </a:t>
                      </a:r>
                      <a:r>
                        <a:rPr lang="mn-MN" sz="1600" dirty="0" smtClean="0">
                          <a:effectLst/>
                          <a:latin typeface="Arial" pitchFamily="34" charset="0"/>
                          <a:cs typeface="Arial" pitchFamily="34" charset="0"/>
                        </a:rPr>
                        <a:t>Танин </a:t>
                      </a:r>
                      <a:r>
                        <a:rPr lang="mn-MN" sz="1600" dirty="0">
                          <a:effectLst/>
                          <a:latin typeface="Arial" pitchFamily="34" charset="0"/>
                          <a:cs typeface="Arial" pitchFamily="34" charset="0"/>
                        </a:rPr>
                        <a:t>мэдэх тогтвортой сонирхол</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3</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12,5</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4</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15,4</a:t>
                      </a:r>
                      <a:endParaRPr lang="en-US" sz="1600" dirty="0">
                        <a:effectLst/>
                        <a:latin typeface="Arial" pitchFamily="34" charset="0"/>
                        <a:ea typeface="MS Mincho"/>
                        <a:cs typeface="Arial" pitchFamily="34" charset="0"/>
                      </a:endParaRPr>
                    </a:p>
                  </a:txBody>
                  <a:tcPr marT="0" marB="0"/>
                </a:tc>
              </a:tr>
              <a:tr h="611473">
                <a:tc>
                  <a:txBody>
                    <a:bodyPr/>
                    <a:lstStyle/>
                    <a:p>
                      <a:pPr marL="0" marR="0" algn="just">
                        <a:lnSpc>
                          <a:spcPct val="115000"/>
                        </a:lnSpc>
                        <a:spcBef>
                          <a:spcPts val="0"/>
                        </a:spcBef>
                        <a:spcAft>
                          <a:spcPts val="0"/>
                        </a:spcAft>
                      </a:pPr>
                      <a:r>
                        <a:rPr lang="mn-MN" sz="1600" dirty="0">
                          <a:effectLst/>
                          <a:latin typeface="Arial" pitchFamily="34" charset="0"/>
                          <a:cs typeface="Arial" pitchFamily="34" charset="0"/>
                        </a:rPr>
                        <a:t>6. </a:t>
                      </a:r>
                      <a:r>
                        <a:rPr lang="mn-MN" sz="1600" dirty="0" smtClean="0">
                          <a:effectLst/>
                          <a:latin typeface="Arial" pitchFamily="34" charset="0"/>
                          <a:cs typeface="Arial" pitchFamily="34" charset="0"/>
                        </a:rPr>
                        <a:t>Тархмал </a:t>
                      </a:r>
                      <a:r>
                        <a:rPr lang="mn-MN" sz="1600" dirty="0">
                          <a:effectLst/>
                          <a:latin typeface="Arial" pitchFamily="34" charset="0"/>
                          <a:cs typeface="Arial" pitchFamily="34" charset="0"/>
                        </a:rPr>
                        <a:t>танин мэдэхүйн сонирхол </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2</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8,3</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2</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7,7</a:t>
                      </a:r>
                      <a:endParaRPr lang="en-US" sz="1600" dirty="0">
                        <a:effectLst/>
                        <a:latin typeface="Arial" pitchFamily="34" charset="0"/>
                        <a:ea typeface="MS Mincho"/>
                        <a:cs typeface="Arial" pitchFamily="34" charset="0"/>
                      </a:endParaRPr>
                    </a:p>
                  </a:txBody>
                  <a:tcPr marT="0" marB="0"/>
                </a:tc>
              </a:tr>
              <a:tr h="296504">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Нийт </a:t>
                      </a:r>
                      <a:endParaRPr lang="en-US" sz="1600" dirty="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24</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100</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a:effectLst/>
                          <a:latin typeface="Arial" pitchFamily="34" charset="0"/>
                          <a:cs typeface="Arial" pitchFamily="34" charset="0"/>
                        </a:rPr>
                        <a:t>26</a:t>
                      </a:r>
                      <a:endParaRPr lang="en-US" sz="1600">
                        <a:effectLst/>
                        <a:latin typeface="Arial" pitchFamily="34" charset="0"/>
                        <a:ea typeface="MS Mincho"/>
                        <a:cs typeface="Arial" pitchFamily="34" charset="0"/>
                      </a:endParaRPr>
                    </a:p>
                  </a:txBody>
                  <a:tcPr marT="0" marB="0"/>
                </a:tc>
                <a:tc>
                  <a:txBody>
                    <a:bodyPr/>
                    <a:lstStyle/>
                    <a:p>
                      <a:pPr marL="0" marR="0" algn="ctr">
                        <a:lnSpc>
                          <a:spcPct val="115000"/>
                        </a:lnSpc>
                        <a:spcBef>
                          <a:spcPts val="0"/>
                        </a:spcBef>
                        <a:spcAft>
                          <a:spcPts val="0"/>
                        </a:spcAft>
                      </a:pPr>
                      <a:r>
                        <a:rPr lang="mn-MN" sz="1600" dirty="0">
                          <a:effectLst/>
                          <a:latin typeface="Arial" pitchFamily="34" charset="0"/>
                          <a:cs typeface="Arial" pitchFamily="34" charset="0"/>
                        </a:rPr>
                        <a:t>100</a:t>
                      </a:r>
                      <a:endParaRPr lang="en-US" sz="1600" dirty="0">
                        <a:effectLst/>
                        <a:latin typeface="Arial" pitchFamily="34" charset="0"/>
                        <a:ea typeface="MS Mincho"/>
                        <a:cs typeface="Arial" pitchFamily="34" charset="0"/>
                      </a:endParaRPr>
                    </a:p>
                  </a:txBody>
                  <a:tcPr marT="0" marB="0"/>
                </a:tc>
              </a:tr>
            </a:tbl>
          </a:graphicData>
        </a:graphic>
      </p:graphicFrame>
      <p:sp>
        <p:nvSpPr>
          <p:cNvPr id="5" name="Rectangle 1"/>
          <p:cNvSpPr>
            <a:spLocks noChangeArrowheads="1"/>
          </p:cNvSpPr>
          <p:nvPr/>
        </p:nvSpPr>
        <p:spPr bwMode="auto">
          <a:xfrm>
            <a:off x="1213944" y="534888"/>
            <a:ext cx="10368455" cy="16312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mn-MN" sz="2000" b="1" i="0" u="none" strike="noStrike" cap="none" normalizeH="0" baseline="0" dirty="0" smtClean="0">
                <a:ln>
                  <a:noFill/>
                </a:ln>
                <a:solidFill>
                  <a:schemeClr val="bg1">
                    <a:lumMod val="95000"/>
                  </a:schemeClr>
                </a:solidFill>
                <a:effectLst/>
                <a:latin typeface="Times New Roman" pitchFamily="18" charset="0"/>
                <a:ea typeface="MS Mincho" pitchFamily="49" charset="-128"/>
                <a:cs typeface="Times New Roman" pitchFamily="18" charset="0"/>
              </a:rPr>
              <a:t>Танин мэдэх хүсэл сонирхлын түвшинг Н.В.Калининагийн дэвшүүлсэн аргаар шалгасан. Энэ арга нь хүүхдийн танин мэдэх хүсэл сонирхлыг 6 түвшинд хуваадаг. </a:t>
            </a:r>
            <a:endParaRPr kumimoji="0" lang="en-US" sz="2000" b="1" i="0" u="none" strike="noStrike" cap="none" normalizeH="0" baseline="0" dirty="0" smtClean="0">
              <a:ln>
                <a:noFill/>
              </a:ln>
              <a:solidFill>
                <a:schemeClr val="bg1">
                  <a:lumMod val="95000"/>
                </a:schemeClr>
              </a:solidFill>
              <a:effectLst/>
              <a:latin typeface="Arial" pitchFamily="34" charset="0"/>
              <a:cs typeface="Arial" pitchFamily="34" charset="0"/>
            </a:endParaRPr>
          </a:p>
          <a:p>
            <a:pPr marL="0" marR="0" lvl="0" indent="0" algn="r" defTabSz="914400" rtl="0" eaLnBrk="0" fontAlgn="base" latinLnBrk="0" hangingPunct="0">
              <a:lnSpc>
                <a:spcPct val="100000"/>
              </a:lnSpc>
              <a:spcBef>
                <a:spcPct val="0"/>
              </a:spcBef>
              <a:spcAft>
                <a:spcPct val="0"/>
              </a:spcAft>
              <a:buClrTx/>
              <a:buSzTx/>
              <a:buFontTx/>
              <a:buNone/>
              <a:tabLst/>
            </a:pPr>
            <a:r>
              <a:rPr kumimoji="0" lang="mn-MN" sz="2000" b="1"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Хүснэгт 1 </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mn-MN" sz="200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Бага ангийн хүүхдийн танин мэдэх хүсэл сонирхлын түвшин </a:t>
            </a:r>
            <a:endParaRPr kumimoji="0" lang="en-US" sz="200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mn-MN" sz="2000" i="0" u="none" strike="noStrike" cap="none" normalizeH="0" baseline="0" dirty="0" smtClean="0">
                <a:ln>
                  <a:noFill/>
                </a:ln>
                <a:solidFill>
                  <a:schemeClr val="tx1"/>
                </a:solidFill>
                <a:effectLst/>
                <a:latin typeface="Times New Roman" pitchFamily="18" charset="0"/>
                <a:ea typeface="MS Mincho" pitchFamily="49" charset="-128"/>
                <a:cs typeface="Times New Roman" pitchFamily="18" charset="0"/>
              </a:rPr>
              <a:t>/судалж тодруулах туршилт/</a:t>
            </a:r>
            <a:endParaRPr kumimoji="0" lang="mn-MN" sz="200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6271984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66192" y="685800"/>
            <a:ext cx="10116207" cy="1143000"/>
          </a:xfrm>
        </p:spPr>
        <p:txBody>
          <a:bodyPr>
            <a:normAutofit fontScale="90000"/>
          </a:bodyPr>
          <a:lstStyle/>
          <a:p>
            <a:r>
              <a:rPr lang="mn-MN" sz="2700" dirty="0" smtClean="0">
                <a:solidFill>
                  <a:schemeClr val="bg1">
                    <a:lumMod val="95000"/>
                  </a:schemeClr>
                </a:solidFill>
                <a:latin typeface="Arial" pitchFamily="34" charset="0"/>
                <a:cs typeface="Arial" pitchFamily="34" charset="0"/>
              </a:rPr>
              <a:t>Бага ангийн хүүхдүүдэд төслийн үйл ажиллагаа зохион байгуулснаар дараах үр дүнд хүрэхийг эрмэлзэж байв. үүнд:</a:t>
            </a:r>
            <a:r>
              <a:rPr lang="mn-MN" sz="2700" dirty="0" smtClean="0">
                <a:latin typeface="Arial" pitchFamily="34" charset="0"/>
                <a:cs typeface="Arial" pitchFamily="34" charset="0"/>
              </a:rPr>
              <a:t> </a:t>
            </a: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92500" lnSpcReduction="20000"/>
          </a:bodyPr>
          <a:lstStyle/>
          <a:p>
            <a:pPr lvl="0"/>
            <a:r>
              <a:rPr lang="mn-MN" dirty="0" smtClean="0"/>
              <a:t>Хамт </a:t>
            </a:r>
            <a:r>
              <a:rPr lang="mn-MN" dirty="0"/>
              <a:t>олноороо ухамсартайгаар зохион байгуулалттай уран бүтээл туурвих, </a:t>
            </a:r>
            <a:endParaRPr lang="en-US" dirty="0"/>
          </a:p>
          <a:p>
            <a:pPr lvl="0"/>
            <a:r>
              <a:rPr lang="mn-MN" dirty="0"/>
              <a:t>Асуудлыг олж харах (яах гэж тухайн зүйлийг хийж байна вэ?) </a:t>
            </a:r>
            <a:endParaRPr lang="en-US" dirty="0"/>
          </a:p>
          <a:p>
            <a:pPr lvl="0"/>
            <a:r>
              <a:rPr lang="mn-MN" dirty="0"/>
              <a:t>Үүгээр олж авсан ур чадвараа сургалтын бусад нөхцөлд ашиглах, өөр өөр  хичээлүүдийн уялдааг бий болгох, </a:t>
            </a:r>
            <a:endParaRPr lang="en-US" dirty="0"/>
          </a:p>
          <a:p>
            <a:pPr lvl="0"/>
            <a:r>
              <a:rPr lang="mn-MN" dirty="0"/>
              <a:t>Чанартай үр дүнг төлөвлөх, </a:t>
            </a:r>
            <a:endParaRPr lang="en-US" dirty="0"/>
          </a:p>
          <a:p>
            <a:pPr lvl="0"/>
            <a:r>
              <a:rPr lang="mn-MN" dirty="0"/>
              <a:t>Төлөвлөгөөндөө хүрэх арга замыг мэдэх, </a:t>
            </a:r>
            <a:endParaRPr lang="en-US" dirty="0"/>
          </a:p>
          <a:p>
            <a:pPr lvl="0"/>
            <a:r>
              <a:rPr lang="mn-MN" dirty="0"/>
              <a:t>Багаар ажиллах, </a:t>
            </a:r>
            <a:endParaRPr lang="en-US" dirty="0"/>
          </a:p>
          <a:p>
            <a:pPr lvl="0"/>
            <a:r>
              <a:rPr lang="mn-MN" dirty="0"/>
              <a:t>Төрөл бүрийн мэдээллийг боловсруулах, мэдээллийн эх үүсвэрийг ашиглах, </a:t>
            </a:r>
            <a:endParaRPr lang="en-US" dirty="0"/>
          </a:p>
          <a:p>
            <a:pPr lvl="0"/>
            <a:r>
              <a:rPr lang="mn-MN" dirty="0"/>
              <a:t>Гүйцэтгэсэн ажлынхаа талаар ангийнхандаа тайлбарлах. </a:t>
            </a:r>
            <a:endParaRPr lang="en-US" dirty="0"/>
          </a:p>
          <a:p>
            <a:endParaRPr lang="en-US" dirty="0"/>
          </a:p>
        </p:txBody>
      </p:sp>
    </p:spTree>
    <p:extLst>
      <p:ext uri="{BB962C8B-B14F-4D97-AF65-F5344CB8AC3E}">
        <p14:creationId xmlns:p14="http://schemas.microsoft.com/office/powerpoint/2010/main" val="1167226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497724"/>
            <a:ext cx="10972800" cy="4674476"/>
          </a:xfrm>
        </p:spPr>
        <p:txBody>
          <a:bodyPr>
            <a:normAutofit/>
          </a:bodyPr>
          <a:lstStyle/>
          <a:p>
            <a:pPr algn="just"/>
            <a:r>
              <a:rPr lang="mn-MN" dirty="0"/>
              <a:t>“Танин мэдэхүйн” хичээл дээр бага ангийнхны хийсэн төслийн үйл ажиллагааг танилцуулъя. </a:t>
            </a:r>
            <a:r>
              <a:rPr lang="mn-MN" dirty="0">
                <a:solidFill>
                  <a:srgbClr val="FF0000"/>
                </a:solidFill>
              </a:rPr>
              <a:t>“Казахстан улсын амьтны аймаг” </a:t>
            </a:r>
            <a:r>
              <a:rPr lang="mn-MN" dirty="0"/>
              <a:t>сэдэвт хичээл дээр хүүхдүүд төслийн ажил хийж үр дүнд нь “Эх орны ургамал, амьтан” сэдэвт зурагт цуглуулга бүтээсэн юм. Тус төсөл нь богино хугацаатай буюу 7 хичээлийг хамарсан ба нугын ургамал амьтан, тал хээрийн ургамал амьтан, цөлийн ургамал амьтан, нуур цөөрмийн ургамал амьтан, ойн ургамал амьтан, уулархаг бүсийн ургамал амьтан сэдвүүд болон Карагандиснкийн тойргийн ургамал амьтан сэдэвт аялал хичээл зохион байгуулсан. </a:t>
            </a:r>
            <a:endParaRPr lang="en-US" dirty="0"/>
          </a:p>
          <a:p>
            <a:pPr algn="just"/>
            <a:endParaRPr lang="en-US" dirty="0"/>
          </a:p>
        </p:txBody>
      </p:sp>
    </p:spTree>
    <p:extLst>
      <p:ext uri="{BB962C8B-B14F-4D97-AF65-F5344CB8AC3E}">
        <p14:creationId xmlns:p14="http://schemas.microsoft.com/office/powerpoint/2010/main" val="40278977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Presentation1" id="{5246BC3D-8E0B-41BD-96AF-F8ADF147B44E}" vid="{76475561-3CC0-4E2D-BB58-A4CB79A622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MSUE02</Template>
  <TotalTime>323</TotalTime>
  <Words>1011</Words>
  <Application>Microsoft Office PowerPoint</Application>
  <PresentationFormat>Custom</PresentationFormat>
  <Paragraphs>157</Paragraphs>
  <Slides>14</Slides>
  <Notes>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PowerPoint Presentation</vt:lpstr>
      <vt:lpstr>Оршил</vt:lpstr>
      <vt:lpstr>Судалгааны зорилго </vt:lpstr>
      <vt:lpstr>Судалгааны материал болон аргачлал  </vt:lpstr>
      <vt:lpstr>PowerPoint Presentation</vt:lpstr>
      <vt:lpstr>PowerPoint Presentation</vt:lpstr>
      <vt:lpstr>PowerPoint Presentation</vt:lpstr>
      <vt:lpstr>Бага ангийн хүүхдүүдэд төслийн үйл ажиллагаа зохион байгуулснаар дараах үр дүнд хүрэхийг эрмэлзэж байв. үүнд:  </vt:lpstr>
      <vt:lpstr>PowerPoint Presentation</vt:lpstr>
      <vt:lpstr>PowerPoint Presentation</vt:lpstr>
      <vt:lpstr>PowerPoint Presentation</vt:lpstr>
      <vt:lpstr>PowerPoint Presentation</vt:lpstr>
      <vt:lpstr>Дүгнэлт  </vt:lpstr>
      <vt:lpstr>Ном зүй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sfsdfs</dc:title>
  <dc:creator>Mungunbagana Batzorig</dc:creator>
  <cp:lastModifiedBy>Jargal</cp:lastModifiedBy>
  <cp:revision>25</cp:revision>
  <cp:lastPrinted>2015-05-01T07:10:11Z</cp:lastPrinted>
  <dcterms:created xsi:type="dcterms:W3CDTF">2015-03-05T10:59:44Z</dcterms:created>
  <dcterms:modified xsi:type="dcterms:W3CDTF">2017-01-20T04:16:31Z</dcterms:modified>
</cp:coreProperties>
</file>