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3" r:id="rId3"/>
    <p:sldId id="256" r:id="rId4"/>
    <p:sldId id="275" r:id="rId5"/>
    <p:sldId id="274" r:id="rId6"/>
    <p:sldId id="276" r:id="rId7"/>
    <p:sldId id="283" r:id="rId8"/>
    <p:sldId id="284" r:id="rId9"/>
    <p:sldId id="277" r:id="rId10"/>
    <p:sldId id="278" r:id="rId11"/>
    <p:sldId id="279" r:id="rId12"/>
    <p:sldId id="280" r:id="rId13"/>
    <p:sldId id="264" r:id="rId14"/>
    <p:sldId id="281" r:id="rId15"/>
    <p:sldId id="268" r:id="rId16"/>
    <p:sldId id="272" r:id="rId17"/>
    <p:sldId id="282" r:id="rId18"/>
    <p:sldId id="285" r:id="rId19"/>
    <p:sldId id="266" r:id="rId20"/>
    <p:sldId id="289" r:id="rId21"/>
    <p:sldId id="288" r:id="rId22"/>
    <p:sldId id="261" r:id="rId23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292929"/>
    <a:srgbClr val="66FF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793" autoAdjust="0"/>
    <p:restoredTop sz="94660"/>
  </p:normalViewPr>
  <p:slideViewPr>
    <p:cSldViewPr>
      <p:cViewPr varScale="1">
        <p:scale>
          <a:sx n="110" d="100"/>
          <a:sy n="110" d="100"/>
        </p:scale>
        <p:origin x="-17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D6A5A-AC6C-42C5-A762-965580F4AB54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4215A-82B5-46F8-8C40-A31C548DF25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550A00-FCFF-48D1-96AA-07B65513F5F1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DC4B34-3ED9-4823-BBEA-A785221D0AD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9FB8A-A53C-4399-B3B3-EB09CFD9CD0D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2F938-BB91-4C36-BFD7-03CDDA12763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AE977-85C6-47A4-B07F-9C06B9F83BBB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1DA799-572C-43D0-865F-5BEB72892B5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FEC9A-A1BE-4451-BF78-12AFA7432168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1E98E-062F-426D-AEAF-782BF452583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8D83A-781C-48F6-AE8A-905B4262BEBC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B7E102-4942-4AC1-8F8C-CE44C64FE0E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AE5ACC-9D5D-4223-9796-3A8F67E2E59B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AC1DA-6059-47C4-A654-47389429813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00D62A-ED50-48B3-A383-DE070073C8CF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9F90B6-2DE0-4FD1-A716-80FFD436661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35D13-8B0E-496D-8328-FCEE59FFF764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E44E9C-DD80-4A26-8F91-90A1A5AD57C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8AB6C-C055-4EC7-B047-FF498D2DEAC0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ABC08-3234-499A-AA37-C89D781A98E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14E708-96F7-471B-9F00-49406FAB2287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E3D478-CB64-4C6B-9854-87AE9813249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9C5DB76-4D98-4142-834A-0BD78A13C4F4}" type="datetimeFigureOut">
              <a:rPr lang="zh-CN" altLang="en-US"/>
              <a:pPr>
                <a:defRPr/>
              </a:pPr>
              <a:t>2014/4/23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94379BB-C468-4436-A976-66D31186015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4" descr="e2b11e11f8c55c55b9127bc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68413"/>
            <a:ext cx="4570413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2636838"/>
            <a:ext cx="1606550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Text Box 6"/>
          <p:cNvSpPr txBox="1">
            <a:spLocks noChangeArrowheads="1"/>
          </p:cNvSpPr>
          <p:nvPr/>
        </p:nvSpPr>
        <p:spPr bwMode="auto">
          <a:xfrm>
            <a:off x="4425950" y="3284538"/>
            <a:ext cx="347503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>
                <a:latin typeface="Franklin Gothic Medium" pitchFamily="34" charset="0"/>
              </a:rPr>
              <a:t>Confucius Classroom </a:t>
            </a:r>
          </a:p>
          <a:p>
            <a:r>
              <a:rPr lang="en-US" altLang="zh-CN" sz="2800" b="1">
                <a:latin typeface="Franklin Gothic Medium" pitchFamily="34" charset="0"/>
              </a:rPr>
              <a:t>           At MUSE</a:t>
            </a: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4500563" y="1628775"/>
            <a:ext cx="338455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>
                <a:ea typeface="微软雅黑"/>
                <a:cs typeface="微软雅黑"/>
              </a:rPr>
              <a:t>蒙古国立教育大学 </a:t>
            </a:r>
          </a:p>
          <a:p>
            <a:r>
              <a:rPr lang="zh-CN" altLang="en-US" sz="2800" b="1">
                <a:ea typeface="微软雅黑"/>
                <a:cs typeface="微软雅黑"/>
              </a:rPr>
              <a:t>        孔子课堂</a:t>
            </a: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>
          <a:xfrm>
            <a:off x="-252413" y="404813"/>
            <a:ext cx="8229601" cy="1143000"/>
          </a:xfrm>
        </p:spPr>
        <p:txBody>
          <a:bodyPr/>
          <a:lstStyle/>
          <a:p>
            <a:r>
              <a:rPr lang="en-US" altLang="zh-CN" smtClean="0"/>
              <a:t>B·Jadambaa</a:t>
            </a:r>
          </a:p>
        </p:txBody>
      </p:sp>
      <p:pic>
        <p:nvPicPr>
          <p:cNvPr id="22531" name="Picture 4" descr="DSC00227"/>
          <p:cNvPicPr preferRelativeResize="0"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700213"/>
            <a:ext cx="5940425" cy="395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>
            <a:off x="-180975" y="333375"/>
            <a:ext cx="8229600" cy="1143000"/>
          </a:xfrm>
        </p:spPr>
        <p:txBody>
          <a:bodyPr/>
          <a:lstStyle/>
          <a:p>
            <a:r>
              <a:rPr lang="en-US" altLang="zh-CN" smtClean="0"/>
              <a:t>Zhang Shaojie</a:t>
            </a:r>
          </a:p>
        </p:txBody>
      </p:sp>
      <p:pic>
        <p:nvPicPr>
          <p:cNvPr id="23555" name="Picture 5" descr="PC20003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6013" y="1628775"/>
            <a:ext cx="59039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/>
          </p:cNvSpPr>
          <p:nvPr>
            <p:ph type="title"/>
          </p:nvPr>
        </p:nvSpPr>
        <p:spPr>
          <a:xfrm>
            <a:off x="0" y="476250"/>
            <a:ext cx="8229600" cy="1143000"/>
          </a:xfrm>
        </p:spPr>
        <p:txBody>
          <a:bodyPr/>
          <a:lstStyle/>
          <a:p>
            <a:r>
              <a:rPr lang="en-US" altLang="zh-CN" smtClean="0"/>
              <a:t>G· Tsogzolmaa</a:t>
            </a:r>
          </a:p>
        </p:txBody>
      </p:sp>
      <p:pic>
        <p:nvPicPr>
          <p:cNvPr id="24579" name="Picture 5" descr="PC2000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844675"/>
            <a:ext cx="5545138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7"/>
          <p:cNvSpPr txBox="1">
            <a:spLocks noChangeArrowheads="1"/>
          </p:cNvSpPr>
          <p:nvPr/>
        </p:nvSpPr>
        <p:spPr bwMode="auto">
          <a:xfrm>
            <a:off x="1166813" y="69850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altLang="zh-CN"/>
          </a:p>
        </p:txBody>
      </p:sp>
      <p:sp>
        <p:nvSpPr>
          <p:cNvPr id="25602" name="Text Box 6"/>
          <p:cNvSpPr txBox="1">
            <a:spLocks noChangeArrowheads="1"/>
          </p:cNvSpPr>
          <p:nvPr/>
        </p:nvSpPr>
        <p:spPr bwMode="auto">
          <a:xfrm>
            <a:off x="3563938" y="333375"/>
            <a:ext cx="499268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3200" b="1" i="1">
                <a:latin typeface="Franklin Gothic Medium" pitchFamily="34" charset="0"/>
              </a:rPr>
              <a:t>II. Our Confucius Classroom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3995738" y="1125538"/>
            <a:ext cx="3887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A multimedia classroom</a:t>
            </a:r>
          </a:p>
        </p:txBody>
      </p:sp>
      <p:pic>
        <p:nvPicPr>
          <p:cNvPr id="25604" name="Picture 4" descr="643729_152622084979_2_副本_副本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332422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1,200 Books </a:t>
            </a:r>
          </a:p>
        </p:txBody>
      </p:sp>
      <p:pic>
        <p:nvPicPr>
          <p:cNvPr id="26626" name="Picture 4" descr="643729_152622084979_2_副本_副本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332422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3" descr="P510000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638" y="1844675"/>
            <a:ext cx="4175125" cy="313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4" descr="643729_152622084979_2_副本_副本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84313"/>
            <a:ext cx="332422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5003800" y="2492375"/>
            <a:ext cx="2663825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/>
              <a:t> 1. </a:t>
            </a:r>
            <a:r>
              <a:rPr lang="en-US" altLang="zh-CN" sz="2400"/>
              <a:t>HSK  Seminar</a:t>
            </a:r>
          </a:p>
          <a:p>
            <a:endParaRPr lang="zh-CN" altLang="en-US"/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4932363" y="3357563"/>
            <a:ext cx="2879725" cy="731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400"/>
              <a:t> 2. Cultural Salon</a:t>
            </a:r>
          </a:p>
          <a:p>
            <a:endParaRPr lang="zh-CN" altLang="en-US"/>
          </a:p>
        </p:txBody>
      </p:sp>
      <p:sp>
        <p:nvSpPr>
          <p:cNvPr id="20486" name="Text Box 6"/>
          <p:cNvSpPr txBox="1">
            <a:spLocks noChangeArrowheads="1"/>
          </p:cNvSpPr>
          <p:nvPr/>
        </p:nvSpPr>
        <p:spPr bwMode="auto">
          <a:xfrm>
            <a:off x="5003800" y="4221163"/>
            <a:ext cx="2743200" cy="1096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400"/>
              <a:t>3. HSK Stimulating</a:t>
            </a:r>
          </a:p>
          <a:p>
            <a:r>
              <a:rPr lang="en-US" altLang="zh-CN" sz="2400"/>
              <a:t>    Course</a:t>
            </a:r>
          </a:p>
          <a:p>
            <a:endParaRPr lang="zh-CN" altLang="en-US"/>
          </a:p>
        </p:txBody>
      </p:sp>
      <p:sp>
        <p:nvSpPr>
          <p:cNvPr id="27653" name="Rectangle 8"/>
          <p:cNvSpPr>
            <a:spLocks noChangeArrowheads="1"/>
          </p:cNvSpPr>
          <p:nvPr/>
        </p:nvSpPr>
        <p:spPr bwMode="auto">
          <a:xfrm>
            <a:off x="4643438" y="765175"/>
            <a:ext cx="3816350" cy="5400675"/>
          </a:xfrm>
          <a:prstGeom prst="rect">
            <a:avLst/>
          </a:prstGeom>
          <a:solidFill>
            <a:schemeClr val="bg1">
              <a:alpha val="47842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Wireframe">
            <a:bevelT w="13500" h="13500" prst="angle"/>
            <a:bevelB w="13500" h="13500" prst="angle"/>
            <a:extrusionClr>
              <a:schemeClr val="bg1"/>
            </a:extrusionClr>
          </a:sp3d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27654" name="AutoShape 9"/>
          <p:cNvSpPr>
            <a:spLocks noChangeArrowheads="1"/>
          </p:cNvSpPr>
          <p:nvPr/>
        </p:nvSpPr>
        <p:spPr bwMode="auto">
          <a:xfrm rot="10266530">
            <a:off x="1692275" y="1006475"/>
            <a:ext cx="3384550" cy="5327650"/>
          </a:xfrm>
          <a:prstGeom prst="parallelogram">
            <a:avLst>
              <a:gd name="adj" fmla="val 25000"/>
            </a:avLst>
          </a:prstGeom>
          <a:solidFill>
            <a:schemeClr val="tx2">
              <a:alpha val="58038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endParaRPr lang="zh-CN" altLang="en-US"/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auto">
          <a:xfrm>
            <a:off x="4787900" y="1052513"/>
            <a:ext cx="43561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/>
              <a:t>III. Activities </a:t>
            </a:r>
          </a:p>
          <a:p>
            <a:r>
              <a:rPr lang="en-US" altLang="zh-CN" sz="2800" b="1"/>
              <a:t>     Conducted in 2011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4" grpId="0"/>
      <p:bldP spid="20485" grpId="0"/>
      <p:bldP spid="20486" grpId="0"/>
      <p:bldP spid="2049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9" name="Picture 3" descr="clip_image00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92275" y="1557338"/>
            <a:ext cx="5761038" cy="432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Rectangle 4"/>
          <p:cNvSpPr>
            <a:spLocks noChangeArrowheads="1"/>
          </p:cNvSpPr>
          <p:nvPr/>
        </p:nvSpPr>
        <p:spPr bwMode="auto">
          <a:xfrm>
            <a:off x="1547813" y="692150"/>
            <a:ext cx="69119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 b="1"/>
              <a:t>1. The Third Mongolian HSK Seminar</a:t>
            </a:r>
            <a:endParaRPr lang="zh-CN" altLang="en-US" sz="2800" b="1"/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1816100" y="4514850"/>
            <a:ext cx="184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28676" name="Rectangle 6"/>
          <p:cNvSpPr>
            <a:spLocks noChangeArrowheads="1"/>
          </p:cNvSpPr>
          <p:nvPr/>
        </p:nvSpPr>
        <p:spPr bwMode="auto">
          <a:xfrm>
            <a:off x="611188" y="5133975"/>
            <a:ext cx="68246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indent="266700" algn="ctr"/>
            <a:endParaRPr lang="en-US" altLang="zh-CN" sz="1600"/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1671638" y="4659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pic>
        <p:nvPicPr>
          <p:cNvPr id="28678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56550" y="549275"/>
            <a:ext cx="768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9750" y="620713"/>
            <a:ext cx="768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5" name="Text Box 9"/>
          <p:cNvSpPr>
            <a:spLocks noGrp="1" noChangeArrowheads="1"/>
          </p:cNvSpPr>
          <p:nvPr>
            <p:ph type="body" idx="1"/>
          </p:nvPr>
        </p:nvSpPr>
        <p:spPr>
          <a:xfrm>
            <a:off x="1692275" y="765175"/>
            <a:ext cx="7200900" cy="4525963"/>
          </a:xfrm>
        </p:spPr>
        <p:txBody>
          <a:bodyPr/>
          <a:lstStyle/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zh-CN" sz="3600" smtClean="0"/>
              <a:t>Time: Mar. 27th, 2011;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zh-CN" sz="3600" smtClean="0"/>
              <a:t>Place</a:t>
            </a:r>
            <a:r>
              <a:rPr lang="zh-CN" altLang="en-US" sz="3600" smtClean="0"/>
              <a:t>：</a:t>
            </a:r>
            <a:r>
              <a:rPr lang="en-US" altLang="zh-CN" sz="3600" smtClean="0"/>
              <a:t>MSUE;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zh-CN" sz="3600" smtClean="0"/>
              <a:t>Experts Present</a:t>
            </a:r>
            <a:r>
              <a:rPr lang="zh-CN" altLang="en-US" sz="3600" smtClean="0"/>
              <a:t>：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zh-CN" sz="3600" smtClean="0"/>
              <a:t>Over 40 expertise Chinese and Mongolian teachers engaged in  education and research of the Chinese language;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zh-CN" sz="3600" smtClean="0"/>
              <a:t>Papers received</a:t>
            </a:r>
            <a:r>
              <a:rPr lang="zh-CN" altLang="en-US" sz="3600" smtClean="0"/>
              <a:t>：</a:t>
            </a:r>
            <a:r>
              <a:rPr lang="en-US" altLang="zh-CN" sz="3600" smtClean="0"/>
              <a:t>Over 20;</a:t>
            </a:r>
          </a:p>
          <a:p>
            <a:pPr eaLnBrk="1" hangingPunct="1">
              <a:lnSpc>
                <a:spcPct val="85000"/>
              </a:lnSpc>
              <a:spcBef>
                <a:spcPct val="0"/>
              </a:spcBef>
              <a:buFontTx/>
              <a:buNone/>
            </a:pPr>
            <a:r>
              <a:rPr lang="en-US" altLang="zh-CN" sz="3600" smtClean="0"/>
              <a:t>Sponsored by: China’s Embassy;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zh-CN" smtClean="0"/>
              <a:t>   </a:t>
            </a:r>
            <a:endParaRPr lang="zh-CN" altLang="en-US" smtClean="0"/>
          </a:p>
        </p:txBody>
      </p:sp>
      <p:pic>
        <p:nvPicPr>
          <p:cNvPr id="29698" name="Picture 4" descr="643729_152622084979_2_副本_副本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84313"/>
            <a:ext cx="332422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/>
          </p:cNvSpPr>
          <p:nvPr>
            <p:ph type="title"/>
          </p:nvPr>
        </p:nvSpPr>
        <p:spPr>
          <a:xfrm>
            <a:off x="539750" y="188913"/>
            <a:ext cx="8229600" cy="1143000"/>
          </a:xfrm>
        </p:spPr>
        <p:txBody>
          <a:bodyPr/>
          <a:lstStyle/>
          <a:p>
            <a:r>
              <a:rPr lang="en-US" altLang="zh-CN" sz="4000" smtClean="0"/>
              <a:t>Collection of Papers to be published</a:t>
            </a:r>
          </a:p>
        </p:txBody>
      </p:sp>
      <p:pic>
        <p:nvPicPr>
          <p:cNvPr id="31748" name="Picture 4" descr="DSC00023_副本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16238" y="1196975"/>
            <a:ext cx="3922712" cy="5300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643729_152622084979_2_副本_副本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84313"/>
            <a:ext cx="3324225" cy="537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4" descr="背景7_副本_副本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60575"/>
            <a:ext cx="2695575" cy="479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5" descr="背景7_副本_副本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66975"/>
            <a:ext cx="2627313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41563" y="1593850"/>
            <a:ext cx="2482850" cy="245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6825" y="1557338"/>
            <a:ext cx="2520950" cy="2481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5388" y="4256088"/>
            <a:ext cx="2592387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41563" y="4256088"/>
            <a:ext cx="2484437" cy="2138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5" name="Rectangle 9"/>
          <p:cNvSpPr>
            <a:spLocks noChangeArrowheads="1"/>
          </p:cNvSpPr>
          <p:nvPr/>
        </p:nvSpPr>
        <p:spPr bwMode="auto">
          <a:xfrm>
            <a:off x="-2225675" y="3186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pic>
        <p:nvPicPr>
          <p:cNvPr id="3277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4213" y="404813"/>
            <a:ext cx="768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7" name="Rectangle 2"/>
          <p:cNvSpPr>
            <a:spLocks/>
          </p:cNvSpPr>
          <p:nvPr/>
        </p:nvSpPr>
        <p:spPr bwMode="auto">
          <a:xfrm>
            <a:off x="1476375" y="333375"/>
            <a:ext cx="738028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altLang="zh-CN" sz="4000">
                <a:latin typeface="Calibri" pitchFamily="34" charset="0"/>
              </a:rPr>
              <a:t>2. Chinese-Culture-oriented Salon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095375" y="857250"/>
            <a:ext cx="4362450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/>
            <a:r>
              <a:rPr lang="en-US" altLang="zh-CN"/>
              <a:t>Outline</a:t>
            </a:r>
            <a:r>
              <a:rPr lang="zh-CN" altLang="en-US"/>
              <a:t>发言要点</a:t>
            </a:r>
          </a:p>
          <a:p>
            <a:pPr marL="342900" indent="-342900"/>
            <a:endParaRPr lang="en-US" altLang="zh-CN"/>
          </a:p>
          <a:p>
            <a:pPr marL="342900" indent="-342900"/>
            <a:r>
              <a:rPr lang="en-US" altLang="zh-CN"/>
              <a:t>I. Ceremony of  Unveiling the Nameplate;</a:t>
            </a:r>
          </a:p>
          <a:p>
            <a:pPr marL="342900" indent="-342900"/>
            <a:r>
              <a:rPr lang="zh-CN" altLang="en-US"/>
              <a:t>揭牌仪式</a:t>
            </a:r>
          </a:p>
          <a:p>
            <a:pPr marL="342900" indent="-342900"/>
            <a:r>
              <a:rPr lang="en-US" altLang="zh-CN"/>
              <a:t>II. Status in quo</a:t>
            </a:r>
            <a:r>
              <a:rPr lang="zh-CN" altLang="en-US"/>
              <a:t>；</a:t>
            </a:r>
          </a:p>
          <a:p>
            <a:pPr marL="342900" indent="-342900"/>
            <a:r>
              <a:rPr lang="zh-CN" altLang="en-US"/>
              <a:t>课堂基本情况</a:t>
            </a:r>
          </a:p>
          <a:p>
            <a:pPr marL="342900" indent="-342900"/>
            <a:r>
              <a:rPr lang="en-US" altLang="zh-CN"/>
              <a:t>III. 2011</a:t>
            </a:r>
            <a:r>
              <a:rPr lang="zh-CN" altLang="en-US"/>
              <a:t>年</a:t>
            </a:r>
            <a:r>
              <a:rPr lang="en-US" altLang="zh-CN"/>
              <a:t>1—5</a:t>
            </a:r>
            <a:r>
              <a:rPr lang="zh-CN" altLang="en-US"/>
              <a:t>月中旬的工作；</a:t>
            </a:r>
          </a:p>
          <a:p>
            <a:pPr marL="342900" indent="-342900"/>
            <a:r>
              <a:rPr lang="en-US" altLang="zh-CN"/>
              <a:t>Activities Conducted in 2011</a:t>
            </a:r>
          </a:p>
          <a:p>
            <a:pPr marL="342900" indent="-342900">
              <a:buFontTx/>
              <a:buAutoNum type="arabicPeriod"/>
            </a:pPr>
            <a:r>
              <a:rPr lang="en-US" altLang="zh-CN"/>
              <a:t>HSK Seminar</a:t>
            </a:r>
          </a:p>
          <a:p>
            <a:pPr marL="342900" indent="-342900">
              <a:buFontTx/>
              <a:buAutoNum type="arabicPeriod"/>
            </a:pPr>
            <a:r>
              <a:rPr lang="en-US" altLang="zh-CN"/>
              <a:t>Cultural Salons</a:t>
            </a:r>
          </a:p>
          <a:p>
            <a:pPr marL="342900" indent="-342900">
              <a:buFontTx/>
              <a:buAutoNum type="arabicPeriod"/>
            </a:pPr>
            <a:r>
              <a:rPr lang="en-US" altLang="zh-CN"/>
              <a:t>HSK Courses</a:t>
            </a:r>
          </a:p>
          <a:p>
            <a:pPr marL="342900" indent="-342900"/>
            <a:endParaRPr lang="en-US" altLang="zh-CN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zh-CN" smtClean="0"/>
              <a:t>Details</a:t>
            </a:r>
          </a:p>
        </p:txBody>
      </p:sp>
      <p:sp>
        <p:nvSpPr>
          <p:cNvPr id="36867" name="Rectangle 3"/>
          <p:cNvSpPr>
            <a:spLocks noGrp="1"/>
          </p:cNvSpPr>
          <p:nvPr>
            <p:ph type="body" idx="4294967295"/>
          </p:nvPr>
        </p:nvSpPr>
        <p:spPr>
          <a:xfrm>
            <a:off x="914400" y="1484313"/>
            <a:ext cx="8229600" cy="396081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zh-CN" smtClean="0"/>
              <a:t>Time: weekends from March to April</a:t>
            </a:r>
          </a:p>
          <a:p>
            <a:pPr>
              <a:lnSpc>
                <a:spcPct val="80000"/>
              </a:lnSpc>
            </a:pPr>
            <a:r>
              <a:rPr lang="en-US" altLang="zh-CN" smtClean="0"/>
              <a:t>Place</a:t>
            </a:r>
            <a:r>
              <a:rPr lang="zh-CN" altLang="en-US" smtClean="0"/>
              <a:t>：</a:t>
            </a:r>
            <a:r>
              <a:rPr lang="en-US" altLang="zh-CN" smtClean="0"/>
              <a:t>our classroom</a:t>
            </a:r>
          </a:p>
          <a:p>
            <a:pPr>
              <a:lnSpc>
                <a:spcPct val="80000"/>
              </a:lnSpc>
            </a:pPr>
            <a:r>
              <a:rPr lang="en-US" altLang="zh-CN" smtClean="0"/>
              <a:t>Participants: students of all levels from MUSE and other schools</a:t>
            </a:r>
          </a:p>
          <a:p>
            <a:pPr>
              <a:lnSpc>
                <a:spcPct val="80000"/>
              </a:lnSpc>
            </a:pPr>
            <a:r>
              <a:rPr lang="en-US" altLang="zh-CN" smtClean="0"/>
              <a:t>Number of Participants:  150 or so</a:t>
            </a:r>
          </a:p>
          <a:p>
            <a:pPr>
              <a:lnSpc>
                <a:spcPct val="80000"/>
              </a:lnSpc>
            </a:pPr>
            <a:r>
              <a:rPr lang="en-US" altLang="zh-CN" smtClean="0"/>
              <a:t>Number of Salons</a:t>
            </a:r>
            <a:r>
              <a:rPr lang="zh-CN" altLang="en-US" smtClean="0"/>
              <a:t>：</a:t>
            </a:r>
            <a:r>
              <a:rPr lang="en-US" altLang="zh-CN" smtClean="0"/>
              <a:t>15 </a:t>
            </a:r>
          </a:p>
          <a:p>
            <a:pPr>
              <a:lnSpc>
                <a:spcPct val="80000"/>
              </a:lnSpc>
            </a:pPr>
            <a:r>
              <a:rPr lang="en-US" altLang="zh-CN" smtClean="0"/>
              <a:t>Types of Activities</a:t>
            </a:r>
            <a:r>
              <a:rPr lang="zh-CN" altLang="en-US" smtClean="0"/>
              <a:t>：</a:t>
            </a:r>
            <a:r>
              <a:rPr lang="en-US" altLang="zh-CN" smtClean="0"/>
              <a:t>lectures</a:t>
            </a:r>
            <a:r>
              <a:rPr lang="zh-CN" altLang="en-US" smtClean="0"/>
              <a:t>，</a:t>
            </a:r>
            <a:r>
              <a:rPr lang="en-US" altLang="zh-CN" smtClean="0"/>
              <a:t>workshops, personal experiences, movies,etc</a:t>
            </a:r>
          </a:p>
        </p:txBody>
      </p:sp>
      <p:pic>
        <p:nvPicPr>
          <p:cNvPr id="36868" name="Picture 5" descr="背景7_副本_副本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466975"/>
            <a:ext cx="2627313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r>
              <a:rPr lang="en-US" altLang="zh-CN" smtClean="0"/>
              <a:t>3. HSK Stimulating Courses</a:t>
            </a:r>
          </a:p>
        </p:txBody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>
          <a:xfrm>
            <a:off x="684213" y="1557338"/>
            <a:ext cx="8229600" cy="452596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zh-CN" smtClean="0"/>
              <a:t>Number of Classes: 4</a:t>
            </a:r>
          </a:p>
          <a:p>
            <a:pPr>
              <a:lnSpc>
                <a:spcPct val="90000"/>
              </a:lnSpc>
            </a:pPr>
            <a:r>
              <a:rPr lang="en-US" altLang="zh-CN" smtClean="0"/>
              <a:t>Class Hours: 180 or so</a:t>
            </a:r>
          </a:p>
          <a:p>
            <a:pPr>
              <a:lnSpc>
                <a:spcPct val="90000"/>
              </a:lnSpc>
            </a:pPr>
            <a:r>
              <a:rPr lang="en-US" altLang="zh-CN" smtClean="0"/>
              <a:t>Levels of Classes: Bands 3,4,5 and 6</a:t>
            </a:r>
          </a:p>
          <a:p>
            <a:pPr>
              <a:lnSpc>
                <a:spcPct val="90000"/>
              </a:lnSpc>
            </a:pPr>
            <a:r>
              <a:rPr lang="en-US" altLang="zh-CN" smtClean="0"/>
              <a:t>Types of Students: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CN" smtClean="0"/>
              <a:t>    middle school students, college students,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n-US" altLang="zh-CN" smtClean="0"/>
              <a:t>    technicians, teachers,etc</a:t>
            </a:r>
          </a:p>
        </p:txBody>
      </p:sp>
      <p:pic>
        <p:nvPicPr>
          <p:cNvPr id="33795" name="Picture 5" descr="背景7_副本_副本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466975"/>
            <a:ext cx="2627313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3584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584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584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WordArt 2"/>
          <p:cNvSpPr>
            <a:spLocks noChangeArrowheads="1" noChangeShapeType="1" noTextEdit="1"/>
          </p:cNvSpPr>
          <p:nvPr/>
        </p:nvSpPr>
        <p:spPr bwMode="auto">
          <a:xfrm>
            <a:off x="4859338" y="5300663"/>
            <a:ext cx="3857625" cy="11779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altLang="zh-CN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33"/>
                </a:solidFill>
                <a:latin typeface="Arial"/>
                <a:cs typeface="Arial"/>
              </a:rPr>
              <a:t>Thanks very much!</a:t>
            </a:r>
            <a:endParaRPr lang="zh-CN" altLang="en-US" sz="3600" i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33"/>
              </a:solidFill>
              <a:latin typeface="Arial"/>
              <a:cs typeface="Arial"/>
            </a:endParaRPr>
          </a:p>
        </p:txBody>
      </p:sp>
      <p:sp>
        <p:nvSpPr>
          <p:cNvPr id="35843" name="WordArt 3"/>
          <p:cNvSpPr>
            <a:spLocks noChangeArrowheads="1" noChangeShapeType="1" noTextEdit="1"/>
          </p:cNvSpPr>
          <p:nvPr/>
        </p:nvSpPr>
        <p:spPr bwMode="auto">
          <a:xfrm>
            <a:off x="755650" y="404813"/>
            <a:ext cx="3857625" cy="11779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altLang="zh-CN" sz="3600" i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3333"/>
                </a:solidFill>
                <a:latin typeface="Arial"/>
                <a:cs typeface="Arial"/>
              </a:rPr>
              <a:t>Thanks very much!</a:t>
            </a:r>
            <a:endParaRPr lang="zh-CN" altLang="en-US" sz="3600" i="1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3333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5"/>
          <p:cNvSpPr txBox="1">
            <a:spLocks noChangeArrowheads="1"/>
          </p:cNvSpPr>
          <p:nvPr/>
        </p:nvSpPr>
        <p:spPr bwMode="auto">
          <a:xfrm>
            <a:off x="1816100" y="9858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n-US" altLang="zh-CN"/>
          </a:p>
        </p:txBody>
      </p:sp>
      <p:pic>
        <p:nvPicPr>
          <p:cNvPr id="14343" name="Picture 7" descr="W02010122078061771696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213" y="1844675"/>
            <a:ext cx="6480175" cy="440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7"/>
          <p:cNvSpPr txBox="1">
            <a:spLocks noChangeArrowheads="1"/>
          </p:cNvSpPr>
          <p:nvPr/>
        </p:nvSpPr>
        <p:spPr bwMode="auto">
          <a:xfrm>
            <a:off x="611188" y="765175"/>
            <a:ext cx="6985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/>
              <a:t>I. Ceremony of Unveiling Nameplate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5" name="Text Box 9"/>
          <p:cNvSpPr>
            <a:spLocks noGrp="1" noChangeArrowheads="1"/>
          </p:cNvSpPr>
          <p:nvPr>
            <p:ph type="body" idx="1"/>
          </p:nvPr>
        </p:nvSpPr>
        <p:spPr>
          <a:xfrm>
            <a:off x="395288" y="1196975"/>
            <a:ext cx="8229600" cy="1871663"/>
          </a:xfrm>
        </p:spPr>
        <p:txBody>
          <a:bodyPr/>
          <a:lstStyle/>
          <a:p>
            <a:r>
              <a:rPr lang="en-US" altLang="zh-CN" smtClean="0"/>
              <a:t>Time: Dec 20th, 2010  </a:t>
            </a:r>
          </a:p>
          <a:p>
            <a:r>
              <a:rPr lang="en-US" altLang="zh-CN" smtClean="0"/>
              <a:t>Place: the Mongolian State University of Education(SMUE),Ulan Bator</a:t>
            </a:r>
          </a:p>
        </p:txBody>
      </p:sp>
      <p:pic>
        <p:nvPicPr>
          <p:cNvPr id="16387" name="Picture 3" descr="clip_image00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650" y="2924175"/>
            <a:ext cx="6121400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9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395288" y="404813"/>
            <a:ext cx="4932362" cy="1143000"/>
          </a:xfrm>
        </p:spPr>
        <p:txBody>
          <a:bodyPr/>
          <a:lstStyle/>
          <a:p>
            <a:r>
              <a:rPr lang="en-US" altLang="zh-CN" smtClean="0"/>
              <a:t>Vips Present</a:t>
            </a:r>
          </a:p>
        </p:txBody>
      </p:sp>
      <p:sp>
        <p:nvSpPr>
          <p:cNvPr id="2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mtClean="0">
                <a:solidFill>
                  <a:srgbClr val="000000"/>
                </a:solidFill>
              </a:rPr>
              <a:t>Reps from China’s Embassy: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Yu Hongyao,Ambassador,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Wu Xinying,Counsellor, 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De Bo,First-class Secretary;</a:t>
            </a:r>
          </a:p>
          <a:p>
            <a:r>
              <a:rPr lang="en-US" altLang="zh-CN" smtClean="0">
                <a:solidFill>
                  <a:srgbClr val="000000"/>
                </a:solidFill>
              </a:rPr>
              <a:t>Reps from MSUE: 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 B.Jadambaa, President, B.Purev-Ochir</a:t>
            </a:r>
            <a:r>
              <a:rPr lang="en-US" altLang="zh-CN" smtClean="0"/>
              <a:t> and </a:t>
            </a:r>
            <a:r>
              <a:rPr lang="en-US" altLang="zh-CN" smtClean="0">
                <a:solidFill>
                  <a:srgbClr val="000000"/>
                </a:solidFill>
              </a:rPr>
              <a:t>A.Tsog-ochir,Vice Presidents, </a:t>
            </a:r>
          </a:p>
          <a:p>
            <a:pPr>
              <a:buFont typeface="Arial" charset="0"/>
              <a:buNone/>
            </a:pPr>
            <a:endParaRPr lang="en-US" altLang="zh-CN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/>
          </p:cNvSpPr>
          <p:nvPr>
            <p:ph type="title"/>
          </p:nvPr>
        </p:nvSpPr>
        <p:spPr>
          <a:xfrm>
            <a:off x="-180975" y="404813"/>
            <a:ext cx="5184775" cy="1143000"/>
          </a:xfrm>
        </p:spPr>
        <p:txBody>
          <a:bodyPr/>
          <a:lstStyle/>
          <a:p>
            <a:r>
              <a:rPr lang="en-US" altLang="zh-CN" smtClean="0"/>
              <a:t>Vips Present</a:t>
            </a:r>
          </a:p>
        </p:txBody>
      </p:sp>
      <p:sp>
        <p:nvSpPr>
          <p:cNvPr id="2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060825"/>
          </a:xfrm>
        </p:spPr>
        <p:txBody>
          <a:bodyPr/>
          <a:lstStyle/>
          <a:p>
            <a:r>
              <a:rPr lang="en-US" altLang="zh-CN" smtClean="0">
                <a:solidFill>
                  <a:srgbClr val="000000"/>
                </a:solidFill>
              </a:rPr>
              <a:t>Reps from NENU: 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Zhang Shaojie, Vice President,  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Zhao Junfeng, Director,</a:t>
            </a:r>
          </a:p>
          <a:p>
            <a:pPr>
              <a:buFont typeface="Arial" charset="0"/>
              <a:buNone/>
            </a:pPr>
            <a:r>
              <a:rPr lang="zh-CN" altLang="en-US" smtClean="0">
                <a:solidFill>
                  <a:srgbClr val="000000"/>
                </a:solidFill>
              </a:rPr>
              <a:t>   </a:t>
            </a:r>
            <a:r>
              <a:rPr lang="en-US" altLang="zh-CN" smtClean="0">
                <a:solidFill>
                  <a:srgbClr val="000000"/>
                </a:solidFill>
              </a:rPr>
              <a:t>Zheng Guo’ai,Director,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Li Miandong, Director,</a:t>
            </a:r>
          </a:p>
          <a:p>
            <a:pPr>
              <a:buFont typeface="Arial" charset="0"/>
              <a:buNone/>
            </a:pPr>
            <a:r>
              <a:rPr lang="en-US" altLang="zh-CN" smtClean="0">
                <a:solidFill>
                  <a:srgbClr val="000000"/>
                </a:solidFill>
              </a:rPr>
              <a:t>   Sun Desheng, Section Chief</a:t>
            </a:r>
          </a:p>
          <a:p>
            <a:endParaRPr lang="zh-CN" altLang="en-US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-757238" y="620713"/>
            <a:ext cx="6697663" cy="1143000"/>
          </a:xfrm>
        </p:spPr>
        <p:txBody>
          <a:bodyPr/>
          <a:lstStyle/>
          <a:p>
            <a:r>
              <a:rPr lang="en-US" altLang="zh-CN" smtClean="0"/>
              <a:t>Vips Present</a:t>
            </a:r>
          </a:p>
        </p:txBody>
      </p:sp>
      <p:sp>
        <p:nvSpPr>
          <p:cNvPr id="2" name="Rectangle 3"/>
          <p:cNvSpPr>
            <a:spLocks noGrp="1"/>
          </p:cNvSpPr>
          <p:nvPr>
            <p:ph type="body" idx="1"/>
          </p:nvPr>
        </p:nvSpPr>
        <p:spPr>
          <a:xfrm>
            <a:off x="395288" y="1844675"/>
            <a:ext cx="8229600" cy="4525963"/>
          </a:xfrm>
        </p:spPr>
        <p:txBody>
          <a:bodyPr/>
          <a:lstStyle/>
          <a:p>
            <a:r>
              <a:rPr lang="en-US" altLang="zh-CN" smtClean="0"/>
              <a:t>Reps from Media:</a:t>
            </a:r>
          </a:p>
          <a:p>
            <a:pPr>
              <a:buFont typeface="Arial" charset="0"/>
              <a:buNone/>
            </a:pPr>
            <a:r>
              <a:rPr lang="en-US" altLang="zh-CN" smtClean="0"/>
              <a:t>    Xinhua News Agency (Ulan Bator),</a:t>
            </a:r>
          </a:p>
          <a:p>
            <a:pPr>
              <a:buFont typeface="Arial" charset="0"/>
              <a:buNone/>
            </a:pPr>
            <a:r>
              <a:rPr lang="en-US" altLang="zh-CN" smtClean="0"/>
              <a:t>    People’s Daily(Ulan Bator),</a:t>
            </a:r>
          </a:p>
          <a:p>
            <a:pPr>
              <a:buFont typeface="Arial" charset="0"/>
              <a:buNone/>
            </a:pPr>
            <a:r>
              <a:rPr lang="en-US" altLang="zh-CN" smtClean="0"/>
              <a:t>    Mongolian News Daily.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/>
          </p:cNvSpPr>
          <p:nvPr>
            <p:ph type="title"/>
          </p:nvPr>
        </p:nvSpPr>
        <p:spPr>
          <a:xfrm>
            <a:off x="0" y="692150"/>
            <a:ext cx="8408988" cy="1430338"/>
          </a:xfrm>
        </p:spPr>
        <p:txBody>
          <a:bodyPr/>
          <a:lstStyle/>
          <a:p>
            <a:r>
              <a:rPr lang="en-US" altLang="zh-CN" sz="2800" smtClean="0"/>
              <a:t>Ceremony chaired by Yu Hongyao and Jadambaa and accompanied by Zhang Shaojie,Wu Xinying,Zhao Junfeng, Zheng Guo’ai,Li Miandong, </a:t>
            </a:r>
            <a:r>
              <a:rPr lang="en-US" altLang="zh-CN" sz="2800" smtClean="0">
                <a:solidFill>
                  <a:srgbClr val="000000"/>
                </a:solidFill>
              </a:rPr>
              <a:t>B.Purev-Ochir</a:t>
            </a:r>
            <a:r>
              <a:rPr lang="en-US" altLang="zh-CN" sz="2800" smtClean="0"/>
              <a:t>,</a:t>
            </a:r>
            <a:r>
              <a:rPr lang="en-US" altLang="zh-CN" sz="2800" smtClean="0">
                <a:solidFill>
                  <a:srgbClr val="000000"/>
                </a:solidFill>
              </a:rPr>
              <a:t>A.Tsog-Ochir,Tsogzolmaa and De Bo.</a:t>
            </a:r>
          </a:p>
        </p:txBody>
      </p:sp>
      <p:pic>
        <p:nvPicPr>
          <p:cNvPr id="20484" name="Picture 4" descr="DSC002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420938"/>
            <a:ext cx="5976937" cy="398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/>
          </p:cNvSpPr>
          <p:nvPr>
            <p:ph type="title"/>
          </p:nvPr>
        </p:nvSpPr>
        <p:spPr>
          <a:xfrm>
            <a:off x="-541338" y="333375"/>
            <a:ext cx="8229601" cy="1143000"/>
          </a:xfrm>
        </p:spPr>
        <p:txBody>
          <a:bodyPr/>
          <a:lstStyle/>
          <a:p>
            <a:r>
              <a:rPr lang="en-US" altLang="zh-CN" smtClean="0"/>
              <a:t>Yu Hongyao </a:t>
            </a:r>
          </a:p>
        </p:txBody>
      </p:sp>
      <p:pic>
        <p:nvPicPr>
          <p:cNvPr id="21507" name="Picture 4" descr="PC2000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6375" y="1557338"/>
            <a:ext cx="5616575" cy="421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</TotalTime>
  <Words>407</Words>
  <PresentationFormat>On-screen Show (4:3)</PresentationFormat>
  <Paragraphs>77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主题</vt:lpstr>
      <vt:lpstr>Slide 1</vt:lpstr>
      <vt:lpstr>Slide 2</vt:lpstr>
      <vt:lpstr>Slide 3</vt:lpstr>
      <vt:lpstr>Slide 4</vt:lpstr>
      <vt:lpstr>Vips Present</vt:lpstr>
      <vt:lpstr>Vips Present</vt:lpstr>
      <vt:lpstr>Vips Present</vt:lpstr>
      <vt:lpstr>Ceremony chaired by Yu Hongyao and Jadambaa and accompanied by Zhang Shaojie,Wu Xinying,Zhao Junfeng, Zheng Guo’ai,Li Miandong, B.Purev-Ochir,A.Tsog-Ochir,Tsogzolmaa and De Bo.</vt:lpstr>
      <vt:lpstr>Yu Hongyao </vt:lpstr>
      <vt:lpstr>B·Jadambaa</vt:lpstr>
      <vt:lpstr>Zhang Shaojie</vt:lpstr>
      <vt:lpstr>G· Tsogzolmaa</vt:lpstr>
      <vt:lpstr>Slide 13</vt:lpstr>
      <vt:lpstr>1,200 Books </vt:lpstr>
      <vt:lpstr>Slide 15</vt:lpstr>
      <vt:lpstr>Slide 16</vt:lpstr>
      <vt:lpstr>Slide 17</vt:lpstr>
      <vt:lpstr>Collection of Papers to be published</vt:lpstr>
      <vt:lpstr>Slide 19</vt:lpstr>
      <vt:lpstr>Details</vt:lpstr>
      <vt:lpstr>3. HSK Stimulating Courses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User</dc:creator>
  <cp:lastModifiedBy>User</cp:lastModifiedBy>
  <cp:revision>49</cp:revision>
  <dcterms:modified xsi:type="dcterms:W3CDTF">2014-04-23T09:40:33Z</dcterms:modified>
</cp:coreProperties>
</file>